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charts/chartEx1.xml" ContentType="application/vnd.ms-office.chartex+xml"/>
  <Override PartName="/ppt/charts/style2.xml" ContentType="application/vnd.ms-office.chartstyle+xml"/>
  <Override PartName="/ppt/charts/colors2.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113"/>
  </p:notesMasterIdLst>
  <p:sldIdLst>
    <p:sldId id="1154" r:id="rId4"/>
    <p:sldId id="649" r:id="rId5"/>
    <p:sldId id="652" r:id="rId6"/>
    <p:sldId id="653" r:id="rId7"/>
    <p:sldId id="889" r:id="rId8"/>
    <p:sldId id="1157" r:id="rId9"/>
    <p:sldId id="1158" r:id="rId10"/>
    <p:sldId id="623" r:id="rId11"/>
    <p:sldId id="648" r:id="rId12"/>
    <p:sldId id="530" r:id="rId13"/>
    <p:sldId id="365" r:id="rId14"/>
    <p:sldId id="353" r:id="rId15"/>
    <p:sldId id="604" r:id="rId16"/>
    <p:sldId id="605" r:id="rId17"/>
    <p:sldId id="1213" r:id="rId18"/>
    <p:sldId id="1174" r:id="rId19"/>
    <p:sldId id="1175" r:id="rId20"/>
    <p:sldId id="1176" r:id="rId21"/>
    <p:sldId id="374" r:id="rId22"/>
    <p:sldId id="376" r:id="rId23"/>
    <p:sldId id="658" r:id="rId24"/>
    <p:sldId id="382" r:id="rId25"/>
    <p:sldId id="661" r:id="rId26"/>
    <p:sldId id="1155" r:id="rId27"/>
    <p:sldId id="587" r:id="rId28"/>
    <p:sldId id="926" r:id="rId29"/>
    <p:sldId id="1129" r:id="rId30"/>
    <p:sldId id="1159" r:id="rId31"/>
    <p:sldId id="1134" r:id="rId32"/>
    <p:sldId id="1160" r:id="rId33"/>
    <p:sldId id="597" r:id="rId34"/>
    <p:sldId id="656" r:id="rId35"/>
    <p:sldId id="379" r:id="rId36"/>
    <p:sldId id="657" r:id="rId37"/>
    <p:sldId id="404" r:id="rId38"/>
    <p:sldId id="662" r:id="rId39"/>
    <p:sldId id="1161" r:id="rId40"/>
    <p:sldId id="946" r:id="rId41"/>
    <p:sldId id="947" r:id="rId42"/>
    <p:sldId id="949" r:id="rId43"/>
    <p:sldId id="1142" r:id="rId44"/>
    <p:sldId id="637" r:id="rId45"/>
    <p:sldId id="279" r:id="rId46"/>
    <p:sldId id="280" r:id="rId47"/>
    <p:sldId id="1162" r:id="rId48"/>
    <p:sldId id="636" r:id="rId49"/>
    <p:sldId id="632" r:id="rId50"/>
    <p:sldId id="266" r:id="rId51"/>
    <p:sldId id="1163" r:id="rId52"/>
    <p:sldId id="970" r:id="rId53"/>
    <p:sldId id="1164" r:id="rId54"/>
    <p:sldId id="1165" r:id="rId55"/>
    <p:sldId id="1166" r:id="rId56"/>
    <p:sldId id="975" r:id="rId57"/>
    <p:sldId id="323" r:id="rId58"/>
    <p:sldId id="324" r:id="rId59"/>
    <p:sldId id="325" r:id="rId60"/>
    <p:sldId id="326" r:id="rId61"/>
    <p:sldId id="327" r:id="rId62"/>
    <p:sldId id="328" r:id="rId63"/>
    <p:sldId id="329" r:id="rId64"/>
    <p:sldId id="330" r:id="rId65"/>
    <p:sldId id="331" r:id="rId66"/>
    <p:sldId id="332" r:id="rId67"/>
    <p:sldId id="333" r:id="rId68"/>
    <p:sldId id="334" r:id="rId69"/>
    <p:sldId id="335" r:id="rId70"/>
    <p:sldId id="336" r:id="rId71"/>
    <p:sldId id="337" r:id="rId72"/>
    <p:sldId id="338" r:id="rId73"/>
    <p:sldId id="339" r:id="rId74"/>
    <p:sldId id="421" r:id="rId75"/>
    <p:sldId id="1171" r:id="rId76"/>
    <p:sldId id="1172" r:id="rId77"/>
    <p:sldId id="1173" r:id="rId78"/>
    <p:sldId id="1212" r:id="rId79"/>
    <p:sldId id="1179" r:id="rId80"/>
    <p:sldId id="1180" r:id="rId81"/>
    <p:sldId id="1181" r:id="rId82"/>
    <p:sldId id="1182" r:id="rId83"/>
    <p:sldId id="1183" r:id="rId84"/>
    <p:sldId id="1184" r:id="rId85"/>
    <p:sldId id="1185" r:id="rId86"/>
    <p:sldId id="1186" r:id="rId87"/>
    <p:sldId id="1187" r:id="rId88"/>
    <p:sldId id="1188" r:id="rId89"/>
    <p:sldId id="1189" r:id="rId90"/>
    <p:sldId id="1190" r:id="rId91"/>
    <p:sldId id="1191" r:id="rId92"/>
    <p:sldId id="1192" r:id="rId93"/>
    <p:sldId id="1193" r:id="rId94"/>
    <p:sldId id="1194" r:id="rId95"/>
    <p:sldId id="1195" r:id="rId96"/>
    <p:sldId id="1196" r:id="rId97"/>
    <p:sldId id="1197" r:id="rId98"/>
    <p:sldId id="1198" r:id="rId99"/>
    <p:sldId id="1199" r:id="rId100"/>
    <p:sldId id="1200" r:id="rId101"/>
    <p:sldId id="1201" r:id="rId102"/>
    <p:sldId id="1202" r:id="rId103"/>
    <p:sldId id="1203" r:id="rId104"/>
    <p:sldId id="1204" r:id="rId105"/>
    <p:sldId id="1205" r:id="rId106"/>
    <p:sldId id="1206" r:id="rId107"/>
    <p:sldId id="1207" r:id="rId108"/>
    <p:sldId id="1208" r:id="rId109"/>
    <p:sldId id="1209" r:id="rId110"/>
    <p:sldId id="1210" r:id="rId111"/>
    <p:sldId id="1211" r:id="rId112"/>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78636" autoAdjust="0"/>
  </p:normalViewPr>
  <p:slideViewPr>
    <p:cSldViewPr snapToGrid="0">
      <p:cViewPr varScale="1">
        <p:scale>
          <a:sx n="53" d="100"/>
          <a:sy n="53" d="100"/>
        </p:scale>
        <p:origin x="1176" y="44"/>
      </p:cViewPr>
      <p:guideLst/>
    </p:cSldViewPr>
  </p:slideViewPr>
  <p:notesTextViewPr>
    <p:cViewPr>
      <p:scale>
        <a:sx n="1" d="1"/>
        <a:sy n="1" d="1"/>
      </p:scale>
      <p:origin x="0" y="0"/>
    </p:cViewPr>
  </p:notesTextViewPr>
  <p:sorterViewPr>
    <p:cViewPr>
      <p:scale>
        <a:sx n="100" d="100"/>
        <a:sy n="100" d="100"/>
      </p:scale>
      <p:origin x="0" y="-25074"/>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117" Type="http://schemas.openxmlformats.org/officeDocument/2006/relationships/tableStyles" Target="tableStyles.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12" Type="http://schemas.openxmlformats.org/officeDocument/2006/relationships/slide" Target="slides/slide109.xml"/><Relationship Id="rId16" Type="http://schemas.openxmlformats.org/officeDocument/2006/relationships/slide" Target="slides/slide13.xml"/><Relationship Id="rId107" Type="http://schemas.openxmlformats.org/officeDocument/2006/relationships/slide" Target="slides/slide104.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102" Type="http://schemas.openxmlformats.org/officeDocument/2006/relationships/slide" Target="slides/slide99.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slide" Target="slides/slide92.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113" Type="http://schemas.openxmlformats.org/officeDocument/2006/relationships/notesMaster" Target="notesMasters/notesMaster1.xml"/><Relationship Id="rId80" Type="http://schemas.openxmlformats.org/officeDocument/2006/relationships/slide" Target="slides/slide77.xml"/><Relationship Id="rId85" Type="http://schemas.openxmlformats.org/officeDocument/2006/relationships/slide" Target="slides/slide82.xml"/><Relationship Id="rId12" Type="http://schemas.openxmlformats.org/officeDocument/2006/relationships/slide" Target="slides/slide9.xml"/><Relationship Id="rId17" Type="http://schemas.openxmlformats.org/officeDocument/2006/relationships/slide" Target="slides/slide14.xml"/><Relationship Id="rId33" Type="http://schemas.openxmlformats.org/officeDocument/2006/relationships/slide" Target="slides/slide30.xml"/><Relationship Id="rId38" Type="http://schemas.openxmlformats.org/officeDocument/2006/relationships/slide" Target="slides/slide35.xml"/><Relationship Id="rId59" Type="http://schemas.openxmlformats.org/officeDocument/2006/relationships/slide" Target="slides/slide56.xml"/><Relationship Id="rId103" Type="http://schemas.openxmlformats.org/officeDocument/2006/relationships/slide" Target="slides/slide100.xml"/><Relationship Id="rId108" Type="http://schemas.openxmlformats.org/officeDocument/2006/relationships/slide" Target="slides/slide105.xml"/><Relationship Id="rId54" Type="http://schemas.openxmlformats.org/officeDocument/2006/relationships/slide" Target="slides/slide51.xml"/><Relationship Id="rId70" Type="http://schemas.openxmlformats.org/officeDocument/2006/relationships/slide" Target="slides/slide67.xml"/><Relationship Id="rId75" Type="http://schemas.openxmlformats.org/officeDocument/2006/relationships/slide" Target="slides/slide72.xml"/><Relationship Id="rId91" Type="http://schemas.openxmlformats.org/officeDocument/2006/relationships/slide" Target="slides/slide88.xml"/><Relationship Id="rId96" Type="http://schemas.openxmlformats.org/officeDocument/2006/relationships/slide" Target="slides/slide93.xml"/><Relationship Id="rId1" Type="http://schemas.openxmlformats.org/officeDocument/2006/relationships/slideMaster" Target="slideMasters/slideMaster1.xml"/><Relationship Id="rId6" Type="http://schemas.openxmlformats.org/officeDocument/2006/relationships/slide" Target="slides/slide3.xml"/><Relationship Id="rId23" Type="http://schemas.openxmlformats.org/officeDocument/2006/relationships/slide" Target="slides/slide20.xml"/><Relationship Id="rId28" Type="http://schemas.openxmlformats.org/officeDocument/2006/relationships/slide" Target="slides/slide25.xml"/><Relationship Id="rId49" Type="http://schemas.openxmlformats.org/officeDocument/2006/relationships/slide" Target="slides/slide46.xml"/><Relationship Id="rId114" Type="http://schemas.openxmlformats.org/officeDocument/2006/relationships/presProps" Target="presProps.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slide" Target="slides/slide107.xml"/><Relationship Id="rId115" Type="http://schemas.openxmlformats.org/officeDocument/2006/relationships/viewProps" Target="viewProps.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slide" Target="slides/slide95.xml"/><Relationship Id="rId3" Type="http://schemas.openxmlformats.org/officeDocument/2006/relationships/slideMaster" Target="slideMasters/slideMaster3.xml"/><Relationship Id="rId25" Type="http://schemas.openxmlformats.org/officeDocument/2006/relationships/slide" Target="slides/slide22.xml"/><Relationship Id="rId46" Type="http://schemas.openxmlformats.org/officeDocument/2006/relationships/slide" Target="slides/slide43.xml"/><Relationship Id="rId67" Type="http://schemas.openxmlformats.org/officeDocument/2006/relationships/slide" Target="slides/slide64.xml"/><Relationship Id="rId116" Type="http://schemas.openxmlformats.org/officeDocument/2006/relationships/theme" Target="theme/theme1.xml"/><Relationship Id="rId20" Type="http://schemas.openxmlformats.org/officeDocument/2006/relationships/slide" Target="slides/slide17.xml"/><Relationship Id="rId41" Type="http://schemas.openxmlformats.org/officeDocument/2006/relationships/slide" Target="slides/slide38.xml"/><Relationship Id="rId62" Type="http://schemas.openxmlformats.org/officeDocument/2006/relationships/slide" Target="slides/slide59.xml"/><Relationship Id="rId83" Type="http://schemas.openxmlformats.org/officeDocument/2006/relationships/slide" Target="slides/slide80.xml"/><Relationship Id="rId88" Type="http://schemas.openxmlformats.org/officeDocument/2006/relationships/slide" Target="slides/slide85.xml"/><Relationship Id="rId111" Type="http://schemas.openxmlformats.org/officeDocument/2006/relationships/slide" Target="slides/slide108.xml"/><Relationship Id="rId15" Type="http://schemas.openxmlformats.org/officeDocument/2006/relationships/slide" Target="slides/slide12.xml"/><Relationship Id="rId36" Type="http://schemas.openxmlformats.org/officeDocument/2006/relationships/slide" Target="slides/slide33.xml"/><Relationship Id="rId57" Type="http://schemas.openxmlformats.org/officeDocument/2006/relationships/slide" Target="slides/slide54.xml"/><Relationship Id="rId106" Type="http://schemas.openxmlformats.org/officeDocument/2006/relationships/slide" Target="slides/slide10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Ex1.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title>
      <c:tx>
        <c:rich>
          <a:bodyPr rot="0" spcFirstLastPara="1" vertOverflow="ellipsis" vert="horz" wrap="square" anchor="ctr" anchorCtr="1"/>
          <a:lstStyle/>
          <a:p>
            <a:pPr>
              <a:defRPr sz="2200" b="0" i="0" u="none" strike="noStrike" kern="1200" spc="0" baseline="0">
                <a:solidFill>
                  <a:schemeClr val="bg2">
                    <a:lumMod val="25000"/>
                  </a:schemeClr>
                </a:solidFill>
                <a:latin typeface="+mn-lt"/>
                <a:ea typeface="+mn-ea"/>
                <a:cs typeface="+mn-cs"/>
              </a:defRPr>
            </a:pPr>
            <a:r>
              <a:rPr lang="en-US" sz="2200" b="1" dirty="0">
                <a:solidFill>
                  <a:schemeClr val="bg2">
                    <a:lumMod val="25000"/>
                  </a:schemeClr>
                </a:solidFill>
                <a:latin typeface="Franklin Gothic Medium Cond" panose="020B0606030402020204" pitchFamily="34" charset="0"/>
              </a:rPr>
              <a:t>NATIONAL INTERNAL REVENUE TAXES</a:t>
            </a:r>
          </a:p>
        </c:rich>
      </c:tx>
      <c:overlay val="0"/>
      <c:spPr>
        <a:noFill/>
        <a:ln>
          <a:noFill/>
        </a:ln>
        <a:effectLst/>
      </c:spPr>
      <c:txPr>
        <a:bodyPr rot="0" spcFirstLastPara="1" vertOverflow="ellipsis" vert="horz" wrap="square" anchor="ctr" anchorCtr="1"/>
        <a:lstStyle/>
        <a:p>
          <a:pPr>
            <a:defRPr sz="2200" b="0" i="0" u="none" strike="noStrike" kern="1200" spc="0" baseline="0">
              <a:solidFill>
                <a:schemeClr val="bg2">
                  <a:lumMod val="2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National Internal Revenue Taxes</c:v>
                </c:pt>
              </c:strCache>
            </c:strRef>
          </c:tx>
          <c:spPr>
            <a:solidFill>
              <a:srgbClr val="E9DB82"/>
            </a:solidFill>
            <a:scene3d>
              <a:camera prst="orthographicFront"/>
              <a:lightRig rig="contrasting" dir="t"/>
            </a:scene3d>
            <a:sp3d prstMaterial="flat"/>
          </c:spPr>
          <c:dPt>
            <c:idx val="0"/>
            <c:bubble3D val="0"/>
            <c:spPr>
              <a:solidFill>
                <a:srgbClr val="95C9D6"/>
              </a:solidFill>
              <a:ln w="19050">
                <a:solidFill>
                  <a:schemeClr val="lt1"/>
                </a:solidFill>
              </a:ln>
              <a:effectLst/>
              <a:scene3d>
                <a:camera prst="orthographicFront"/>
                <a:lightRig rig="contrasting" dir="t"/>
              </a:scene3d>
              <a:sp3d prstMaterial="flat"/>
            </c:spPr>
            <c:extLst>
              <c:ext xmlns:c16="http://schemas.microsoft.com/office/drawing/2014/chart" uri="{C3380CC4-5D6E-409C-BE32-E72D297353CC}">
                <c16:uniqueId val="{00000002-4211-4491-8A99-ECE6377E0829}"/>
              </c:ext>
            </c:extLst>
          </c:dPt>
          <c:dPt>
            <c:idx val="1"/>
            <c:bubble3D val="0"/>
            <c:spPr>
              <a:solidFill>
                <a:schemeClr val="accent4">
                  <a:lumMod val="40000"/>
                  <a:lumOff val="60000"/>
                </a:schemeClr>
              </a:solidFill>
              <a:ln w="19050">
                <a:solidFill>
                  <a:schemeClr val="lt1"/>
                </a:solidFill>
              </a:ln>
              <a:effectLst/>
              <a:scene3d>
                <a:camera prst="orthographicFront"/>
                <a:lightRig rig="contrasting" dir="t"/>
              </a:scene3d>
              <a:sp3d prstMaterial="flat"/>
            </c:spPr>
            <c:extLst>
              <c:ext xmlns:c16="http://schemas.microsoft.com/office/drawing/2014/chart" uri="{C3380CC4-5D6E-409C-BE32-E72D297353CC}">
                <c16:uniqueId val="{00000003-4211-4491-8A99-ECE6377E0829}"/>
              </c:ext>
            </c:extLst>
          </c:dPt>
          <c:dPt>
            <c:idx val="2"/>
            <c:bubble3D val="0"/>
            <c:spPr>
              <a:solidFill>
                <a:srgbClr val="E9DB82"/>
              </a:solidFill>
              <a:ln w="19050">
                <a:solidFill>
                  <a:schemeClr val="lt1"/>
                </a:solidFill>
              </a:ln>
              <a:effectLst/>
              <a:scene3d>
                <a:camera prst="orthographicFront"/>
                <a:lightRig rig="contrasting" dir="t"/>
              </a:scene3d>
              <a:sp3d prstMaterial="flat"/>
            </c:spPr>
            <c:extLst>
              <c:ext xmlns:c16="http://schemas.microsoft.com/office/drawing/2014/chart" uri="{C3380CC4-5D6E-409C-BE32-E72D297353CC}">
                <c16:uniqueId val="{00000005-33BC-4F0F-B427-A6E724DE5438}"/>
              </c:ext>
            </c:extLst>
          </c:dPt>
          <c:dPt>
            <c:idx val="3"/>
            <c:bubble3D val="0"/>
            <c:spPr>
              <a:solidFill>
                <a:srgbClr val="E9DB82"/>
              </a:solidFill>
              <a:ln w="19050">
                <a:solidFill>
                  <a:schemeClr val="lt1"/>
                </a:solidFill>
              </a:ln>
              <a:effectLst/>
              <a:scene3d>
                <a:camera prst="orthographicFront"/>
                <a:lightRig rig="contrasting" dir="t"/>
              </a:scene3d>
              <a:sp3d prstMaterial="flat"/>
            </c:spPr>
            <c:extLst>
              <c:ext xmlns:c16="http://schemas.microsoft.com/office/drawing/2014/chart" uri="{C3380CC4-5D6E-409C-BE32-E72D297353CC}">
                <c16:uniqueId val="{00000007-33BC-4F0F-B427-A6E724DE5438}"/>
              </c:ext>
            </c:extLst>
          </c:dPt>
          <c:dLbls>
            <c:dLbl>
              <c:idx val="0"/>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600" b="0" i="0" u="none" strike="noStrike" kern="1200" baseline="0">
                      <a:solidFill>
                        <a:schemeClr val="bg2">
                          <a:lumMod val="25000"/>
                        </a:schemeClr>
                      </a:solidFill>
                      <a:latin typeface="Franklin Gothic Medium Cond" panose="020B0606030402020204" pitchFamily="34" charset="0"/>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02-4211-4491-8A99-ECE6377E0829}"/>
                </c:ext>
              </c:extLst>
            </c:dLbl>
            <c:dLbl>
              <c:idx val="1"/>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600" b="0" i="0" u="none" strike="noStrike" kern="1200" baseline="0">
                      <a:solidFill>
                        <a:schemeClr val="bg2">
                          <a:lumMod val="25000"/>
                        </a:schemeClr>
                      </a:solidFill>
                      <a:latin typeface="Franklin Gothic Medium Cond" panose="020B0606030402020204" pitchFamily="34" charset="0"/>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03-4211-4491-8A99-ECE6377E0829}"/>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600" b="0" i="0" u="none" strike="noStrike" kern="1200" baseline="0">
                    <a:solidFill>
                      <a:schemeClr val="dk1">
                        <a:lumMod val="65000"/>
                        <a:lumOff val="35000"/>
                      </a:schemeClr>
                    </a:solidFill>
                    <a:latin typeface="Franklin Gothic Medium Cond" panose="020B0606030402020204" pitchFamily="34" charset="0"/>
                    <a:ea typeface="+mn-ea"/>
                    <a:cs typeface="+mn-cs"/>
                  </a:defRPr>
                </a:pPr>
                <a:endParaRPr lang="en-US"/>
              </a:p>
            </c:txPr>
            <c:dLblPos val="outEnd"/>
            <c:showLegendKey val="0"/>
            <c:showVal val="0"/>
            <c:showCatName val="1"/>
            <c:showSerName val="0"/>
            <c:showPercent val="1"/>
            <c:showBubbleSize val="0"/>
            <c:separator>
</c:separator>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Sheet1!$A$2:$A$5</c:f>
              <c:strCache>
                <c:ptCount val="2"/>
                <c:pt idx="0">
                  <c:v>National Government</c:v>
                </c:pt>
                <c:pt idx="1">
                  <c:v>Internal Revenue Allotment</c:v>
                </c:pt>
              </c:strCache>
            </c:strRef>
          </c:cat>
          <c:val>
            <c:numRef>
              <c:f>Sheet1!$B$2:$B$5</c:f>
              <c:numCache>
                <c:formatCode>0%</c:formatCode>
                <c:ptCount val="4"/>
                <c:pt idx="0">
                  <c:v>0.6</c:v>
                </c:pt>
                <c:pt idx="1">
                  <c:v>0.4</c:v>
                </c:pt>
              </c:numCache>
            </c:numRef>
          </c:val>
          <c:extLst>
            <c:ext xmlns:c16="http://schemas.microsoft.com/office/drawing/2014/chart" uri="{C3380CC4-5D6E-409C-BE32-E72D297353CC}">
              <c16:uniqueId val="{00000000-4211-4491-8A99-ECE6377E0829}"/>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Sheet1!$A$2:$A$5</cx:f>
        <cx:lvl ptCount="4">
          <cx:pt idx="0">Provinces</cx:pt>
          <cx:pt idx="1">Cities</cx:pt>
          <cx:pt idx="2">Municipalities</cx:pt>
          <cx:pt idx="3">Barangays</cx:pt>
        </cx:lvl>
      </cx:strDim>
      <cx:numDim type="size">
        <cx:f>Sheet1!$B$2:$B$5</cx:f>
        <cx:lvl ptCount="4" formatCode="General">
          <cx:pt idx="0">0.23000000000000001</cx:pt>
          <cx:pt idx="1">0.23000000000000001</cx:pt>
          <cx:pt idx="2">0.34000000000000002</cx:pt>
          <cx:pt idx="3">0.20000000000000001</cx:pt>
        </cx:lvl>
      </cx:numDim>
    </cx:data>
  </cx:chartData>
  <cx:chart>
    <cx:plotArea>
      <cx:plotAreaRegion>
        <cx:series layoutId="sunburst" uniqueId="{BB506942-7CC4-4AF9-93E0-081E3EEC837A}">
          <cx:tx>
            <cx:txData>
              <cx:f>Sheet1!$B$1</cx:f>
              <cx:v>% Allocation</cx:v>
            </cx:txData>
          </cx:tx>
          <cx:spPr>
            <a:effectLst>
              <a:outerShdw blurRad="63500" sx="102000" sy="102000" algn="ctr" rotWithShape="0">
                <a:prstClr val="black">
                  <a:alpha val="40000"/>
                </a:prstClr>
              </a:outerShdw>
            </a:effectLst>
          </cx:spPr>
          <cx:dataPt idx="0">
            <cx:spPr>
              <a:solidFill>
                <a:srgbClr val="4CC1EF"/>
              </a:solidFill>
            </cx:spPr>
          </cx:dataPt>
          <cx:dataPt idx="1">
            <cx:spPr>
              <a:solidFill>
                <a:srgbClr val="70AD47">
                  <a:lumMod val="60000"/>
                  <a:lumOff val="40000"/>
                </a:srgbClr>
              </a:solidFill>
            </cx:spPr>
          </cx:dataPt>
          <cx:dataPt idx="2">
            <cx:spPr>
              <a:solidFill>
                <a:srgbClr val="FFC000">
                  <a:lumMod val="40000"/>
                  <a:lumOff val="60000"/>
                </a:srgbClr>
              </a:solidFill>
            </cx:spPr>
          </cx:dataPt>
          <cx:dataPt idx="3">
            <cx:spPr>
              <a:solidFill>
                <a:srgbClr val="F7931E"/>
              </a:solidFill>
            </cx:spPr>
          </cx:dataPt>
          <cx:dataLabels>
            <cx:numFmt formatCode="0%" sourceLinked="0"/>
            <cx:txPr>
              <a:bodyPr spcFirstLastPara="1" vertOverflow="ellipsis" horzOverflow="overflow" wrap="square" lIns="0" tIns="0" rIns="0" bIns="0" anchor="ctr" anchorCtr="1"/>
              <a:lstStyle/>
              <a:p>
                <a:pPr algn="ctr" rtl="0">
                  <a:defRPr sz="2400">
                    <a:solidFill>
                      <a:schemeClr val="tx1"/>
                    </a:solidFill>
                    <a:latin typeface="Franklin Gothic Medium Cond" panose="020B0606030402020204" pitchFamily="34" charset="0"/>
                    <a:ea typeface="Franklin Gothic Medium Cond" panose="020B0606030402020204" pitchFamily="34" charset="0"/>
                    <a:cs typeface="Franklin Gothic Medium Cond" panose="020B0606030402020204" pitchFamily="34" charset="0"/>
                  </a:defRPr>
                </a:pPr>
                <a:endParaRPr lang="en-US" sz="2400" b="0" i="0" u="none" strike="noStrike" baseline="0">
                  <a:solidFill>
                    <a:schemeClr val="tx1"/>
                  </a:solidFill>
                  <a:latin typeface="Franklin Gothic Medium Cond" panose="020B0606030402020204" pitchFamily="34" charset="0"/>
                </a:endParaRPr>
              </a:p>
            </cx:txPr>
            <cx:visibility seriesName="0" categoryName="0" value="1"/>
            <cx:separator>
</cx:separator>
          </cx:dataLabels>
          <cx:dataId val="0"/>
        </cx:series>
      </cx:plotAreaRegion>
    </cx:plotArea>
    <cx:legend pos="r" align="ctr" overlay="0"/>
  </cx:chart>
</cx:chartSpace>
</file>

<file path=ppt/charts/colors1.xml><?xml version="1.0" encoding="utf-8"?>
<cs:colorStyle xmlns:cs="http://schemas.microsoft.com/office/drawing/2012/chartStyle" xmlns:a="http://schemas.openxmlformats.org/drawingml/2006/main" meth="withinLinear" id="17">
  <a:schemeClr val="accent4"/>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84">
  <cs:axisTitle>
    <cs:lnRef idx="0"/>
    <cs:fillRef idx="0"/>
    <cs:effectRef idx="0"/>
    <cs:fontRef idx="minor">
      <a:schemeClr val="tx1">
        <a:lumMod val="50000"/>
        <a:lumOff val="50000"/>
      </a:schemeClr>
    </cs:fontRef>
    <cs:defRPr sz="1197"/>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cs:chartArea>
  <cs:dataLabel>
    <cs:lnRef idx="0"/>
    <cs:fillRef idx="0"/>
    <cs:effectRef idx="0"/>
    <cs:fontRef idx="minor">
      <a:schemeClr val="tx1">
        <a:lumMod val="50000"/>
        <a:lumOff val="50000"/>
      </a:schemeClr>
    </cs:fontRef>
    <cs:defRPr sz="1197"/>
  </cs:dataLabel>
  <cs:dataLabelCallout>
    <cs:lnRef idx="0"/>
    <cs:fillRef idx="0"/>
    <cs:effectRef idx="0"/>
    <cs:fontRef idx="minor">
      <a:schemeClr val="dk1">
        <a:lumMod val="50000"/>
        <a:lumOff val="50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ln w="9525" cap="flat" cmpd="sng" algn="ctr">
        <a:solidFill>
          <a:schemeClr val="phClr">
            <a:alpha val="50000"/>
          </a:schemeClr>
        </a:solidFill>
        <a:round/>
      </a:ln>
    </cs:spPr>
  </cs:dataPoint>
  <cs:dataPoint3D>
    <cs:lnRef idx="0">
      <cs:styleClr val="auto"/>
    </cs:lnRef>
    <cs:fillRef idx="0">
      <cs:styleClr val="auto"/>
    </cs:fillRef>
    <cs:effectRef idx="0"/>
    <cs:fontRef idx="minor">
      <a:schemeClr val="dk1"/>
    </cs:fontRef>
    <cs:spPr>
      <a:solidFill>
        <a:schemeClr val="phClr"/>
      </a:solidFill>
      <a:ln w="9525" cap="flat" cmpd="sng" algn="ctr">
        <a:solidFill>
          <a:schemeClr val="phClr">
            <a:shade val="95000"/>
          </a:schemeClr>
        </a:solidFill>
        <a:round/>
      </a:ln>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4"/>
  <cs:dataPointWireframe>
    <cs:lnRef idx="0">
      <cs:styleClr val="auto"/>
    </cs:lnRef>
    <cs:fillRef idx="0"/>
    <cs:effectRef idx="0"/>
    <cs:fontRef idx="minor">
      <a:schemeClr val="dk1"/>
    </cs:fontRef>
    <cs:spPr>
      <a:ln w="2857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15000"/>
            <a:lumOff val="85000"/>
            <a:lumOff val="10000"/>
          </a:schemeClr>
        </a:solidFill>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50000"/>
        <a:lumOff val="50000"/>
      </a:schemeClr>
    </cs:fontRef>
    <cs:defRPr sz="1197"/>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cs:seriesAxis>
  <cs:seriesLine>
    <cs:lnRef idx="0"/>
    <cs:fillRef idx="0"/>
    <cs:effectRef idx="0"/>
    <cs:fontRef idx="minor">
      <a:schemeClr val="dk1"/>
    </cs:fontRef>
    <cs:spPr>
      <a:ln w="9525" cap="flat">
        <a:solidFill>
          <a:srgbClr val="D9D9D9"/>
        </a:solidFill>
        <a:round/>
      </a:ln>
    </cs:spPr>
  </cs:seriesLine>
  <cs:title>
    <cs:lnRef idx="0"/>
    <cs:fillRef idx="0"/>
    <cs:effectRef idx="0"/>
    <cs:fontRef idx="minor">
      <a:schemeClr val="tx1">
        <a:lumMod val="50000"/>
        <a:lumOff val="50000"/>
      </a:schemeClr>
    </cs:fontRef>
    <cs:defRPr sz="1862" cap="none" spc="2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50000"/>
        <a:lumOff val="50000"/>
      </a:schemeClr>
    </cs:fontRef>
    <cs:defRPr sz="1197"/>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50000"/>
        <a:lumOff val="50000"/>
      </a:schemeClr>
    </cs:fontRef>
    <cs:defRPr sz="1197"/>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18091A-424C-434A-AE2F-4DCC4889CA3E}" type="datetimeFigureOut">
              <a:rPr lang="en-US" smtClean="0"/>
              <a:t>3/27/2025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3B343D-53DE-42EB-BD85-E9AE84123AE6}" type="slidenum">
              <a:rPr lang="en-US" smtClean="0"/>
              <a:t>‹#›</a:t>
            </a:fld>
            <a:endParaRPr lang="en-US"/>
          </a:p>
        </p:txBody>
      </p:sp>
    </p:spTree>
    <p:extLst>
      <p:ext uri="{BB962C8B-B14F-4D97-AF65-F5344CB8AC3E}">
        <p14:creationId xmlns:p14="http://schemas.microsoft.com/office/powerpoint/2010/main" val="4688110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BD3B343D-53DE-42EB-BD85-E9AE84123AE6}" type="slidenum">
              <a:rPr lang="en-US" smtClean="0"/>
              <a:t>1</a:t>
            </a:fld>
            <a:endParaRPr lang="en-US"/>
          </a:p>
        </p:txBody>
      </p:sp>
    </p:spTree>
    <p:extLst>
      <p:ext uri="{BB962C8B-B14F-4D97-AF65-F5344CB8AC3E}">
        <p14:creationId xmlns:p14="http://schemas.microsoft.com/office/powerpoint/2010/main" val="187395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514350" indent="-285750">
              <a:buFont typeface="Arial" panose="020B0604020202020204" pitchFamily="34" charset="0"/>
              <a:buChar char="•"/>
            </a:pPr>
            <a:endParaRPr lang="en-US" dirty="0"/>
          </a:p>
        </p:txBody>
      </p:sp>
    </p:spTree>
    <p:extLst>
      <p:ext uri="{BB962C8B-B14F-4D97-AF65-F5344CB8AC3E}">
        <p14:creationId xmlns:p14="http://schemas.microsoft.com/office/powerpoint/2010/main" val="885727195"/>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xfrm>
            <a:off x="171450" y="773113"/>
            <a:ext cx="6464300" cy="36369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xfrm>
            <a:off x="305747" y="4785885"/>
            <a:ext cx="6195706" cy="438039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255050713"/>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xfrm>
            <a:off x="171450" y="773113"/>
            <a:ext cx="6464300" cy="36369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xfrm>
            <a:off x="305747" y="4785885"/>
            <a:ext cx="6195706" cy="438039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endParaRPr lang="en-PH"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2875635216"/>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xfrm>
            <a:off x="171450" y="773113"/>
            <a:ext cx="6464300" cy="36369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xfrm>
            <a:off x="305747" y="4785885"/>
            <a:ext cx="6195706" cy="438039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PH"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445162145"/>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xfrm>
            <a:off x="171450" y="773113"/>
            <a:ext cx="6464300" cy="36369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xfrm>
            <a:off x="305747" y="4785885"/>
            <a:ext cx="6195706" cy="438039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26879580"/>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xfrm>
            <a:off x="171450" y="773113"/>
            <a:ext cx="6464300" cy="36369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xfrm>
            <a:off x="305747" y="4785885"/>
            <a:ext cx="6195706" cy="438039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2953150"/>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xfrm>
            <a:off x="171450" y="773113"/>
            <a:ext cx="6464300" cy="36369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xfrm>
            <a:off x="305747" y="4785885"/>
            <a:ext cx="6195706" cy="438039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72339211"/>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3050" cy="3725863"/>
          </a:xfrm>
        </p:spPr>
      </p:sp>
      <p:sp>
        <p:nvSpPr>
          <p:cNvPr id="3" name="Notes Placeholder 2"/>
          <p:cNvSpPr>
            <a:spLocks noGrp="1"/>
          </p:cNvSpPr>
          <p:nvPr>
            <p:ph type="body" idx="1"/>
          </p:nvPr>
        </p:nvSpPr>
        <p:spPr/>
        <p:txBody>
          <a:bodyPr/>
          <a:lstStyle/>
          <a:p>
            <a:pPr algn="just"/>
            <a:endParaRPr lang="en-US" dirty="0">
              <a:latin typeface="Arial" panose="020B0604020202020204" pitchFamily="34" charset="0"/>
              <a:ea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val="306203948"/>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3050" cy="3725863"/>
          </a:xfrm>
        </p:spPr>
      </p:sp>
      <p:sp>
        <p:nvSpPr>
          <p:cNvPr id="3" name="Notes Placeholder 2"/>
          <p:cNvSpPr>
            <a:spLocks noGrp="1"/>
          </p:cNvSpPr>
          <p:nvPr>
            <p:ph type="body" idx="1"/>
          </p:nvPr>
        </p:nvSpPr>
        <p:spPr/>
        <p:txBody>
          <a:bodyPr/>
          <a:lstStyle/>
          <a:p>
            <a:pPr algn="just"/>
            <a:endParaRPr lang="en-US" sz="1200" noProof="1">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929396121"/>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00338" y="511175"/>
            <a:ext cx="4538662" cy="2552700"/>
          </a:xfrm>
        </p:spPr>
      </p:sp>
      <p:sp>
        <p:nvSpPr>
          <p:cNvPr id="3" name="Notes Placeholder 2"/>
          <p:cNvSpPr>
            <a:spLocks noGrp="1"/>
          </p:cNvSpPr>
          <p:nvPr>
            <p:ph type="body" idx="1"/>
          </p:nvPr>
        </p:nvSpPr>
        <p:spPr/>
        <p:txBody>
          <a:bodyPr/>
          <a:lstStyle/>
          <a:p>
            <a:endParaRPr lang="en-PH" dirty="0"/>
          </a:p>
        </p:txBody>
      </p:sp>
      <p:sp>
        <p:nvSpPr>
          <p:cNvPr id="4" name="Slide Number Placeholder 3"/>
          <p:cNvSpPr>
            <a:spLocks noGrp="1"/>
          </p:cNvSpPr>
          <p:nvPr>
            <p:ph type="sldNum" sz="quarter" idx="5"/>
          </p:nvPr>
        </p:nvSpPr>
        <p:spPr/>
        <p:txBody>
          <a:bodyPr/>
          <a:lstStyle/>
          <a:p>
            <a:fld id="{3338CEFE-C8D6-47B8-B5F2-54922D8D2A44}" type="slidenum">
              <a:rPr lang="en-PH" smtClean="0"/>
              <a:t>109</a:t>
            </a:fld>
            <a:endParaRPr lang="en-PH"/>
          </a:p>
        </p:txBody>
      </p:sp>
    </p:spTree>
    <p:extLst>
      <p:ext uri="{BB962C8B-B14F-4D97-AF65-F5344CB8AC3E}">
        <p14:creationId xmlns:p14="http://schemas.microsoft.com/office/powerpoint/2010/main" val="30265783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just">
              <a:lnSpc>
                <a:spcPct val="114999"/>
              </a:lnSpc>
              <a:spcBef>
                <a:spcPts val="1200"/>
              </a:spcBef>
              <a:buNone/>
            </a:pPr>
            <a:endParaRPr lang="en-US" dirty="0"/>
          </a:p>
        </p:txBody>
      </p:sp>
    </p:spTree>
    <p:extLst>
      <p:ext uri="{BB962C8B-B14F-4D97-AF65-F5344CB8AC3E}">
        <p14:creationId xmlns:p14="http://schemas.microsoft.com/office/powerpoint/2010/main" val="21103732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2184A5C7-F684-41D4-AE0B-F2BA53444052}" type="slidenum">
              <a:rPr lang="en-US" smtClean="0"/>
              <a:t>13</a:t>
            </a:fld>
            <a:endParaRPr lang="en-US"/>
          </a:p>
        </p:txBody>
      </p:sp>
    </p:spTree>
    <p:extLst>
      <p:ext uri="{BB962C8B-B14F-4D97-AF65-F5344CB8AC3E}">
        <p14:creationId xmlns:p14="http://schemas.microsoft.com/office/powerpoint/2010/main" val="14222272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2184A5C7-F684-41D4-AE0B-F2BA53444052}" type="slidenum">
              <a:rPr lang="en-US" smtClean="0"/>
              <a:t>14</a:t>
            </a:fld>
            <a:endParaRPr lang="en-US"/>
          </a:p>
        </p:txBody>
      </p:sp>
    </p:spTree>
    <p:extLst>
      <p:ext uri="{BB962C8B-B14F-4D97-AF65-F5344CB8AC3E}">
        <p14:creationId xmlns:p14="http://schemas.microsoft.com/office/powerpoint/2010/main" val="14594532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just">
              <a:buNone/>
            </a:pPr>
            <a:endParaRPr lang="en-US" dirty="0"/>
          </a:p>
        </p:txBody>
      </p:sp>
      <p:sp>
        <p:nvSpPr>
          <p:cNvPr id="4" name="Slide Number Placeholder 3"/>
          <p:cNvSpPr>
            <a:spLocks noGrp="1"/>
          </p:cNvSpPr>
          <p:nvPr>
            <p:ph type="sldNum" sz="quarter" idx="5"/>
          </p:nvPr>
        </p:nvSpPr>
        <p:spPr/>
        <p:txBody>
          <a:bodyPr/>
          <a:lstStyle/>
          <a:p>
            <a:fld id="{2184A5C7-F684-41D4-AE0B-F2BA53444052}" type="slidenum">
              <a:rPr lang="en-US" smtClean="0"/>
              <a:t>15</a:t>
            </a:fld>
            <a:endParaRPr lang="en-US"/>
          </a:p>
        </p:txBody>
      </p:sp>
    </p:spTree>
    <p:extLst>
      <p:ext uri="{BB962C8B-B14F-4D97-AF65-F5344CB8AC3E}">
        <p14:creationId xmlns:p14="http://schemas.microsoft.com/office/powerpoint/2010/main" val="12806489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228600" indent="0">
              <a:buFont typeface="Arial" panose="020B0604020202020204" pitchFamily="34" charset="0"/>
              <a:buNone/>
            </a:pPr>
            <a:endParaRPr lang="en-US" dirty="0"/>
          </a:p>
        </p:txBody>
      </p:sp>
    </p:spTree>
    <p:extLst>
      <p:ext uri="{BB962C8B-B14F-4D97-AF65-F5344CB8AC3E}">
        <p14:creationId xmlns:p14="http://schemas.microsoft.com/office/powerpoint/2010/main" val="4331649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99261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495184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a:p>
        </p:txBody>
      </p:sp>
      <p:sp>
        <p:nvSpPr>
          <p:cNvPr id="4" name="Slide Number Placeholder 3"/>
          <p:cNvSpPr>
            <a:spLocks noGrp="1"/>
          </p:cNvSpPr>
          <p:nvPr>
            <p:ph type="sldNum" sz="quarter" idx="10"/>
          </p:nvPr>
        </p:nvSpPr>
        <p:spPr>
          <a:xfrm>
            <a:off x="3884885" y="8685200"/>
            <a:ext cx="2972019" cy="456666"/>
          </a:xfrm>
          <a:prstGeom prst="rect">
            <a:avLst/>
          </a:prstGeom>
        </p:spPr>
        <p:txBody>
          <a:bodyPr/>
          <a:lstStyle/>
          <a:p>
            <a:fld id="{C42AFCD4-FA8C-438D-A42C-9357F554AB25}" type="slidenum">
              <a:rPr lang="en-PH" smtClean="0"/>
              <a:t>19</a:t>
            </a:fld>
            <a:endParaRPr lang="en-PH"/>
          </a:p>
        </p:txBody>
      </p:sp>
    </p:spTree>
    <p:extLst>
      <p:ext uri="{BB962C8B-B14F-4D97-AF65-F5344CB8AC3E}">
        <p14:creationId xmlns:p14="http://schemas.microsoft.com/office/powerpoint/2010/main" val="18780283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207623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1" dirty="0"/>
          </a:p>
        </p:txBody>
      </p:sp>
    </p:spTree>
    <p:extLst>
      <p:ext uri="{BB962C8B-B14F-4D97-AF65-F5344CB8AC3E}">
        <p14:creationId xmlns:p14="http://schemas.microsoft.com/office/powerpoint/2010/main" val="20418788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lgn="just">
              <a:buFont typeface="Arial" panose="020B0604020202020204" pitchFamily="34" charset="0"/>
              <a:buNone/>
            </a:pPr>
            <a:endParaRPr lang="en-US" sz="1400" b="0" i="0" dirty="0">
              <a:effectLst/>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5"/>
          </p:nvPr>
        </p:nvSpPr>
        <p:spPr/>
        <p:txBody>
          <a:bodyPr/>
          <a:lstStyle/>
          <a:p>
            <a:fld id="{2184A5C7-F684-41D4-AE0B-F2BA53444052}" type="slidenum">
              <a:rPr lang="en-US" smtClean="0"/>
              <a:t>21</a:t>
            </a:fld>
            <a:endParaRPr lang="en-US"/>
          </a:p>
        </p:txBody>
      </p:sp>
    </p:spTree>
    <p:extLst>
      <p:ext uri="{BB962C8B-B14F-4D97-AF65-F5344CB8AC3E}">
        <p14:creationId xmlns:p14="http://schemas.microsoft.com/office/powerpoint/2010/main" val="41957742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7012" indent="0" rtl="0">
              <a:spcBef>
                <a:spcPts val="0"/>
              </a:spcBef>
              <a:spcAft>
                <a:spcPts val="0"/>
              </a:spcAft>
              <a:buFont typeface="Arial" panose="020B0604020202020204" pitchFamily="34" charset="0"/>
              <a:buNone/>
            </a:pPr>
            <a:endParaRPr lang="en-PH" altLang="en-US" dirty="0"/>
          </a:p>
        </p:txBody>
      </p:sp>
      <p:sp>
        <p:nvSpPr>
          <p:cNvPr id="38916" name="Slide Number Placeholder 3"/>
          <p:cNvSpPr>
            <a:spLocks noGrp="1"/>
          </p:cNvSpPr>
          <p:nvPr>
            <p:ph type="sldNum" sz="quarter" idx="5"/>
          </p:nvPr>
        </p:nvSpPr>
        <p:spPr bwMode="auto">
          <a:xfrm>
            <a:off x="3884885" y="8685200"/>
            <a:ext cx="2972019" cy="45666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3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3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3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3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3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3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3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300">
                <a:solidFill>
                  <a:schemeClr val="tx1"/>
                </a:solidFill>
                <a:latin typeface="Calibri" panose="020F0502020204030204" pitchFamily="34" charset="0"/>
                <a:ea typeface="MS PGothic" panose="020B0600070205080204" pitchFamily="34" charset="-128"/>
              </a:defRPr>
            </a:lvl9pPr>
          </a:lstStyle>
          <a:p>
            <a:pPr>
              <a:spcBef>
                <a:spcPct val="0"/>
              </a:spcBef>
            </a:pPr>
            <a:fld id="{15E06C7E-D944-499A-8005-7B773CCED691}" type="slidenum">
              <a:rPr lang="en-PH" altLang="en-US" sz="1200"/>
              <a:pPr>
                <a:spcBef>
                  <a:spcPct val="0"/>
                </a:spcBef>
              </a:pPr>
              <a:t>22</a:t>
            </a:fld>
            <a:endParaRPr lang="en-PH" altLang="en-US" sz="1200"/>
          </a:p>
        </p:txBody>
      </p:sp>
    </p:spTree>
    <p:extLst>
      <p:ext uri="{BB962C8B-B14F-4D97-AF65-F5344CB8AC3E}">
        <p14:creationId xmlns:p14="http://schemas.microsoft.com/office/powerpoint/2010/main" val="41048273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664982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lgn="just">
              <a:buFont typeface="Arial" panose="020B0604020202020204" pitchFamily="34" charset="0"/>
              <a:buNone/>
            </a:pPr>
            <a:endParaRPr lang="en-US"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2184A5C7-F684-41D4-AE0B-F2BA53444052}" type="slidenum">
              <a:rPr lang="en-US" smtClean="0"/>
              <a:t>24</a:t>
            </a:fld>
            <a:endParaRPr lang="en-US"/>
          </a:p>
        </p:txBody>
      </p:sp>
    </p:spTree>
    <p:extLst>
      <p:ext uri="{BB962C8B-B14F-4D97-AF65-F5344CB8AC3E}">
        <p14:creationId xmlns:p14="http://schemas.microsoft.com/office/powerpoint/2010/main" val="7560013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lgn="just">
              <a:spcBef>
                <a:spcPts val="542"/>
              </a:spcBef>
              <a:buFont typeface="Arial" panose="020B0604020202020204" pitchFamily="34" charset="0"/>
              <a:buNone/>
            </a:pPr>
            <a:endParaRPr lang="en-US" sz="1200" dirty="0">
              <a:cs typeface="Calibri" panose="020F0502020204030204"/>
            </a:endParaRPr>
          </a:p>
        </p:txBody>
      </p:sp>
      <p:sp>
        <p:nvSpPr>
          <p:cNvPr id="4" name="Slide Number Placeholder 3"/>
          <p:cNvSpPr>
            <a:spLocks noGrp="1"/>
          </p:cNvSpPr>
          <p:nvPr>
            <p:ph type="sldNum" sz="quarter" idx="10"/>
          </p:nvPr>
        </p:nvSpPr>
        <p:spPr>
          <a:xfrm>
            <a:off x="4021576" y="9721092"/>
            <a:ext cx="3076590" cy="511133"/>
          </a:xfrm>
          <a:prstGeom prst="rect">
            <a:avLst/>
          </a:prstGeom>
        </p:spPr>
        <p:txBody>
          <a:bodyPr/>
          <a:lstStyle/>
          <a:p>
            <a:fld id="{C42AFCD4-FA8C-438D-A42C-9357F554AB25}" type="slidenum">
              <a:rPr lang="en-PH" smtClean="0"/>
              <a:t>25</a:t>
            </a:fld>
            <a:endParaRPr lang="en-PH"/>
          </a:p>
        </p:txBody>
      </p:sp>
      <p:sp>
        <p:nvSpPr>
          <p:cNvPr id="5" name="Slide Image Placeholder 4">
            <a:extLst>
              <a:ext uri="{FF2B5EF4-FFF2-40B4-BE49-F238E27FC236}">
                <a16:creationId xmlns:a16="http://schemas.microsoft.com/office/drawing/2014/main" id="{5919B3E4-47FD-4119-A09C-622741FF891C}"/>
              </a:ext>
            </a:extLst>
          </p:cNvPr>
          <p:cNvSpPr>
            <a:spLocks noGrp="1" noRot="1" noChangeAspect="1"/>
          </p:cNvSpPr>
          <p:nvPr>
            <p:ph type="sldImg"/>
          </p:nvPr>
        </p:nvSpPr>
        <p:spPr/>
      </p:sp>
    </p:spTree>
    <p:extLst>
      <p:ext uri="{BB962C8B-B14F-4D97-AF65-F5344CB8AC3E}">
        <p14:creationId xmlns:p14="http://schemas.microsoft.com/office/powerpoint/2010/main" val="40374822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xfrm>
            <a:off x="311150" y="704850"/>
            <a:ext cx="6397625" cy="3598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E724ED54-6112-4F29-8553-D60B8C68670C}" type="slidenum">
              <a:rPr lang="en-US" altLang="en-US"/>
              <a:pPr/>
              <a:t>26</a:t>
            </a:fld>
            <a:endParaRPr lang="en-US" altLang="en-US"/>
          </a:p>
        </p:txBody>
      </p:sp>
    </p:spTree>
    <p:extLst>
      <p:ext uri="{BB962C8B-B14F-4D97-AF65-F5344CB8AC3E}">
        <p14:creationId xmlns:p14="http://schemas.microsoft.com/office/powerpoint/2010/main" val="22458945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xfrm>
            <a:off x="311150" y="704850"/>
            <a:ext cx="6397625" cy="3598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0188" indent="-230188"/>
            <a:endParaRPr lang="en-PH" altLang="en-US" dirty="0"/>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3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3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3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3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3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3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3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300">
                <a:solidFill>
                  <a:schemeClr val="tx1"/>
                </a:solidFill>
                <a:latin typeface="Calibri" panose="020F0502020204030204" pitchFamily="34" charset="0"/>
                <a:ea typeface="MS PGothic" panose="020B0600070205080204" pitchFamily="34" charset="-128"/>
              </a:defRPr>
            </a:lvl9pPr>
          </a:lstStyle>
          <a:p>
            <a:pPr>
              <a:spcBef>
                <a:spcPct val="0"/>
              </a:spcBef>
            </a:pPr>
            <a:fld id="{CF362B0D-F845-472B-87F1-45CC84025E51}" type="slidenum">
              <a:rPr lang="en-PH" altLang="en-US" sz="1200"/>
              <a:pPr>
                <a:spcBef>
                  <a:spcPct val="0"/>
                </a:spcBef>
              </a:pPr>
              <a:t>27</a:t>
            </a:fld>
            <a:endParaRPr lang="en-PH" altLang="en-US" sz="1200"/>
          </a:p>
        </p:txBody>
      </p:sp>
    </p:spTree>
    <p:extLst>
      <p:ext uri="{BB962C8B-B14F-4D97-AF65-F5344CB8AC3E}">
        <p14:creationId xmlns:p14="http://schemas.microsoft.com/office/powerpoint/2010/main" val="15861865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xfrm>
            <a:off x="311150" y="704850"/>
            <a:ext cx="6397625" cy="3598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 typeface="Arial" panose="020B0604020202020204" pitchFamily="34" charset="0"/>
              <a:buNone/>
            </a:pPr>
            <a:endParaRPr lang="en-PH" altLang="en-US" dirty="0"/>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3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3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3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3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3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3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3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300">
                <a:solidFill>
                  <a:schemeClr val="tx1"/>
                </a:solidFill>
                <a:latin typeface="Calibri" panose="020F0502020204030204" pitchFamily="34" charset="0"/>
                <a:ea typeface="MS PGothic" panose="020B0600070205080204" pitchFamily="34" charset="-128"/>
              </a:defRPr>
            </a:lvl9pPr>
          </a:lstStyle>
          <a:p>
            <a:pPr>
              <a:spcBef>
                <a:spcPct val="0"/>
              </a:spcBef>
            </a:pPr>
            <a:fld id="{CF362B0D-F845-472B-87F1-45CC84025E51}" type="slidenum">
              <a:rPr lang="en-PH" altLang="en-US" sz="1200"/>
              <a:pPr>
                <a:spcBef>
                  <a:spcPct val="0"/>
                </a:spcBef>
              </a:pPr>
              <a:t>28</a:t>
            </a:fld>
            <a:endParaRPr lang="en-PH" altLang="en-US" sz="1200"/>
          </a:p>
        </p:txBody>
      </p:sp>
    </p:spTree>
    <p:extLst>
      <p:ext uri="{BB962C8B-B14F-4D97-AF65-F5344CB8AC3E}">
        <p14:creationId xmlns:p14="http://schemas.microsoft.com/office/powerpoint/2010/main" val="8705790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xfrm>
            <a:off x="311150" y="704850"/>
            <a:ext cx="6397625" cy="3598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0188" indent="-230188"/>
            <a:endParaRPr lang="en-PH" altLang="en-US" dirty="0"/>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3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3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3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3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3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3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3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300">
                <a:solidFill>
                  <a:schemeClr val="tx1"/>
                </a:solidFill>
                <a:latin typeface="Calibri" panose="020F0502020204030204" pitchFamily="34" charset="0"/>
                <a:ea typeface="MS PGothic" panose="020B0600070205080204" pitchFamily="34" charset="-128"/>
              </a:defRPr>
            </a:lvl9pPr>
          </a:lstStyle>
          <a:p>
            <a:pPr>
              <a:spcBef>
                <a:spcPct val="0"/>
              </a:spcBef>
            </a:pPr>
            <a:fld id="{CF362B0D-F845-472B-87F1-45CC84025E51}" type="slidenum">
              <a:rPr lang="en-PH" altLang="en-US" sz="1200"/>
              <a:pPr>
                <a:spcBef>
                  <a:spcPct val="0"/>
                </a:spcBef>
              </a:pPr>
              <a:t>29</a:t>
            </a:fld>
            <a:endParaRPr lang="en-PH" altLang="en-US" sz="1200"/>
          </a:p>
        </p:txBody>
      </p:sp>
    </p:spTree>
    <p:extLst>
      <p:ext uri="{BB962C8B-B14F-4D97-AF65-F5344CB8AC3E}">
        <p14:creationId xmlns:p14="http://schemas.microsoft.com/office/powerpoint/2010/main" val="24099343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944656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514350" indent="-285750">
              <a:buFont typeface="Arial" panose="020B0604020202020204" pitchFamily="34" charset="0"/>
              <a:buChar char="•"/>
            </a:pPr>
            <a:endParaRPr lang="en-US" dirty="0"/>
          </a:p>
        </p:txBody>
      </p:sp>
    </p:spTree>
    <p:extLst>
      <p:ext uri="{BB962C8B-B14F-4D97-AF65-F5344CB8AC3E}">
        <p14:creationId xmlns:p14="http://schemas.microsoft.com/office/powerpoint/2010/main" val="9994604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lgn="just">
              <a:buFont typeface="Arial" panose="020B0604020202020204" pitchFamily="34" charset="0"/>
              <a:buNone/>
            </a:pPr>
            <a:endParaRPr lang="en-US" sz="1400" b="0" i="0" dirty="0">
              <a:effectLst/>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5"/>
          </p:nvPr>
        </p:nvSpPr>
        <p:spPr/>
        <p:txBody>
          <a:bodyPr/>
          <a:lstStyle/>
          <a:p>
            <a:fld id="{2184A5C7-F684-41D4-AE0B-F2BA53444052}" type="slidenum">
              <a:rPr lang="en-US" smtClean="0"/>
              <a:t>31</a:t>
            </a:fld>
            <a:endParaRPr lang="en-US"/>
          </a:p>
        </p:txBody>
      </p:sp>
    </p:spTree>
    <p:extLst>
      <p:ext uri="{BB962C8B-B14F-4D97-AF65-F5344CB8AC3E}">
        <p14:creationId xmlns:p14="http://schemas.microsoft.com/office/powerpoint/2010/main" val="309720290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227012" indent="0" rtl="0">
              <a:spcBef>
                <a:spcPts val="0"/>
              </a:spcBef>
              <a:spcAft>
                <a:spcPts val="0"/>
              </a:spcAft>
              <a:buFont typeface="Arial" panose="020B0604020202020204" pitchFamily="34" charset="0"/>
              <a:buNone/>
            </a:pPr>
            <a:endParaRPr lang="en-US" b="0" dirty="0">
              <a:effectLst/>
            </a:endParaRPr>
          </a:p>
        </p:txBody>
      </p:sp>
      <p:sp>
        <p:nvSpPr>
          <p:cNvPr id="4" name="Slide Number Placeholder 3"/>
          <p:cNvSpPr>
            <a:spLocks noGrp="1"/>
          </p:cNvSpPr>
          <p:nvPr>
            <p:ph type="sldNum" sz="quarter" idx="5"/>
          </p:nvPr>
        </p:nvSpPr>
        <p:spPr/>
        <p:txBody>
          <a:bodyPr/>
          <a:lstStyle/>
          <a:p>
            <a:fld id="{2184A5C7-F684-41D4-AE0B-F2BA53444052}" type="slidenum">
              <a:rPr lang="en-US" smtClean="0"/>
              <a:t>32</a:t>
            </a:fld>
            <a:endParaRPr lang="en-US"/>
          </a:p>
        </p:txBody>
      </p:sp>
    </p:spTree>
    <p:extLst>
      <p:ext uri="{BB962C8B-B14F-4D97-AF65-F5344CB8AC3E}">
        <p14:creationId xmlns:p14="http://schemas.microsoft.com/office/powerpoint/2010/main" val="198781399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rtl="0">
              <a:spcBef>
                <a:spcPts val="0"/>
              </a:spcBef>
              <a:spcAft>
                <a:spcPts val="0"/>
              </a:spcAft>
            </a:pPr>
            <a:endParaRPr lang="en-US" dirty="0"/>
          </a:p>
        </p:txBody>
      </p:sp>
    </p:spTree>
    <p:extLst>
      <p:ext uri="{BB962C8B-B14F-4D97-AF65-F5344CB8AC3E}">
        <p14:creationId xmlns:p14="http://schemas.microsoft.com/office/powerpoint/2010/main" val="225536061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285750" indent="-285750" algn="just">
              <a:buFont typeface="Arial" panose="020B0604020202020204" pitchFamily="34" charset="0"/>
              <a:buChar char="•"/>
            </a:pPr>
            <a:endParaRPr lang="en-US" sz="1400" b="0" i="0" dirty="0">
              <a:effectLst/>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5"/>
          </p:nvPr>
        </p:nvSpPr>
        <p:spPr/>
        <p:txBody>
          <a:bodyPr/>
          <a:lstStyle/>
          <a:p>
            <a:fld id="{2184A5C7-F684-41D4-AE0B-F2BA53444052}" type="slidenum">
              <a:rPr lang="en-US" smtClean="0"/>
              <a:t>34</a:t>
            </a:fld>
            <a:endParaRPr lang="en-US"/>
          </a:p>
        </p:txBody>
      </p:sp>
    </p:spTree>
    <p:extLst>
      <p:ext uri="{BB962C8B-B14F-4D97-AF65-F5344CB8AC3E}">
        <p14:creationId xmlns:p14="http://schemas.microsoft.com/office/powerpoint/2010/main" val="404165643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lgn="just">
              <a:buFont typeface="Arial" panose="020B0604020202020204" pitchFamily="34" charset="0"/>
              <a:buNone/>
            </a:pPr>
            <a:endParaRPr lang="en-PH" altLang="en-US" dirty="0"/>
          </a:p>
        </p:txBody>
      </p:sp>
      <p:sp>
        <p:nvSpPr>
          <p:cNvPr id="38916" name="Slide Number Placeholder 3"/>
          <p:cNvSpPr>
            <a:spLocks noGrp="1"/>
          </p:cNvSpPr>
          <p:nvPr>
            <p:ph type="sldNum" sz="quarter" idx="5"/>
          </p:nvPr>
        </p:nvSpPr>
        <p:spPr bwMode="auto">
          <a:xfrm>
            <a:off x="3884885" y="8685200"/>
            <a:ext cx="2972019" cy="45666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3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3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3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3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3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3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3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300">
                <a:solidFill>
                  <a:schemeClr val="tx1"/>
                </a:solidFill>
                <a:latin typeface="Calibri" panose="020F0502020204030204" pitchFamily="34" charset="0"/>
                <a:ea typeface="MS PGothic" panose="020B0600070205080204" pitchFamily="34" charset="-128"/>
              </a:defRPr>
            </a:lvl9pPr>
          </a:lstStyle>
          <a:p>
            <a:pPr>
              <a:spcBef>
                <a:spcPct val="0"/>
              </a:spcBef>
            </a:pPr>
            <a:fld id="{15E06C7E-D944-499A-8005-7B773CCED691}" type="slidenum">
              <a:rPr lang="en-PH" altLang="en-US" sz="1200"/>
              <a:pPr>
                <a:spcBef>
                  <a:spcPct val="0"/>
                </a:spcBef>
              </a:pPr>
              <a:t>35</a:t>
            </a:fld>
            <a:endParaRPr lang="en-PH" altLang="en-US" sz="1200"/>
          </a:p>
        </p:txBody>
      </p:sp>
    </p:spTree>
    <p:extLst>
      <p:ext uri="{BB962C8B-B14F-4D97-AF65-F5344CB8AC3E}">
        <p14:creationId xmlns:p14="http://schemas.microsoft.com/office/powerpoint/2010/main" val="336821867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lgn="just">
              <a:buFont typeface="Arial" panose="020B0604020202020204" pitchFamily="34" charset="0"/>
              <a:buNone/>
            </a:pPr>
            <a:endParaRPr lang="en-US" sz="1400" b="0" i="0" dirty="0">
              <a:effectLst/>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5"/>
          </p:nvPr>
        </p:nvSpPr>
        <p:spPr/>
        <p:txBody>
          <a:bodyPr/>
          <a:lstStyle/>
          <a:p>
            <a:fld id="{2184A5C7-F684-41D4-AE0B-F2BA53444052}" type="slidenum">
              <a:rPr lang="en-US" smtClean="0"/>
              <a:t>36</a:t>
            </a:fld>
            <a:endParaRPr lang="en-US"/>
          </a:p>
        </p:txBody>
      </p:sp>
    </p:spTree>
    <p:extLst>
      <p:ext uri="{BB962C8B-B14F-4D97-AF65-F5344CB8AC3E}">
        <p14:creationId xmlns:p14="http://schemas.microsoft.com/office/powerpoint/2010/main" val="8468837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lgn="just">
              <a:buFont typeface="Arial" panose="020B0604020202020204" pitchFamily="34" charset="0"/>
              <a:buNone/>
            </a:pPr>
            <a:endParaRPr lang="en-US" sz="1400" b="0" i="0" dirty="0">
              <a:effectLst/>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5"/>
          </p:nvPr>
        </p:nvSpPr>
        <p:spPr/>
        <p:txBody>
          <a:bodyPr/>
          <a:lstStyle/>
          <a:p>
            <a:fld id="{2184A5C7-F684-41D4-AE0B-F2BA53444052}" type="slidenum">
              <a:rPr lang="en-US" smtClean="0"/>
              <a:t>37</a:t>
            </a:fld>
            <a:endParaRPr lang="en-US"/>
          </a:p>
        </p:txBody>
      </p:sp>
    </p:spTree>
    <p:extLst>
      <p:ext uri="{BB962C8B-B14F-4D97-AF65-F5344CB8AC3E}">
        <p14:creationId xmlns:p14="http://schemas.microsoft.com/office/powerpoint/2010/main" val="345306645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xfrm>
            <a:off x="311150" y="704850"/>
            <a:ext cx="6397625" cy="3598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endParaRPr lang="en-PH" dirty="0"/>
          </a:p>
        </p:txBody>
      </p:sp>
      <p:sp>
        <p:nvSpPr>
          <p:cNvPr id="1167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5A455432-D276-4059-91D0-6F821DA4BFFC}" type="slidenum">
              <a:rPr lang="en-PH" altLang="en-US"/>
              <a:pPr/>
              <a:t>38</a:t>
            </a:fld>
            <a:endParaRPr lang="en-PH" altLang="en-US"/>
          </a:p>
        </p:txBody>
      </p:sp>
    </p:spTree>
    <p:extLst>
      <p:ext uri="{BB962C8B-B14F-4D97-AF65-F5344CB8AC3E}">
        <p14:creationId xmlns:p14="http://schemas.microsoft.com/office/powerpoint/2010/main" val="290750592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xfrm>
            <a:off x="311150" y="704850"/>
            <a:ext cx="6397625" cy="3598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endParaRPr lang="en-PH" dirty="0"/>
          </a:p>
        </p:txBody>
      </p:sp>
      <p:sp>
        <p:nvSpPr>
          <p:cNvPr id="1187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01886906-A829-4343-93EE-0A5E5ECCF967}" type="slidenum">
              <a:rPr lang="en-PH" altLang="en-US"/>
              <a:pPr/>
              <a:t>39</a:t>
            </a:fld>
            <a:endParaRPr lang="en-PH" altLang="en-US"/>
          </a:p>
        </p:txBody>
      </p:sp>
    </p:spTree>
    <p:extLst>
      <p:ext uri="{BB962C8B-B14F-4D97-AF65-F5344CB8AC3E}">
        <p14:creationId xmlns:p14="http://schemas.microsoft.com/office/powerpoint/2010/main" val="263184037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PH" sz="1200" b="0" i="1" u="none" dirty="0">
              <a:solidFill>
                <a:schemeClr val="bg2">
                  <a:lumMod val="50000"/>
                </a:schemeClr>
              </a:solidFill>
              <a:latin typeface="Franklin Gothic Medium Cond" panose="020B0606030402020204" pitchFamily="34" charset="0"/>
            </a:endParaRPr>
          </a:p>
        </p:txBody>
      </p:sp>
      <p:sp>
        <p:nvSpPr>
          <p:cNvPr id="4" name="Slide Number Placeholder 3"/>
          <p:cNvSpPr>
            <a:spLocks noGrp="1"/>
          </p:cNvSpPr>
          <p:nvPr>
            <p:ph type="sldNum" sz="quarter" idx="5"/>
          </p:nvPr>
        </p:nvSpPr>
        <p:spPr/>
        <p:txBody>
          <a:bodyPr/>
          <a:lstStyle/>
          <a:p>
            <a:fld id="{BD3B343D-53DE-42EB-BD85-E9AE84123AE6}" type="slidenum">
              <a:rPr lang="en-US" smtClean="0"/>
              <a:t>40</a:t>
            </a:fld>
            <a:endParaRPr lang="en-US"/>
          </a:p>
        </p:txBody>
      </p:sp>
    </p:spTree>
    <p:extLst>
      <p:ext uri="{BB962C8B-B14F-4D97-AF65-F5344CB8AC3E}">
        <p14:creationId xmlns:p14="http://schemas.microsoft.com/office/powerpoint/2010/main" val="155176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xfrm>
            <a:off x="311150" y="704850"/>
            <a:ext cx="6397625" cy="3598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0188" indent="-230188">
              <a:buFont typeface="Arial" panose="020B0604020202020204" pitchFamily="34" charset="0"/>
              <a:buChar char="•"/>
            </a:pPr>
            <a:endParaRPr lang="en-PH" altLang="en-US" dirty="0"/>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3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3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3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3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3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3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3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300">
                <a:solidFill>
                  <a:schemeClr val="tx1"/>
                </a:solidFill>
                <a:latin typeface="Calibri" panose="020F0502020204030204" pitchFamily="34" charset="0"/>
                <a:ea typeface="MS PGothic" panose="020B0600070205080204" pitchFamily="34" charset="-128"/>
              </a:defRPr>
            </a:lvl9pPr>
          </a:lstStyle>
          <a:p>
            <a:pPr>
              <a:spcBef>
                <a:spcPct val="0"/>
              </a:spcBef>
            </a:pPr>
            <a:fld id="{AA2DBE94-AA84-4FFB-A5A1-F706B2499C1F}" type="slidenum">
              <a:rPr lang="en-PH" altLang="en-US" sz="1200"/>
              <a:pPr>
                <a:spcBef>
                  <a:spcPct val="0"/>
                </a:spcBef>
              </a:pPr>
              <a:t>5</a:t>
            </a:fld>
            <a:endParaRPr lang="en-PH" altLang="en-US" sz="1200"/>
          </a:p>
        </p:txBody>
      </p:sp>
    </p:spTree>
    <p:extLst>
      <p:ext uri="{BB962C8B-B14F-4D97-AF65-F5344CB8AC3E}">
        <p14:creationId xmlns:p14="http://schemas.microsoft.com/office/powerpoint/2010/main" val="296772478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PH" sz="1200" b="0" i="1" u="none" dirty="0">
              <a:latin typeface="Franklin Gothic Medium Cond" panose="020B0606030402020204" pitchFamily="34" charset="0"/>
            </a:endParaRPr>
          </a:p>
        </p:txBody>
      </p:sp>
      <p:sp>
        <p:nvSpPr>
          <p:cNvPr id="4" name="Slide Number Placeholder 3"/>
          <p:cNvSpPr>
            <a:spLocks noGrp="1"/>
          </p:cNvSpPr>
          <p:nvPr>
            <p:ph type="sldNum" sz="quarter" idx="5"/>
          </p:nvPr>
        </p:nvSpPr>
        <p:spPr/>
        <p:txBody>
          <a:bodyPr/>
          <a:lstStyle/>
          <a:p>
            <a:fld id="{BD3B343D-53DE-42EB-BD85-E9AE84123AE6}" type="slidenum">
              <a:rPr lang="en-US" smtClean="0"/>
              <a:t>41</a:t>
            </a:fld>
            <a:endParaRPr lang="en-US"/>
          </a:p>
        </p:txBody>
      </p:sp>
    </p:spTree>
    <p:extLst>
      <p:ext uri="{BB962C8B-B14F-4D97-AF65-F5344CB8AC3E}">
        <p14:creationId xmlns:p14="http://schemas.microsoft.com/office/powerpoint/2010/main" val="126602592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5630387" y="6465650"/>
            <a:ext cx="4307364" cy="339962"/>
          </a:xfrm>
          <a:prstGeom prst="rect">
            <a:avLst/>
          </a:prstGeom>
        </p:spPr>
        <p:txBody>
          <a:bodyPr/>
          <a:lstStyle/>
          <a:p>
            <a:fld id="{C42AFCD4-FA8C-438D-A42C-9357F554AB25}" type="slidenum">
              <a:rPr lang="en-PH" smtClean="0"/>
              <a:t>42</a:t>
            </a:fld>
            <a:endParaRPr lang="en-PH"/>
          </a:p>
        </p:txBody>
      </p:sp>
      <p:sp>
        <p:nvSpPr>
          <p:cNvPr id="5" name="Slide Image Placeholder 4">
            <a:extLst>
              <a:ext uri="{FF2B5EF4-FFF2-40B4-BE49-F238E27FC236}">
                <a16:creationId xmlns:a16="http://schemas.microsoft.com/office/drawing/2014/main" id="{C831A275-B3DB-4A54-954F-8C8672C68CEB}"/>
              </a:ext>
            </a:extLst>
          </p:cNvPr>
          <p:cNvSpPr>
            <a:spLocks noGrp="1" noRot="1" noChangeAspect="1"/>
          </p:cNvSpPr>
          <p:nvPr>
            <p:ph type="sldImg"/>
          </p:nvPr>
        </p:nvSpPr>
        <p:spPr/>
      </p:sp>
    </p:spTree>
    <p:extLst>
      <p:ext uri="{BB962C8B-B14F-4D97-AF65-F5344CB8AC3E}">
        <p14:creationId xmlns:p14="http://schemas.microsoft.com/office/powerpoint/2010/main" val="7993401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9"/>
        <p:cNvGrpSpPr/>
        <p:nvPr/>
      </p:nvGrpSpPr>
      <p:grpSpPr>
        <a:xfrm>
          <a:off x="0" y="0"/>
          <a:ext cx="0" cy="0"/>
          <a:chOff x="0" y="0"/>
          <a:chExt cx="0" cy="0"/>
        </a:xfrm>
      </p:grpSpPr>
      <p:sp>
        <p:nvSpPr>
          <p:cNvPr id="710" name="Google Shape;710;p6:notes"/>
          <p:cNvSpPr>
            <a:spLocks noGrp="1" noRot="1" noChangeAspect="1"/>
          </p:cNvSpPr>
          <p:nvPr>
            <p:ph type="sldImg" idx="2"/>
          </p:nvPr>
        </p:nvSpPr>
        <p:spPr>
          <a:xfrm>
            <a:off x="-1300163" y="1438275"/>
            <a:ext cx="7500938" cy="42195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711" name="Google Shape;711;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2000" dirty="0"/>
          </a:p>
        </p:txBody>
      </p:sp>
      <p:sp>
        <p:nvSpPr>
          <p:cNvPr id="712" name="Google Shape;712;p6:notes"/>
          <p:cNvSpPr txBox="1">
            <a:spLocks noGrp="1"/>
          </p:cNvSpPr>
          <p:nvPr>
            <p:ph type="sldNum" idx="12"/>
          </p:nvPr>
        </p:nvSpPr>
        <p:spPr>
          <a:xfrm>
            <a:off x="3884885" y="8685200"/>
            <a:ext cx="2972019" cy="456666"/>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43</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9389695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3"/>
        <p:cNvGrpSpPr/>
        <p:nvPr/>
      </p:nvGrpSpPr>
      <p:grpSpPr>
        <a:xfrm>
          <a:off x="0" y="0"/>
          <a:ext cx="0" cy="0"/>
          <a:chOff x="0" y="0"/>
          <a:chExt cx="0" cy="0"/>
        </a:xfrm>
      </p:grpSpPr>
      <p:sp>
        <p:nvSpPr>
          <p:cNvPr id="724" name="Google Shape;724;p7:notes"/>
          <p:cNvSpPr>
            <a:spLocks noGrp="1" noRot="1" noChangeAspect="1"/>
          </p:cNvSpPr>
          <p:nvPr>
            <p:ph type="sldImg" idx="2"/>
          </p:nvPr>
        </p:nvSpPr>
        <p:spPr>
          <a:xfrm>
            <a:off x="-1300163" y="1438275"/>
            <a:ext cx="7500938" cy="42195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725" name="Google Shape;725;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just" rtl="0">
              <a:spcBef>
                <a:spcPts val="0"/>
              </a:spcBef>
              <a:spcAft>
                <a:spcPts val="0"/>
              </a:spcAft>
              <a:buNone/>
            </a:pPr>
            <a:endParaRPr lang="en-US" sz="1400" dirty="0">
              <a:latin typeface="Tahoma"/>
              <a:ea typeface="Tahoma"/>
              <a:cs typeface="Tahoma"/>
              <a:sym typeface="Tahoma"/>
            </a:endParaRPr>
          </a:p>
        </p:txBody>
      </p:sp>
      <p:sp>
        <p:nvSpPr>
          <p:cNvPr id="726" name="Google Shape;726;p7:notes"/>
          <p:cNvSpPr txBox="1">
            <a:spLocks noGrp="1"/>
          </p:cNvSpPr>
          <p:nvPr>
            <p:ph type="sldNum" idx="12"/>
          </p:nvPr>
        </p:nvSpPr>
        <p:spPr>
          <a:xfrm>
            <a:off x="3884885" y="8685200"/>
            <a:ext cx="2972019" cy="456666"/>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44</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010235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PH" sz="1200" i="1" dirty="0">
              <a:solidFill>
                <a:schemeClr val="bg2">
                  <a:lumMod val="50000"/>
                </a:schemeClr>
              </a:solidFill>
              <a:latin typeface="Franklin Gothic Medium Cond" panose="020B0606030402020204" pitchFamily="34" charset="0"/>
            </a:endParaRPr>
          </a:p>
        </p:txBody>
      </p:sp>
      <p:sp>
        <p:nvSpPr>
          <p:cNvPr id="4" name="Slide Number Placeholder 3"/>
          <p:cNvSpPr>
            <a:spLocks noGrp="1"/>
          </p:cNvSpPr>
          <p:nvPr>
            <p:ph type="sldNum" sz="quarter" idx="5"/>
          </p:nvPr>
        </p:nvSpPr>
        <p:spPr/>
        <p:txBody>
          <a:bodyPr/>
          <a:lstStyle/>
          <a:p>
            <a:fld id="{BD3B343D-53DE-42EB-BD85-E9AE84123AE6}" type="slidenum">
              <a:rPr lang="en-US" smtClean="0"/>
              <a:t>45</a:t>
            </a:fld>
            <a:endParaRPr lang="en-US"/>
          </a:p>
        </p:txBody>
      </p:sp>
    </p:spTree>
    <p:extLst>
      <p:ext uri="{BB962C8B-B14F-4D97-AF65-F5344CB8AC3E}">
        <p14:creationId xmlns:p14="http://schemas.microsoft.com/office/powerpoint/2010/main" val="53535657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5630387" y="6465650"/>
            <a:ext cx="4307364" cy="339962"/>
          </a:xfrm>
          <a:prstGeom prst="rect">
            <a:avLst/>
          </a:prstGeom>
        </p:spPr>
        <p:txBody>
          <a:bodyPr/>
          <a:lstStyle/>
          <a:p>
            <a:fld id="{C42AFCD4-FA8C-438D-A42C-9357F554AB25}" type="slidenum">
              <a:rPr lang="en-PH" smtClean="0"/>
              <a:t>46</a:t>
            </a:fld>
            <a:endParaRPr lang="en-PH"/>
          </a:p>
        </p:txBody>
      </p:sp>
      <p:sp>
        <p:nvSpPr>
          <p:cNvPr id="5" name="Slide Image Placeholder 4">
            <a:extLst>
              <a:ext uri="{FF2B5EF4-FFF2-40B4-BE49-F238E27FC236}">
                <a16:creationId xmlns:a16="http://schemas.microsoft.com/office/drawing/2014/main" id="{C831A275-B3DB-4A54-954F-8C8672C68CEB}"/>
              </a:ext>
            </a:extLst>
          </p:cNvPr>
          <p:cNvSpPr>
            <a:spLocks noGrp="1" noRot="1" noChangeAspect="1"/>
          </p:cNvSpPr>
          <p:nvPr>
            <p:ph type="sldImg"/>
          </p:nvPr>
        </p:nvSpPr>
        <p:spPr/>
      </p:sp>
    </p:spTree>
    <p:extLst>
      <p:ext uri="{BB962C8B-B14F-4D97-AF65-F5344CB8AC3E}">
        <p14:creationId xmlns:p14="http://schemas.microsoft.com/office/powerpoint/2010/main" val="362501638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lvl="0" indent="-228600" algn="just" rtl="0">
              <a:spcBef>
                <a:spcPts val="0"/>
              </a:spcBef>
              <a:spcAft>
                <a:spcPts val="0"/>
              </a:spcAft>
              <a:buFont typeface="+mj-lt"/>
              <a:buAutoNum type="arabicPeriod"/>
            </a:pPr>
            <a:endParaRPr lang="en-US" dirty="0">
              <a:latin typeface="Tahoma"/>
              <a:ea typeface="Tahoma"/>
              <a:cs typeface="Tahoma"/>
              <a:sym typeface="Tahoma"/>
            </a:endParaRPr>
          </a:p>
        </p:txBody>
      </p:sp>
      <p:sp>
        <p:nvSpPr>
          <p:cNvPr id="4" name="Slide Number Placeholder 3"/>
          <p:cNvSpPr>
            <a:spLocks noGrp="1"/>
          </p:cNvSpPr>
          <p:nvPr>
            <p:ph type="sldNum" sz="quarter" idx="5"/>
          </p:nvPr>
        </p:nvSpPr>
        <p:spPr/>
        <p:txBody>
          <a:bodyPr/>
          <a:lstStyle/>
          <a:p>
            <a:fld id="{2184A5C7-F684-41D4-AE0B-F2BA53444052}" type="slidenum">
              <a:rPr lang="en-US" smtClean="0"/>
              <a:t>47</a:t>
            </a:fld>
            <a:endParaRPr lang="en-US"/>
          </a:p>
        </p:txBody>
      </p:sp>
    </p:spTree>
    <p:extLst>
      <p:ext uri="{BB962C8B-B14F-4D97-AF65-F5344CB8AC3E}">
        <p14:creationId xmlns:p14="http://schemas.microsoft.com/office/powerpoint/2010/main" val="272718057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2"/>
        <p:cNvGrpSpPr/>
        <p:nvPr/>
      </p:nvGrpSpPr>
      <p:grpSpPr>
        <a:xfrm>
          <a:off x="0" y="0"/>
          <a:ext cx="0" cy="0"/>
          <a:chOff x="0" y="0"/>
          <a:chExt cx="0" cy="0"/>
        </a:xfrm>
      </p:grpSpPr>
      <p:sp>
        <p:nvSpPr>
          <p:cNvPr id="553" name="Google Shape;553;gd2be95123d_0_52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endParaRPr dirty="0">
              <a:latin typeface="Tahoma"/>
              <a:ea typeface="Tahoma"/>
              <a:cs typeface="Tahoma"/>
              <a:sym typeface="Tahoma"/>
            </a:endParaRPr>
          </a:p>
        </p:txBody>
      </p:sp>
      <p:sp>
        <p:nvSpPr>
          <p:cNvPr id="554" name="Google Shape;554;gd2be95123d_0_5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4290921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PH" sz="1200" dirty="0">
              <a:latin typeface="Franklin Gothic Medium Cond" panose="020B0606030402020204" pitchFamily="34" charset="0"/>
              <a:ea typeface="Batang" panose="02030600000101010101" pitchFamily="18" charset="-127"/>
            </a:endParaRPr>
          </a:p>
        </p:txBody>
      </p:sp>
      <p:sp>
        <p:nvSpPr>
          <p:cNvPr id="4" name="Slide Number Placeholder 3"/>
          <p:cNvSpPr>
            <a:spLocks noGrp="1"/>
          </p:cNvSpPr>
          <p:nvPr>
            <p:ph type="sldNum" sz="quarter" idx="5"/>
          </p:nvPr>
        </p:nvSpPr>
        <p:spPr/>
        <p:txBody>
          <a:bodyPr/>
          <a:lstStyle/>
          <a:p>
            <a:fld id="{BD3B343D-53DE-42EB-BD85-E9AE84123AE6}" type="slidenum">
              <a:rPr lang="en-US" smtClean="0"/>
              <a:t>49</a:t>
            </a:fld>
            <a:endParaRPr lang="en-US"/>
          </a:p>
        </p:txBody>
      </p:sp>
    </p:spTree>
    <p:extLst>
      <p:ext uri="{BB962C8B-B14F-4D97-AF65-F5344CB8AC3E}">
        <p14:creationId xmlns:p14="http://schemas.microsoft.com/office/powerpoint/2010/main" val="398865357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D3B343D-53DE-42EB-BD85-E9AE84123AE6}" type="slidenum">
              <a:rPr lang="en-US" smtClean="0"/>
              <a:t>50</a:t>
            </a:fld>
            <a:endParaRPr lang="en-US"/>
          </a:p>
        </p:txBody>
      </p:sp>
    </p:spTree>
    <p:extLst>
      <p:ext uri="{BB962C8B-B14F-4D97-AF65-F5344CB8AC3E}">
        <p14:creationId xmlns:p14="http://schemas.microsoft.com/office/powerpoint/2010/main" val="19437500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D3B343D-53DE-42EB-BD85-E9AE84123AE6}" type="slidenum">
              <a:rPr lang="en-US" smtClean="0"/>
              <a:t>6</a:t>
            </a:fld>
            <a:endParaRPr lang="en-US"/>
          </a:p>
        </p:txBody>
      </p:sp>
    </p:spTree>
    <p:extLst>
      <p:ext uri="{BB962C8B-B14F-4D97-AF65-F5344CB8AC3E}">
        <p14:creationId xmlns:p14="http://schemas.microsoft.com/office/powerpoint/2010/main" val="15642192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eaLnBrk="1" hangingPunct="1">
              <a:defRPr/>
            </a:pPr>
            <a:endParaRPr lang="en-PH" sz="1200" dirty="0">
              <a:latin typeface="Franklin Gothic Medium Cond" panose="020B0606030402020204" pitchFamily="34" charset="0"/>
              <a:ea typeface="Batang" panose="02030600000101010101" pitchFamily="18" charset="-127"/>
            </a:endParaRPr>
          </a:p>
        </p:txBody>
      </p:sp>
      <p:sp>
        <p:nvSpPr>
          <p:cNvPr id="4" name="Slide Number Placeholder 3"/>
          <p:cNvSpPr>
            <a:spLocks noGrp="1"/>
          </p:cNvSpPr>
          <p:nvPr>
            <p:ph type="sldNum" sz="quarter" idx="5"/>
          </p:nvPr>
        </p:nvSpPr>
        <p:spPr/>
        <p:txBody>
          <a:bodyPr/>
          <a:lstStyle/>
          <a:p>
            <a:fld id="{BD3B343D-53DE-42EB-BD85-E9AE84123AE6}" type="slidenum">
              <a:rPr lang="en-US" smtClean="0"/>
              <a:t>51</a:t>
            </a:fld>
            <a:endParaRPr lang="en-US"/>
          </a:p>
        </p:txBody>
      </p:sp>
    </p:spTree>
    <p:extLst>
      <p:ext uri="{BB962C8B-B14F-4D97-AF65-F5344CB8AC3E}">
        <p14:creationId xmlns:p14="http://schemas.microsoft.com/office/powerpoint/2010/main" val="214042006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eaLnBrk="1" hangingPunct="1">
              <a:defRPr/>
            </a:pPr>
            <a:endParaRPr lang="en-PH" sz="1200" dirty="0">
              <a:latin typeface="Franklin Gothic Medium Cond" panose="020B0606030402020204" pitchFamily="34" charset="0"/>
              <a:ea typeface="Batang" panose="02030600000101010101" pitchFamily="18" charset="-127"/>
            </a:endParaRPr>
          </a:p>
        </p:txBody>
      </p:sp>
      <p:sp>
        <p:nvSpPr>
          <p:cNvPr id="4" name="Slide Number Placeholder 3"/>
          <p:cNvSpPr>
            <a:spLocks noGrp="1"/>
          </p:cNvSpPr>
          <p:nvPr>
            <p:ph type="sldNum" sz="quarter" idx="5"/>
          </p:nvPr>
        </p:nvSpPr>
        <p:spPr/>
        <p:txBody>
          <a:bodyPr/>
          <a:lstStyle/>
          <a:p>
            <a:fld id="{BD3B343D-53DE-42EB-BD85-E9AE84123AE6}" type="slidenum">
              <a:rPr lang="en-US" smtClean="0"/>
              <a:t>52</a:t>
            </a:fld>
            <a:endParaRPr lang="en-US"/>
          </a:p>
        </p:txBody>
      </p:sp>
    </p:spTree>
    <p:extLst>
      <p:ext uri="{BB962C8B-B14F-4D97-AF65-F5344CB8AC3E}">
        <p14:creationId xmlns:p14="http://schemas.microsoft.com/office/powerpoint/2010/main" val="221233993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PH" b="1" dirty="0"/>
          </a:p>
        </p:txBody>
      </p:sp>
      <p:sp>
        <p:nvSpPr>
          <p:cNvPr id="4" name="Slide Number Placeholder 3"/>
          <p:cNvSpPr>
            <a:spLocks noGrp="1"/>
          </p:cNvSpPr>
          <p:nvPr>
            <p:ph type="sldNum" sz="quarter" idx="5"/>
          </p:nvPr>
        </p:nvSpPr>
        <p:spPr/>
        <p:txBody>
          <a:bodyPr/>
          <a:lstStyle/>
          <a:p>
            <a:fld id="{BD3B343D-53DE-42EB-BD85-E9AE84123AE6}" type="slidenum">
              <a:rPr lang="en-US" smtClean="0"/>
              <a:t>53</a:t>
            </a:fld>
            <a:endParaRPr lang="en-US"/>
          </a:p>
        </p:txBody>
      </p:sp>
    </p:spTree>
    <p:extLst>
      <p:ext uri="{BB962C8B-B14F-4D97-AF65-F5344CB8AC3E}">
        <p14:creationId xmlns:p14="http://schemas.microsoft.com/office/powerpoint/2010/main" val="380394388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3B343D-53DE-42EB-BD85-E9AE84123AE6}" type="slidenum">
              <a:rPr lang="en-US" smtClean="0"/>
              <a:t>54</a:t>
            </a:fld>
            <a:endParaRPr lang="en-US"/>
          </a:p>
        </p:txBody>
      </p:sp>
    </p:spTree>
    <p:extLst>
      <p:ext uri="{BB962C8B-B14F-4D97-AF65-F5344CB8AC3E}">
        <p14:creationId xmlns:p14="http://schemas.microsoft.com/office/powerpoint/2010/main" val="313140827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rtl="0">
              <a:spcBef>
                <a:spcPts val="0"/>
              </a:spcBef>
              <a:spcAft>
                <a:spcPts val="0"/>
              </a:spcAft>
            </a:pPr>
            <a:endParaRPr lang="en-US" dirty="0"/>
          </a:p>
        </p:txBody>
      </p:sp>
      <p:sp>
        <p:nvSpPr>
          <p:cNvPr id="4" name="Slide Number Placeholder 3"/>
          <p:cNvSpPr>
            <a:spLocks noGrp="1"/>
          </p:cNvSpPr>
          <p:nvPr>
            <p:ph type="sldNum" sz="quarter" idx="5"/>
          </p:nvPr>
        </p:nvSpPr>
        <p:spPr/>
        <p:txBody>
          <a:bodyPr/>
          <a:lstStyle/>
          <a:p>
            <a:fld id="{BD3B343D-53DE-42EB-BD85-E9AE84123AE6}" type="slidenum">
              <a:rPr lang="en-US" smtClean="0"/>
              <a:t>55</a:t>
            </a:fld>
            <a:endParaRPr lang="en-US"/>
          </a:p>
        </p:txBody>
      </p:sp>
    </p:spTree>
    <p:extLst>
      <p:ext uri="{BB962C8B-B14F-4D97-AF65-F5344CB8AC3E}">
        <p14:creationId xmlns:p14="http://schemas.microsoft.com/office/powerpoint/2010/main" val="114645407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rtl="0">
              <a:spcBef>
                <a:spcPts val="0"/>
              </a:spcBef>
              <a:spcAft>
                <a:spcPts val="0"/>
              </a:spcAft>
            </a:pPr>
            <a:endParaRPr lang="en-US" dirty="0"/>
          </a:p>
        </p:txBody>
      </p:sp>
      <p:sp>
        <p:nvSpPr>
          <p:cNvPr id="4" name="Slide Number Placeholder 3"/>
          <p:cNvSpPr>
            <a:spLocks noGrp="1"/>
          </p:cNvSpPr>
          <p:nvPr>
            <p:ph type="sldNum" sz="quarter" idx="5"/>
          </p:nvPr>
        </p:nvSpPr>
        <p:spPr/>
        <p:txBody>
          <a:bodyPr/>
          <a:lstStyle/>
          <a:p>
            <a:fld id="{BD3B343D-53DE-42EB-BD85-E9AE84123AE6}" type="slidenum">
              <a:rPr lang="en-US" smtClean="0"/>
              <a:t>56</a:t>
            </a:fld>
            <a:endParaRPr lang="en-US"/>
          </a:p>
        </p:txBody>
      </p:sp>
    </p:spTree>
    <p:extLst>
      <p:ext uri="{BB962C8B-B14F-4D97-AF65-F5344CB8AC3E}">
        <p14:creationId xmlns:p14="http://schemas.microsoft.com/office/powerpoint/2010/main" val="380966484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dirty="0"/>
          </a:p>
        </p:txBody>
      </p:sp>
      <p:sp>
        <p:nvSpPr>
          <p:cNvPr id="4" name="Slide Number Placeholder 3"/>
          <p:cNvSpPr>
            <a:spLocks noGrp="1"/>
          </p:cNvSpPr>
          <p:nvPr>
            <p:ph type="sldNum" sz="quarter" idx="5"/>
          </p:nvPr>
        </p:nvSpPr>
        <p:spPr/>
        <p:txBody>
          <a:bodyPr/>
          <a:lstStyle/>
          <a:p>
            <a:fld id="{BD3B343D-53DE-42EB-BD85-E9AE84123AE6}" type="slidenum">
              <a:rPr lang="en-US" smtClean="0"/>
              <a:t>57</a:t>
            </a:fld>
            <a:endParaRPr lang="en-US"/>
          </a:p>
        </p:txBody>
      </p:sp>
    </p:spTree>
    <p:extLst>
      <p:ext uri="{BB962C8B-B14F-4D97-AF65-F5344CB8AC3E}">
        <p14:creationId xmlns:p14="http://schemas.microsoft.com/office/powerpoint/2010/main" val="157257962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rtl="0">
              <a:spcBef>
                <a:spcPts val="0"/>
              </a:spcBef>
              <a:spcAft>
                <a:spcPts val="0"/>
              </a:spcAft>
            </a:pPr>
            <a:endParaRPr lang="en-US" dirty="0"/>
          </a:p>
        </p:txBody>
      </p:sp>
      <p:sp>
        <p:nvSpPr>
          <p:cNvPr id="4" name="Slide Number Placeholder 3"/>
          <p:cNvSpPr>
            <a:spLocks noGrp="1"/>
          </p:cNvSpPr>
          <p:nvPr>
            <p:ph type="sldNum" sz="quarter" idx="5"/>
          </p:nvPr>
        </p:nvSpPr>
        <p:spPr/>
        <p:txBody>
          <a:bodyPr/>
          <a:lstStyle/>
          <a:p>
            <a:fld id="{BD3B343D-53DE-42EB-BD85-E9AE84123AE6}" type="slidenum">
              <a:rPr lang="en-US" smtClean="0"/>
              <a:t>58</a:t>
            </a:fld>
            <a:endParaRPr lang="en-US"/>
          </a:p>
        </p:txBody>
      </p:sp>
    </p:spTree>
    <p:extLst>
      <p:ext uri="{BB962C8B-B14F-4D97-AF65-F5344CB8AC3E}">
        <p14:creationId xmlns:p14="http://schemas.microsoft.com/office/powerpoint/2010/main" val="162748471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dirty="0"/>
          </a:p>
        </p:txBody>
      </p:sp>
      <p:sp>
        <p:nvSpPr>
          <p:cNvPr id="4" name="Slide Number Placeholder 3"/>
          <p:cNvSpPr>
            <a:spLocks noGrp="1"/>
          </p:cNvSpPr>
          <p:nvPr>
            <p:ph type="sldNum" sz="quarter" idx="5"/>
          </p:nvPr>
        </p:nvSpPr>
        <p:spPr/>
        <p:txBody>
          <a:bodyPr/>
          <a:lstStyle/>
          <a:p>
            <a:fld id="{BD3B343D-53DE-42EB-BD85-E9AE84123AE6}" type="slidenum">
              <a:rPr lang="en-US" smtClean="0"/>
              <a:t>59</a:t>
            </a:fld>
            <a:endParaRPr lang="en-US"/>
          </a:p>
        </p:txBody>
      </p:sp>
    </p:spTree>
    <p:extLst>
      <p:ext uri="{BB962C8B-B14F-4D97-AF65-F5344CB8AC3E}">
        <p14:creationId xmlns:p14="http://schemas.microsoft.com/office/powerpoint/2010/main" val="117527278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dirty="0"/>
          </a:p>
        </p:txBody>
      </p:sp>
      <p:sp>
        <p:nvSpPr>
          <p:cNvPr id="4" name="Slide Number Placeholder 3"/>
          <p:cNvSpPr>
            <a:spLocks noGrp="1"/>
          </p:cNvSpPr>
          <p:nvPr>
            <p:ph type="sldNum" sz="quarter" idx="5"/>
          </p:nvPr>
        </p:nvSpPr>
        <p:spPr/>
        <p:txBody>
          <a:bodyPr/>
          <a:lstStyle/>
          <a:p>
            <a:fld id="{BD3B343D-53DE-42EB-BD85-E9AE84123AE6}" type="slidenum">
              <a:rPr lang="en-US" smtClean="0"/>
              <a:t>60</a:t>
            </a:fld>
            <a:endParaRPr lang="en-US"/>
          </a:p>
        </p:txBody>
      </p:sp>
    </p:spTree>
    <p:extLst>
      <p:ext uri="{BB962C8B-B14F-4D97-AF65-F5344CB8AC3E}">
        <p14:creationId xmlns:p14="http://schemas.microsoft.com/office/powerpoint/2010/main" val="18321227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xfrm>
            <a:off x="311150" y="704850"/>
            <a:ext cx="6397625" cy="3598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0188" indent="-230188"/>
            <a:endParaRPr lang="en-PH" altLang="en-US" dirty="0"/>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3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3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3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3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3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3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3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300">
                <a:solidFill>
                  <a:schemeClr val="tx1"/>
                </a:solidFill>
                <a:latin typeface="Calibri" panose="020F0502020204030204" pitchFamily="34" charset="0"/>
                <a:ea typeface="MS PGothic" panose="020B0600070205080204" pitchFamily="34" charset="-128"/>
              </a:defRPr>
            </a:lvl9pPr>
          </a:lstStyle>
          <a:p>
            <a:pPr>
              <a:spcBef>
                <a:spcPct val="0"/>
              </a:spcBef>
            </a:pPr>
            <a:fld id="{D3C9D347-8E46-4C4F-854A-202B98CB6C52}" type="slidenum">
              <a:rPr lang="en-PH" altLang="en-US" sz="1200"/>
              <a:pPr>
                <a:spcBef>
                  <a:spcPct val="0"/>
                </a:spcBef>
              </a:pPr>
              <a:t>7</a:t>
            </a:fld>
            <a:endParaRPr lang="en-PH" altLang="en-US" sz="1200"/>
          </a:p>
        </p:txBody>
      </p:sp>
    </p:spTree>
    <p:extLst>
      <p:ext uri="{BB962C8B-B14F-4D97-AF65-F5344CB8AC3E}">
        <p14:creationId xmlns:p14="http://schemas.microsoft.com/office/powerpoint/2010/main" val="212566566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D3B343D-53DE-42EB-BD85-E9AE84123AE6}" type="slidenum">
              <a:rPr lang="en-US" smtClean="0"/>
              <a:t>61</a:t>
            </a:fld>
            <a:endParaRPr lang="en-US"/>
          </a:p>
        </p:txBody>
      </p:sp>
    </p:spTree>
    <p:extLst>
      <p:ext uri="{BB962C8B-B14F-4D97-AF65-F5344CB8AC3E}">
        <p14:creationId xmlns:p14="http://schemas.microsoft.com/office/powerpoint/2010/main" val="301026983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D3B343D-53DE-42EB-BD85-E9AE84123AE6}" type="slidenum">
              <a:rPr lang="en-US" smtClean="0"/>
              <a:t>62</a:t>
            </a:fld>
            <a:endParaRPr lang="en-US"/>
          </a:p>
        </p:txBody>
      </p:sp>
    </p:spTree>
    <p:extLst>
      <p:ext uri="{BB962C8B-B14F-4D97-AF65-F5344CB8AC3E}">
        <p14:creationId xmlns:p14="http://schemas.microsoft.com/office/powerpoint/2010/main" val="42037668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dirty="0"/>
          </a:p>
        </p:txBody>
      </p:sp>
      <p:sp>
        <p:nvSpPr>
          <p:cNvPr id="4" name="Slide Number Placeholder 3"/>
          <p:cNvSpPr>
            <a:spLocks noGrp="1"/>
          </p:cNvSpPr>
          <p:nvPr>
            <p:ph type="sldNum" sz="quarter" idx="5"/>
          </p:nvPr>
        </p:nvSpPr>
        <p:spPr/>
        <p:txBody>
          <a:bodyPr/>
          <a:lstStyle/>
          <a:p>
            <a:fld id="{BD3B343D-53DE-42EB-BD85-E9AE84123AE6}" type="slidenum">
              <a:rPr lang="en-US" smtClean="0"/>
              <a:t>63</a:t>
            </a:fld>
            <a:endParaRPr lang="en-US"/>
          </a:p>
        </p:txBody>
      </p:sp>
    </p:spTree>
    <p:extLst>
      <p:ext uri="{BB962C8B-B14F-4D97-AF65-F5344CB8AC3E}">
        <p14:creationId xmlns:p14="http://schemas.microsoft.com/office/powerpoint/2010/main" val="28006688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dirty="0"/>
          </a:p>
        </p:txBody>
      </p:sp>
      <p:sp>
        <p:nvSpPr>
          <p:cNvPr id="4" name="Slide Number Placeholder 3"/>
          <p:cNvSpPr>
            <a:spLocks noGrp="1"/>
          </p:cNvSpPr>
          <p:nvPr>
            <p:ph type="sldNum" sz="quarter" idx="5"/>
          </p:nvPr>
        </p:nvSpPr>
        <p:spPr/>
        <p:txBody>
          <a:bodyPr/>
          <a:lstStyle/>
          <a:p>
            <a:fld id="{BD3B343D-53DE-42EB-BD85-E9AE84123AE6}" type="slidenum">
              <a:rPr lang="en-US" smtClean="0"/>
              <a:t>64</a:t>
            </a:fld>
            <a:endParaRPr lang="en-US"/>
          </a:p>
        </p:txBody>
      </p:sp>
    </p:spTree>
    <p:extLst>
      <p:ext uri="{BB962C8B-B14F-4D97-AF65-F5344CB8AC3E}">
        <p14:creationId xmlns:p14="http://schemas.microsoft.com/office/powerpoint/2010/main" val="129580218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rtl="0">
              <a:spcBef>
                <a:spcPts val="0"/>
              </a:spcBef>
              <a:spcAft>
                <a:spcPts val="0"/>
              </a:spcAft>
            </a:pPr>
            <a:endParaRPr lang="en-US" dirty="0"/>
          </a:p>
        </p:txBody>
      </p:sp>
      <p:sp>
        <p:nvSpPr>
          <p:cNvPr id="4" name="Slide Number Placeholder 3"/>
          <p:cNvSpPr>
            <a:spLocks noGrp="1"/>
          </p:cNvSpPr>
          <p:nvPr>
            <p:ph type="sldNum" sz="quarter" idx="5"/>
          </p:nvPr>
        </p:nvSpPr>
        <p:spPr/>
        <p:txBody>
          <a:bodyPr/>
          <a:lstStyle/>
          <a:p>
            <a:fld id="{BD3B343D-53DE-42EB-BD85-E9AE84123AE6}" type="slidenum">
              <a:rPr lang="en-US" smtClean="0"/>
              <a:t>65</a:t>
            </a:fld>
            <a:endParaRPr lang="en-US"/>
          </a:p>
        </p:txBody>
      </p:sp>
    </p:spTree>
    <p:extLst>
      <p:ext uri="{BB962C8B-B14F-4D97-AF65-F5344CB8AC3E}">
        <p14:creationId xmlns:p14="http://schemas.microsoft.com/office/powerpoint/2010/main" val="75004735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11785" marR="847725" indent="440690" algn="just">
              <a:lnSpc>
                <a:spcPct val="100000"/>
              </a:lnSpc>
              <a:spcBef>
                <a:spcPts val="100"/>
              </a:spcBef>
            </a:pPr>
            <a:endParaRPr lang="en-US" dirty="0"/>
          </a:p>
        </p:txBody>
      </p:sp>
      <p:sp>
        <p:nvSpPr>
          <p:cNvPr id="4" name="Slide Number Placeholder 3"/>
          <p:cNvSpPr>
            <a:spLocks noGrp="1"/>
          </p:cNvSpPr>
          <p:nvPr>
            <p:ph type="sldNum" sz="quarter" idx="5"/>
          </p:nvPr>
        </p:nvSpPr>
        <p:spPr/>
        <p:txBody>
          <a:bodyPr/>
          <a:lstStyle/>
          <a:p>
            <a:fld id="{BD3B343D-53DE-42EB-BD85-E9AE84123AE6}" type="slidenum">
              <a:rPr lang="en-US" smtClean="0"/>
              <a:t>66</a:t>
            </a:fld>
            <a:endParaRPr lang="en-US"/>
          </a:p>
        </p:txBody>
      </p:sp>
    </p:spTree>
    <p:extLst>
      <p:ext uri="{BB962C8B-B14F-4D97-AF65-F5344CB8AC3E}">
        <p14:creationId xmlns:p14="http://schemas.microsoft.com/office/powerpoint/2010/main" val="373701283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D3B343D-53DE-42EB-BD85-E9AE84123AE6}" type="slidenum">
              <a:rPr lang="en-US" smtClean="0"/>
              <a:t>67</a:t>
            </a:fld>
            <a:endParaRPr lang="en-US"/>
          </a:p>
        </p:txBody>
      </p:sp>
    </p:spTree>
    <p:extLst>
      <p:ext uri="{BB962C8B-B14F-4D97-AF65-F5344CB8AC3E}">
        <p14:creationId xmlns:p14="http://schemas.microsoft.com/office/powerpoint/2010/main" val="409113685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D3B343D-53DE-42EB-BD85-E9AE84123AE6}" type="slidenum">
              <a:rPr lang="en-US" smtClean="0"/>
              <a:t>68</a:t>
            </a:fld>
            <a:endParaRPr lang="en-US"/>
          </a:p>
        </p:txBody>
      </p:sp>
    </p:spTree>
    <p:extLst>
      <p:ext uri="{BB962C8B-B14F-4D97-AF65-F5344CB8AC3E}">
        <p14:creationId xmlns:p14="http://schemas.microsoft.com/office/powerpoint/2010/main" val="328783099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rtl="0">
              <a:spcBef>
                <a:spcPts val="0"/>
              </a:spcBef>
              <a:spcAft>
                <a:spcPts val="0"/>
              </a:spcAft>
            </a:pPr>
            <a:endParaRPr lang="en-US" dirty="0"/>
          </a:p>
        </p:txBody>
      </p:sp>
      <p:sp>
        <p:nvSpPr>
          <p:cNvPr id="4" name="Slide Number Placeholder 3"/>
          <p:cNvSpPr>
            <a:spLocks noGrp="1"/>
          </p:cNvSpPr>
          <p:nvPr>
            <p:ph type="sldNum" sz="quarter" idx="5"/>
          </p:nvPr>
        </p:nvSpPr>
        <p:spPr/>
        <p:txBody>
          <a:bodyPr/>
          <a:lstStyle/>
          <a:p>
            <a:fld id="{BD3B343D-53DE-42EB-BD85-E9AE84123AE6}" type="slidenum">
              <a:rPr lang="en-US" smtClean="0"/>
              <a:t>69</a:t>
            </a:fld>
            <a:endParaRPr lang="en-US"/>
          </a:p>
        </p:txBody>
      </p:sp>
    </p:spTree>
    <p:extLst>
      <p:ext uri="{BB962C8B-B14F-4D97-AF65-F5344CB8AC3E}">
        <p14:creationId xmlns:p14="http://schemas.microsoft.com/office/powerpoint/2010/main" val="156183662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rtl="0">
              <a:spcBef>
                <a:spcPts val="0"/>
              </a:spcBef>
              <a:spcAft>
                <a:spcPts val="0"/>
              </a:spcAft>
            </a:pPr>
            <a:endParaRPr lang="en-US" dirty="0"/>
          </a:p>
        </p:txBody>
      </p:sp>
      <p:sp>
        <p:nvSpPr>
          <p:cNvPr id="4" name="Slide Number Placeholder 3"/>
          <p:cNvSpPr>
            <a:spLocks noGrp="1"/>
          </p:cNvSpPr>
          <p:nvPr>
            <p:ph type="sldNum" sz="quarter" idx="5"/>
          </p:nvPr>
        </p:nvSpPr>
        <p:spPr/>
        <p:txBody>
          <a:bodyPr/>
          <a:lstStyle/>
          <a:p>
            <a:fld id="{BD3B343D-53DE-42EB-BD85-E9AE84123AE6}" type="slidenum">
              <a:rPr lang="en-US" smtClean="0"/>
              <a:t>70</a:t>
            </a:fld>
            <a:endParaRPr lang="en-US"/>
          </a:p>
        </p:txBody>
      </p:sp>
    </p:spTree>
    <p:extLst>
      <p:ext uri="{BB962C8B-B14F-4D97-AF65-F5344CB8AC3E}">
        <p14:creationId xmlns:p14="http://schemas.microsoft.com/office/powerpoint/2010/main" val="25800312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xfrm>
            <a:off x="-1300163" y="1438275"/>
            <a:ext cx="7500938" cy="42195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14350" indent="-285750" algn="just">
              <a:buFont typeface="Arial" panose="020B0604020202020204" pitchFamily="34" charset="0"/>
              <a:buChar char="•"/>
            </a:pPr>
            <a:endParaRPr lang="en-US" sz="1400" dirty="0">
              <a:latin typeface="Tahoma" panose="020B0604030504040204" pitchFamily="34" charset="0"/>
              <a:ea typeface="Tahoma" panose="020B0604030504040204" pitchFamily="34" charset="0"/>
              <a:cs typeface="Tahoma" panose="020B0604030504040204" pitchFamily="34" charset="0"/>
            </a:endParaRPr>
          </a:p>
        </p:txBody>
      </p:sp>
      <p:sp>
        <p:nvSpPr>
          <p:cNvPr id="38916" name="Slide Number Placeholder 3"/>
          <p:cNvSpPr>
            <a:spLocks noGrp="1"/>
          </p:cNvSpPr>
          <p:nvPr>
            <p:ph type="sldNum" sz="quarter" idx="5"/>
          </p:nvPr>
        </p:nvSpPr>
        <p:spPr bwMode="auto">
          <a:xfrm>
            <a:off x="3884885" y="8685200"/>
            <a:ext cx="2972019" cy="45666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3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3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3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3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3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3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3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300">
                <a:solidFill>
                  <a:schemeClr val="tx1"/>
                </a:solidFill>
                <a:latin typeface="Calibri" panose="020F0502020204030204" pitchFamily="34" charset="0"/>
                <a:ea typeface="MS PGothic" panose="020B0600070205080204" pitchFamily="34" charset="-128"/>
              </a:defRPr>
            </a:lvl9pPr>
          </a:lstStyle>
          <a:p>
            <a:pPr>
              <a:spcBef>
                <a:spcPct val="0"/>
              </a:spcBef>
            </a:pPr>
            <a:fld id="{15E06C7E-D944-499A-8005-7B773CCED691}" type="slidenum">
              <a:rPr lang="en-PH" altLang="en-US" sz="1200"/>
              <a:pPr>
                <a:spcBef>
                  <a:spcPct val="0"/>
                </a:spcBef>
              </a:pPr>
              <a:t>8</a:t>
            </a:fld>
            <a:endParaRPr lang="en-PH" altLang="en-US" sz="1200"/>
          </a:p>
        </p:txBody>
      </p:sp>
    </p:spTree>
    <p:extLst>
      <p:ext uri="{BB962C8B-B14F-4D97-AF65-F5344CB8AC3E}">
        <p14:creationId xmlns:p14="http://schemas.microsoft.com/office/powerpoint/2010/main" val="1519966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rtl="0">
              <a:spcBef>
                <a:spcPts val="0"/>
              </a:spcBef>
              <a:spcAft>
                <a:spcPts val="0"/>
              </a:spcAft>
            </a:pPr>
            <a:endParaRPr lang="en-US" dirty="0"/>
          </a:p>
        </p:txBody>
      </p:sp>
      <p:sp>
        <p:nvSpPr>
          <p:cNvPr id="4" name="Slide Number Placeholder 3"/>
          <p:cNvSpPr>
            <a:spLocks noGrp="1"/>
          </p:cNvSpPr>
          <p:nvPr>
            <p:ph type="sldNum" sz="quarter" idx="5"/>
          </p:nvPr>
        </p:nvSpPr>
        <p:spPr/>
        <p:txBody>
          <a:bodyPr/>
          <a:lstStyle/>
          <a:p>
            <a:fld id="{BD3B343D-53DE-42EB-BD85-E9AE84123AE6}" type="slidenum">
              <a:rPr lang="en-US" smtClean="0"/>
              <a:t>71</a:t>
            </a:fld>
            <a:endParaRPr lang="en-US"/>
          </a:p>
        </p:txBody>
      </p:sp>
    </p:spTree>
    <p:extLst>
      <p:ext uri="{BB962C8B-B14F-4D97-AF65-F5344CB8AC3E}">
        <p14:creationId xmlns:p14="http://schemas.microsoft.com/office/powerpoint/2010/main" val="305407836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2266458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400" b="1" i="0" dirty="0">
              <a:effectLst/>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5"/>
          </p:nvPr>
        </p:nvSpPr>
        <p:spPr/>
        <p:txBody>
          <a:bodyPr/>
          <a:lstStyle/>
          <a:p>
            <a:fld id="{2184A5C7-F684-41D4-AE0B-F2BA53444052}" type="slidenum">
              <a:rPr lang="en-US" smtClean="0"/>
              <a:t>73</a:t>
            </a:fld>
            <a:endParaRPr lang="en-US"/>
          </a:p>
        </p:txBody>
      </p:sp>
    </p:spTree>
    <p:extLst>
      <p:ext uri="{BB962C8B-B14F-4D97-AF65-F5344CB8AC3E}">
        <p14:creationId xmlns:p14="http://schemas.microsoft.com/office/powerpoint/2010/main" val="162062082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228600" indent="0">
              <a:buFont typeface="+mj-lt"/>
              <a:buNone/>
            </a:pPr>
            <a:endParaRPr lang="en-US" b="0" dirty="0"/>
          </a:p>
        </p:txBody>
      </p:sp>
    </p:spTree>
    <p:extLst>
      <p:ext uri="{BB962C8B-B14F-4D97-AF65-F5344CB8AC3E}">
        <p14:creationId xmlns:p14="http://schemas.microsoft.com/office/powerpoint/2010/main" val="163692168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228600" indent="0">
              <a:buFont typeface="+mj-lt"/>
              <a:buNone/>
            </a:pPr>
            <a:endParaRPr lang="en-US" b="0" dirty="0"/>
          </a:p>
        </p:txBody>
      </p:sp>
    </p:spTree>
    <p:extLst>
      <p:ext uri="{BB962C8B-B14F-4D97-AF65-F5344CB8AC3E}">
        <p14:creationId xmlns:p14="http://schemas.microsoft.com/office/powerpoint/2010/main" val="137081927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00338" y="511175"/>
            <a:ext cx="4538662" cy="2552700"/>
          </a:xfrm>
        </p:spPr>
      </p:sp>
      <p:sp>
        <p:nvSpPr>
          <p:cNvPr id="3" name="Notes Placeholder 2"/>
          <p:cNvSpPr>
            <a:spLocks noGrp="1"/>
          </p:cNvSpPr>
          <p:nvPr>
            <p:ph type="body" idx="1"/>
          </p:nvPr>
        </p:nvSpPr>
        <p:spPr/>
        <p:txBody>
          <a:bodyPr/>
          <a:lstStyle/>
          <a:p>
            <a:endParaRPr lang="en-PH" dirty="0"/>
          </a:p>
        </p:txBody>
      </p:sp>
      <p:sp>
        <p:nvSpPr>
          <p:cNvPr id="4" name="Slide Number Placeholder 3"/>
          <p:cNvSpPr>
            <a:spLocks noGrp="1"/>
          </p:cNvSpPr>
          <p:nvPr>
            <p:ph type="sldNum" sz="quarter" idx="5"/>
          </p:nvPr>
        </p:nvSpPr>
        <p:spPr/>
        <p:txBody>
          <a:bodyPr/>
          <a:lstStyle/>
          <a:p>
            <a:fld id="{3338CEFE-C8D6-47B8-B5F2-54922D8D2A44}" type="slidenum">
              <a:rPr lang="en-PH" smtClean="0">
                <a:solidFill>
                  <a:prstClr val="black"/>
                </a:solidFill>
              </a:rPr>
              <a:pPr/>
              <a:t>76</a:t>
            </a:fld>
            <a:endParaRPr lang="en-PH">
              <a:solidFill>
                <a:prstClr val="black"/>
              </a:solidFill>
            </a:endParaRPr>
          </a:p>
        </p:txBody>
      </p:sp>
    </p:spTree>
    <p:extLst>
      <p:ext uri="{BB962C8B-B14F-4D97-AF65-F5344CB8AC3E}">
        <p14:creationId xmlns:p14="http://schemas.microsoft.com/office/powerpoint/2010/main" val="418363087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p:txBody>
      </p:sp>
    </p:spTree>
    <p:extLst>
      <p:ext uri="{BB962C8B-B14F-4D97-AF65-F5344CB8AC3E}">
        <p14:creationId xmlns:p14="http://schemas.microsoft.com/office/powerpoint/2010/main" val="82311117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0000"/>
              </a:lnSpc>
              <a:spcBef>
                <a:spcPct val="0"/>
              </a:spcBef>
              <a:buNone/>
            </a:pPr>
            <a:endParaRPr lang="en-PH"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59526448"/>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44799166"/>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xfrm>
            <a:off x="214313" y="703263"/>
            <a:ext cx="6376987" cy="35877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xfrm>
            <a:off x="679932" y="4637530"/>
            <a:ext cx="5445760" cy="391361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defTabSz="956868">
              <a:defRPr/>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128320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xfrm>
            <a:off x="719138" y="1163638"/>
            <a:ext cx="5578475" cy="31384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 typeface="Arial" panose="020B0604020202020204" pitchFamily="34" charset="0"/>
              <a:buNone/>
            </a:pPr>
            <a:endParaRPr lang="en-US" altLang="en-US" sz="2000" dirty="0">
              <a:latin typeface="Franklin Gothic Medium Cond" panose="020B0606030402020204" pitchFamily="34" charset="0"/>
              <a:cs typeface="Arial" panose="020B0604020202020204" pitchFamily="34" charset="0"/>
            </a:endParaRPr>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3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3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3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3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3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3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3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300">
                <a:solidFill>
                  <a:schemeClr val="tx1"/>
                </a:solidFill>
                <a:latin typeface="Calibri" panose="020F0502020204030204" pitchFamily="34" charset="0"/>
                <a:ea typeface="MS PGothic" panose="020B0600070205080204" pitchFamily="34" charset="-128"/>
              </a:defRPr>
            </a:lvl9pPr>
          </a:lstStyle>
          <a:p>
            <a:pPr>
              <a:spcBef>
                <a:spcPct val="0"/>
              </a:spcBef>
            </a:pPr>
            <a:fld id="{15E06C7E-D944-499A-8005-7B773CCED691}" type="slidenum">
              <a:rPr lang="en-PH" altLang="en-US" sz="1200"/>
              <a:pPr>
                <a:spcBef>
                  <a:spcPct val="0"/>
                </a:spcBef>
              </a:pPr>
              <a:t>9</a:t>
            </a:fld>
            <a:endParaRPr lang="en-PH" altLang="en-US" sz="1200"/>
          </a:p>
        </p:txBody>
      </p:sp>
    </p:spTree>
    <p:extLst>
      <p:ext uri="{BB962C8B-B14F-4D97-AF65-F5344CB8AC3E}">
        <p14:creationId xmlns:p14="http://schemas.microsoft.com/office/powerpoint/2010/main" val="2236676426"/>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xfrm>
            <a:off x="315913" y="809625"/>
            <a:ext cx="6175375" cy="34750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xfrm>
            <a:off x="680720" y="4783307"/>
            <a:ext cx="5445760" cy="471850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9413" indent="-179413" algn="just" defTabSz="956868">
              <a:buFont typeface="Arial" panose="020B0604020202020204" pitchFamily="34" charset="0"/>
              <a:buChar char="•"/>
              <a:defRPr/>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5462430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xfrm>
            <a:off x="180975" y="809625"/>
            <a:ext cx="6445250" cy="3625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9413" indent="-179413" algn="just" defTabSz="956868">
              <a:buFont typeface="Arial" panose="020B0604020202020204" pitchFamily="34" charset="0"/>
              <a:buChar char="•"/>
              <a:defRPr/>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9291444"/>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3050" cy="3725863"/>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4186397"/>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xfrm>
            <a:off x="-84138" y="331788"/>
            <a:ext cx="6954838" cy="39131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xfrm>
            <a:off x="313972" y="4451956"/>
            <a:ext cx="6159480" cy="515559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defTabSz="956868">
              <a:defRPr/>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2067038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xfrm>
            <a:off x="69850" y="631825"/>
            <a:ext cx="6665913" cy="37496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xfrm>
            <a:off x="679932" y="4637530"/>
            <a:ext cx="5445760" cy="391361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defTabSz="956868">
              <a:defRPr/>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25952087"/>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xfrm>
            <a:off x="-68263" y="596900"/>
            <a:ext cx="6943726" cy="39068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xfrm>
            <a:off x="490330" y="4783306"/>
            <a:ext cx="5777948" cy="495704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defTabSz="956868">
              <a:defRPr/>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07930185"/>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xfrm>
            <a:off x="-25400" y="455613"/>
            <a:ext cx="6858000" cy="38592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xfrm>
            <a:off x="329096" y="4571271"/>
            <a:ext cx="6149008" cy="515603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defTabSz="956868">
              <a:defRPr/>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19837936"/>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xfrm>
            <a:off x="234950" y="781050"/>
            <a:ext cx="6337300" cy="35655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defTabSz="956868">
              <a:defRPr/>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0793492"/>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xfrm>
            <a:off x="-30163" y="393700"/>
            <a:ext cx="7164388" cy="40306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xfrm>
            <a:off x="302230" y="4715467"/>
            <a:ext cx="6565031" cy="402987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628650" lvl="1" indent="-171450" algn="just">
              <a:buFont typeface="Arial" panose="020B0604020202020204" pitchFamily="34" charset="0"/>
              <a:buChar char="•"/>
            </a:pPr>
            <a:endParaRPr lang="en-US" b="0" dirty="0"/>
          </a:p>
        </p:txBody>
      </p:sp>
      <p:sp>
        <p:nvSpPr>
          <p:cNvPr id="38916" name="Slide Number Placeholder 3"/>
          <p:cNvSpPr>
            <a:spLocks noGrp="1"/>
          </p:cNvSpPr>
          <p:nvPr>
            <p:ph type="sldNum" sz="quarter" idx="5"/>
          </p:nvPr>
        </p:nvSpPr>
        <p:spPr bwMode="auto">
          <a:xfrm>
            <a:off x="4024274" y="9721091"/>
            <a:ext cx="3078654" cy="51113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400">
                <a:solidFill>
                  <a:schemeClr val="tx1"/>
                </a:solidFill>
                <a:latin typeface="Calibri" panose="020F0502020204030204" pitchFamily="34" charset="0"/>
                <a:ea typeface="MS PGothic" panose="020B0600070205080204" pitchFamily="34" charset="-128"/>
              </a:defRPr>
            </a:lvl1pPr>
            <a:lvl2pPr marL="804986" indent="-309610">
              <a:spcBef>
                <a:spcPct val="30000"/>
              </a:spcBef>
              <a:defRPr sz="1400">
                <a:solidFill>
                  <a:schemeClr val="tx1"/>
                </a:solidFill>
                <a:latin typeface="Calibri" panose="020F0502020204030204" pitchFamily="34" charset="0"/>
                <a:ea typeface="MS PGothic" panose="020B0600070205080204" pitchFamily="34" charset="-128"/>
              </a:defRPr>
            </a:lvl2pPr>
            <a:lvl3pPr marL="1238441" indent="-247688">
              <a:spcBef>
                <a:spcPct val="30000"/>
              </a:spcBef>
              <a:defRPr sz="1400">
                <a:solidFill>
                  <a:schemeClr val="tx1"/>
                </a:solidFill>
                <a:latin typeface="Calibri" panose="020F0502020204030204" pitchFamily="34" charset="0"/>
                <a:ea typeface="MS PGothic" panose="020B0600070205080204" pitchFamily="34" charset="-128"/>
              </a:defRPr>
            </a:lvl3pPr>
            <a:lvl4pPr marL="1733817" indent="-247688">
              <a:spcBef>
                <a:spcPct val="30000"/>
              </a:spcBef>
              <a:defRPr sz="1400">
                <a:solidFill>
                  <a:schemeClr val="tx1"/>
                </a:solidFill>
                <a:latin typeface="Calibri" panose="020F0502020204030204" pitchFamily="34" charset="0"/>
                <a:ea typeface="MS PGothic" panose="020B0600070205080204" pitchFamily="34" charset="-128"/>
              </a:defRPr>
            </a:lvl4pPr>
            <a:lvl5pPr marL="2229193" indent="-247688">
              <a:spcBef>
                <a:spcPct val="30000"/>
              </a:spcBef>
              <a:defRPr sz="1400">
                <a:solidFill>
                  <a:schemeClr val="tx1"/>
                </a:solidFill>
                <a:latin typeface="Calibri" panose="020F0502020204030204" pitchFamily="34" charset="0"/>
                <a:ea typeface="MS PGothic" panose="020B0600070205080204" pitchFamily="34" charset="-128"/>
              </a:defRPr>
            </a:lvl5pPr>
            <a:lvl6pPr marL="2724569" indent="-247688" eaLnBrk="0" fontAlgn="base" hangingPunct="0">
              <a:spcBef>
                <a:spcPct val="30000"/>
              </a:spcBef>
              <a:spcAft>
                <a:spcPct val="0"/>
              </a:spcAft>
              <a:defRPr sz="1400">
                <a:solidFill>
                  <a:schemeClr val="tx1"/>
                </a:solidFill>
                <a:latin typeface="Calibri" panose="020F0502020204030204" pitchFamily="34" charset="0"/>
                <a:ea typeface="MS PGothic" panose="020B0600070205080204" pitchFamily="34" charset="-128"/>
              </a:defRPr>
            </a:lvl6pPr>
            <a:lvl7pPr marL="3219945" indent="-247688" eaLnBrk="0" fontAlgn="base" hangingPunct="0">
              <a:spcBef>
                <a:spcPct val="30000"/>
              </a:spcBef>
              <a:spcAft>
                <a:spcPct val="0"/>
              </a:spcAft>
              <a:defRPr sz="1400">
                <a:solidFill>
                  <a:schemeClr val="tx1"/>
                </a:solidFill>
                <a:latin typeface="Calibri" panose="020F0502020204030204" pitchFamily="34" charset="0"/>
                <a:ea typeface="MS PGothic" panose="020B0600070205080204" pitchFamily="34" charset="-128"/>
              </a:defRPr>
            </a:lvl7pPr>
            <a:lvl8pPr marL="3715322" indent="-247688" eaLnBrk="0" fontAlgn="base" hangingPunct="0">
              <a:spcBef>
                <a:spcPct val="30000"/>
              </a:spcBef>
              <a:spcAft>
                <a:spcPct val="0"/>
              </a:spcAft>
              <a:defRPr sz="1400">
                <a:solidFill>
                  <a:schemeClr val="tx1"/>
                </a:solidFill>
                <a:latin typeface="Calibri" panose="020F0502020204030204" pitchFamily="34" charset="0"/>
                <a:ea typeface="MS PGothic" panose="020B0600070205080204" pitchFamily="34" charset="-128"/>
              </a:defRPr>
            </a:lvl8pPr>
            <a:lvl9pPr marL="4210698" indent="-247688" eaLnBrk="0" fontAlgn="base" hangingPunct="0">
              <a:spcBef>
                <a:spcPct val="30000"/>
              </a:spcBef>
              <a:spcAft>
                <a:spcPct val="0"/>
              </a:spcAft>
              <a:defRPr sz="1400">
                <a:solidFill>
                  <a:schemeClr val="tx1"/>
                </a:solidFill>
                <a:latin typeface="Calibri" panose="020F0502020204030204" pitchFamily="34" charset="0"/>
                <a:ea typeface="MS PGothic" panose="020B0600070205080204" pitchFamily="34" charset="-128"/>
              </a:defRPr>
            </a:lvl9pPr>
          </a:lstStyle>
          <a:p>
            <a:pPr>
              <a:spcBef>
                <a:spcPct val="0"/>
              </a:spcBef>
            </a:pPr>
            <a:fld id="{15E06C7E-D944-499A-8005-7B773CCED691}" type="slidenum">
              <a:rPr lang="en-PH" altLang="en-US" sz="1300"/>
              <a:pPr>
                <a:spcBef>
                  <a:spcPct val="0"/>
                </a:spcBef>
              </a:pPr>
              <a:t>89</a:t>
            </a:fld>
            <a:endParaRPr lang="en-PH" altLang="en-US" sz="1300"/>
          </a:p>
        </p:txBody>
      </p:sp>
    </p:spTree>
    <p:extLst>
      <p:ext uri="{BB962C8B-B14F-4D97-AF65-F5344CB8AC3E}">
        <p14:creationId xmlns:p14="http://schemas.microsoft.com/office/powerpoint/2010/main" val="467137188"/>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xfrm>
            <a:off x="100013" y="463550"/>
            <a:ext cx="6607175" cy="3717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xfrm>
            <a:off x="477079" y="4544767"/>
            <a:ext cx="5963478" cy="450646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defTabSz="956868">
              <a:defRPr/>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521157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xfrm>
            <a:off x="-1300163" y="1438275"/>
            <a:ext cx="7500938" cy="42195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endParaRPr lang="en-US" dirty="0"/>
          </a:p>
        </p:txBody>
      </p:sp>
      <p:sp>
        <p:nvSpPr>
          <p:cNvPr id="38916" name="Slide Number Placeholder 3"/>
          <p:cNvSpPr>
            <a:spLocks noGrp="1"/>
          </p:cNvSpPr>
          <p:nvPr>
            <p:ph type="sldNum" sz="quarter" idx="5"/>
          </p:nvPr>
        </p:nvSpPr>
        <p:spPr bwMode="auto">
          <a:xfrm>
            <a:off x="3884885" y="8685200"/>
            <a:ext cx="2972019" cy="45666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3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3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3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3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3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3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3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300">
                <a:solidFill>
                  <a:schemeClr val="tx1"/>
                </a:solidFill>
                <a:latin typeface="Calibri" panose="020F0502020204030204" pitchFamily="34" charset="0"/>
                <a:ea typeface="MS PGothic" panose="020B0600070205080204" pitchFamily="34" charset="-128"/>
              </a:defRPr>
            </a:lvl9pPr>
          </a:lstStyle>
          <a:p>
            <a:pPr>
              <a:spcBef>
                <a:spcPct val="0"/>
              </a:spcBef>
            </a:pPr>
            <a:fld id="{15E06C7E-D944-499A-8005-7B773CCED691}" type="slidenum">
              <a:rPr lang="en-PH" altLang="en-US" sz="1200"/>
              <a:pPr>
                <a:spcBef>
                  <a:spcPct val="0"/>
                </a:spcBef>
              </a:pPr>
              <a:t>10</a:t>
            </a:fld>
            <a:endParaRPr lang="en-PH" altLang="en-US" sz="1200"/>
          </a:p>
        </p:txBody>
      </p:sp>
    </p:spTree>
    <p:extLst>
      <p:ext uri="{BB962C8B-B14F-4D97-AF65-F5344CB8AC3E}">
        <p14:creationId xmlns:p14="http://schemas.microsoft.com/office/powerpoint/2010/main" val="3303784383"/>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xfrm>
            <a:off x="171450" y="773113"/>
            <a:ext cx="6464300" cy="36369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xfrm>
            <a:off x="305747" y="4785885"/>
            <a:ext cx="6195706" cy="438039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95120914"/>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xfrm>
            <a:off x="179388" y="838200"/>
            <a:ext cx="6448425" cy="36274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xfrm>
            <a:off x="637089" y="5140317"/>
            <a:ext cx="5533023" cy="438039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15378168"/>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xfrm>
            <a:off x="222250" y="944563"/>
            <a:ext cx="6361113" cy="35798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lvl="1" algn="just"/>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07051300"/>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3050" cy="3725863"/>
          </a:xfrm>
        </p:spPr>
      </p:sp>
      <p:sp>
        <p:nvSpPr>
          <p:cNvPr id="3" name="Notes Placeholder 2"/>
          <p:cNvSpPr>
            <a:spLocks noGrp="1"/>
          </p:cNvSpPr>
          <p:nvPr>
            <p:ph type="body" idx="1"/>
          </p:nvPr>
        </p:nvSpPr>
        <p:spPr/>
        <p:txBody>
          <a:bodyPr/>
          <a:lstStyle/>
          <a:p>
            <a:pPr algn="just"/>
            <a:endParaRPr lang="en-US" dirty="0">
              <a:latin typeface="Arial" panose="020B0604020202020204" pitchFamily="34" charset="0"/>
              <a:ea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val="1066693221"/>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algn="just"/>
            <a:endParaRPr lang="en-US" dirty="0"/>
          </a:p>
        </p:txBody>
      </p:sp>
      <p:sp>
        <p:nvSpPr>
          <p:cNvPr id="4" name="Slide Number Placeholder 3"/>
          <p:cNvSpPr>
            <a:spLocks noGrp="1"/>
          </p:cNvSpPr>
          <p:nvPr>
            <p:ph type="sldNum" sz="quarter" idx="10"/>
          </p:nvPr>
        </p:nvSpPr>
        <p:spPr>
          <a:xfrm>
            <a:off x="3856109" y="9440634"/>
            <a:ext cx="2950004" cy="496386"/>
          </a:xfrm>
          <a:prstGeom prst="rect">
            <a:avLst/>
          </a:prstGeom>
        </p:spPr>
        <p:txBody>
          <a:bodyPr/>
          <a:lstStyle/>
          <a:p>
            <a:fld id="{C42AFCD4-FA8C-438D-A42C-9357F554AB25}" type="slidenum">
              <a:rPr lang="en-PH" smtClean="0"/>
              <a:t>95</a:t>
            </a:fld>
            <a:endParaRPr lang="en-PH"/>
          </a:p>
        </p:txBody>
      </p:sp>
      <p:sp>
        <p:nvSpPr>
          <p:cNvPr id="5" name="Slide Image Placeholder 4">
            <a:extLst>
              <a:ext uri="{FF2B5EF4-FFF2-40B4-BE49-F238E27FC236}">
                <a16:creationId xmlns:a16="http://schemas.microsoft.com/office/drawing/2014/main" id="{C831A275-B3DB-4A54-954F-8C8672C68CEB}"/>
              </a:ext>
            </a:extLst>
          </p:cNvPr>
          <p:cNvSpPr>
            <a:spLocks noGrp="1" noRot="1" noChangeAspect="1"/>
          </p:cNvSpPr>
          <p:nvPr>
            <p:ph type="sldImg"/>
          </p:nvPr>
        </p:nvSpPr>
        <p:spPr/>
      </p:sp>
    </p:spTree>
    <p:extLst>
      <p:ext uri="{BB962C8B-B14F-4D97-AF65-F5344CB8AC3E}">
        <p14:creationId xmlns:p14="http://schemas.microsoft.com/office/powerpoint/2010/main" val="2733946151"/>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2"/>
        <p:cNvGrpSpPr/>
        <p:nvPr/>
      </p:nvGrpSpPr>
      <p:grpSpPr>
        <a:xfrm>
          <a:off x="0" y="0"/>
          <a:ext cx="0" cy="0"/>
          <a:chOff x="0" y="0"/>
          <a:chExt cx="0" cy="0"/>
        </a:xfrm>
      </p:grpSpPr>
      <p:sp>
        <p:nvSpPr>
          <p:cNvPr id="553" name="Google Shape;553;gd2be95123d_0_52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panose="020B0604020202020204" pitchFamily="34" charset="0"/>
              <a:buNone/>
            </a:pPr>
            <a:endParaRPr lang="en-US" dirty="0">
              <a:sym typeface="Tahoma"/>
            </a:endParaRPr>
          </a:p>
        </p:txBody>
      </p:sp>
      <p:sp>
        <p:nvSpPr>
          <p:cNvPr id="554" name="Google Shape;554;gd2be95123d_0_5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81610690"/>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p:txBody>
      </p:sp>
    </p:spTree>
    <p:extLst>
      <p:ext uri="{BB962C8B-B14F-4D97-AF65-F5344CB8AC3E}">
        <p14:creationId xmlns:p14="http://schemas.microsoft.com/office/powerpoint/2010/main" val="4017793182"/>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p:txBody>
      </p:sp>
    </p:spTree>
    <p:extLst>
      <p:ext uri="{BB962C8B-B14F-4D97-AF65-F5344CB8AC3E}">
        <p14:creationId xmlns:p14="http://schemas.microsoft.com/office/powerpoint/2010/main" val="1832251428"/>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defTabSz="914340">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3338CEFE-C8D6-47B8-B5F2-54922D8D2A44}" type="slidenum">
              <a:rPr lang="en-PH" smtClean="0"/>
              <a:t>99</a:t>
            </a:fld>
            <a:endParaRPr lang="en-PH"/>
          </a:p>
        </p:txBody>
      </p:sp>
    </p:spTree>
    <p:extLst>
      <p:ext uri="{BB962C8B-B14F-4D97-AF65-F5344CB8AC3E}">
        <p14:creationId xmlns:p14="http://schemas.microsoft.com/office/powerpoint/2010/main" val="3788829362"/>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126240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PH"/>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PH"/>
          </a:p>
        </p:txBody>
      </p:sp>
      <p:sp>
        <p:nvSpPr>
          <p:cNvPr id="4" name="Date Placeholder 3">
            <a:extLst>
              <a:ext uri="{FF2B5EF4-FFF2-40B4-BE49-F238E27FC236}">
                <a16:creationId xmlns:a16="http://schemas.microsoft.com/office/drawing/2014/main" id="{44F564AC-9A11-4F55-BE8F-585B82BD302B}"/>
              </a:ext>
            </a:extLst>
          </p:cNvPr>
          <p:cNvSpPr>
            <a:spLocks noGrp="1"/>
          </p:cNvSpPr>
          <p:nvPr>
            <p:ph type="dt" sz="half" idx="10"/>
          </p:nvPr>
        </p:nvSpPr>
        <p:spPr/>
        <p:txBody>
          <a:bodyPr/>
          <a:lstStyle>
            <a:lvl1pPr>
              <a:defRPr/>
            </a:lvl1pPr>
          </a:lstStyle>
          <a:p>
            <a:fld id="{D44DD7BA-AD81-42B2-ADBE-FEE16BD7447E}" type="datetimeFigureOut">
              <a:rPr lang="en-US" smtClean="0"/>
              <a:t>3/27/2025</a:t>
            </a:fld>
            <a:endParaRPr lang="en-US"/>
          </a:p>
        </p:txBody>
      </p:sp>
      <p:sp>
        <p:nvSpPr>
          <p:cNvPr id="5" name="Footer Placeholder 4">
            <a:extLst>
              <a:ext uri="{FF2B5EF4-FFF2-40B4-BE49-F238E27FC236}">
                <a16:creationId xmlns:a16="http://schemas.microsoft.com/office/drawing/2014/main" id="{01C58AD2-852E-483E-AB84-056B5FAEE3C1}"/>
              </a:ext>
            </a:extLst>
          </p:cNvPr>
          <p:cNvSpPr>
            <a:spLocks noGrp="1"/>
          </p:cNvSpPr>
          <p:nvPr>
            <p:ph type="ftr" sz="quarter" idx="11"/>
          </p:nvPr>
        </p:nvSpPr>
        <p:spPr/>
        <p:txBody>
          <a:bodyPr/>
          <a:lstStyle>
            <a:lvl1pPr>
              <a:defRPr/>
            </a:lvl1pPr>
          </a:lstStyle>
          <a:p>
            <a:endParaRPr lang="en-US"/>
          </a:p>
        </p:txBody>
      </p:sp>
      <p:sp>
        <p:nvSpPr>
          <p:cNvPr id="6" name="Slide Number Placeholder 5">
            <a:extLst>
              <a:ext uri="{FF2B5EF4-FFF2-40B4-BE49-F238E27FC236}">
                <a16:creationId xmlns:a16="http://schemas.microsoft.com/office/drawing/2014/main" id="{26008EC1-D12A-4848-BF7A-1834189B255B}"/>
              </a:ext>
            </a:extLst>
          </p:cNvPr>
          <p:cNvSpPr>
            <a:spLocks noGrp="1"/>
          </p:cNvSpPr>
          <p:nvPr>
            <p:ph type="sldNum" sz="quarter" idx="12"/>
          </p:nvPr>
        </p:nvSpPr>
        <p:spPr/>
        <p:txBody>
          <a:bodyPr/>
          <a:lstStyle>
            <a:lvl1pPr>
              <a:defRPr/>
            </a:lvl1pPr>
          </a:lstStyle>
          <a:p>
            <a:fld id="{4ACE014F-991C-4D6C-B432-D38B2EFF69C4}" type="slidenum">
              <a:rPr lang="en-US" smtClean="0"/>
              <a:t>‹#›</a:t>
            </a:fld>
            <a:endParaRPr lang="en-US"/>
          </a:p>
        </p:txBody>
      </p:sp>
    </p:spTree>
    <p:extLst>
      <p:ext uri="{BB962C8B-B14F-4D97-AF65-F5344CB8AC3E}">
        <p14:creationId xmlns:p14="http://schemas.microsoft.com/office/powerpoint/2010/main" val="42754506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PH"/>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Date Placeholder 3">
            <a:extLst>
              <a:ext uri="{FF2B5EF4-FFF2-40B4-BE49-F238E27FC236}">
                <a16:creationId xmlns:a16="http://schemas.microsoft.com/office/drawing/2014/main" id="{3FEF2F83-3C22-4AC1-929B-BFE04588CCA3}"/>
              </a:ext>
            </a:extLst>
          </p:cNvPr>
          <p:cNvSpPr>
            <a:spLocks noGrp="1"/>
          </p:cNvSpPr>
          <p:nvPr>
            <p:ph type="dt" sz="half" idx="10"/>
          </p:nvPr>
        </p:nvSpPr>
        <p:spPr/>
        <p:txBody>
          <a:bodyPr/>
          <a:lstStyle>
            <a:lvl1pPr>
              <a:defRPr/>
            </a:lvl1pPr>
          </a:lstStyle>
          <a:p>
            <a:fld id="{D44DD7BA-AD81-42B2-ADBE-FEE16BD7447E}" type="datetimeFigureOut">
              <a:rPr lang="en-US" smtClean="0"/>
              <a:t>3/27/2025</a:t>
            </a:fld>
            <a:endParaRPr lang="en-US"/>
          </a:p>
        </p:txBody>
      </p:sp>
      <p:sp>
        <p:nvSpPr>
          <p:cNvPr id="5" name="Footer Placeholder 4">
            <a:extLst>
              <a:ext uri="{FF2B5EF4-FFF2-40B4-BE49-F238E27FC236}">
                <a16:creationId xmlns:a16="http://schemas.microsoft.com/office/drawing/2014/main" id="{58469654-8BD3-48E2-9A97-29EF1297AD57}"/>
              </a:ext>
            </a:extLst>
          </p:cNvPr>
          <p:cNvSpPr>
            <a:spLocks noGrp="1"/>
          </p:cNvSpPr>
          <p:nvPr>
            <p:ph type="ftr" sz="quarter" idx="11"/>
          </p:nvPr>
        </p:nvSpPr>
        <p:spPr/>
        <p:txBody>
          <a:bodyPr/>
          <a:lstStyle>
            <a:lvl1pPr>
              <a:defRPr/>
            </a:lvl1pPr>
          </a:lstStyle>
          <a:p>
            <a:endParaRPr lang="en-US"/>
          </a:p>
        </p:txBody>
      </p:sp>
      <p:sp>
        <p:nvSpPr>
          <p:cNvPr id="6" name="Slide Number Placeholder 5">
            <a:extLst>
              <a:ext uri="{FF2B5EF4-FFF2-40B4-BE49-F238E27FC236}">
                <a16:creationId xmlns:a16="http://schemas.microsoft.com/office/drawing/2014/main" id="{F1730D8B-0D1D-4B99-B84C-200013968C61}"/>
              </a:ext>
            </a:extLst>
          </p:cNvPr>
          <p:cNvSpPr>
            <a:spLocks noGrp="1"/>
          </p:cNvSpPr>
          <p:nvPr>
            <p:ph type="sldNum" sz="quarter" idx="12"/>
          </p:nvPr>
        </p:nvSpPr>
        <p:spPr/>
        <p:txBody>
          <a:bodyPr/>
          <a:lstStyle>
            <a:lvl1pPr>
              <a:defRPr/>
            </a:lvl1pPr>
          </a:lstStyle>
          <a:p>
            <a:fld id="{4ACE014F-991C-4D6C-B432-D38B2EFF69C4}" type="slidenum">
              <a:rPr lang="en-US" smtClean="0"/>
              <a:t>‹#›</a:t>
            </a:fld>
            <a:endParaRPr lang="en-US"/>
          </a:p>
        </p:txBody>
      </p:sp>
    </p:spTree>
    <p:extLst>
      <p:ext uri="{BB962C8B-B14F-4D97-AF65-F5344CB8AC3E}">
        <p14:creationId xmlns:p14="http://schemas.microsoft.com/office/powerpoint/2010/main" val="20665453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PH"/>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Date Placeholder 3">
            <a:extLst>
              <a:ext uri="{FF2B5EF4-FFF2-40B4-BE49-F238E27FC236}">
                <a16:creationId xmlns:a16="http://schemas.microsoft.com/office/drawing/2014/main" id="{37A31C1D-86BD-47B5-B168-AA909B3C01FE}"/>
              </a:ext>
            </a:extLst>
          </p:cNvPr>
          <p:cNvSpPr>
            <a:spLocks noGrp="1"/>
          </p:cNvSpPr>
          <p:nvPr>
            <p:ph type="dt" sz="half" idx="10"/>
          </p:nvPr>
        </p:nvSpPr>
        <p:spPr/>
        <p:txBody>
          <a:bodyPr/>
          <a:lstStyle>
            <a:lvl1pPr>
              <a:defRPr/>
            </a:lvl1pPr>
          </a:lstStyle>
          <a:p>
            <a:fld id="{D44DD7BA-AD81-42B2-ADBE-FEE16BD7447E}" type="datetimeFigureOut">
              <a:rPr lang="en-US" smtClean="0"/>
              <a:t>3/27/2025</a:t>
            </a:fld>
            <a:endParaRPr lang="en-US"/>
          </a:p>
        </p:txBody>
      </p:sp>
      <p:sp>
        <p:nvSpPr>
          <p:cNvPr id="5" name="Footer Placeholder 4">
            <a:extLst>
              <a:ext uri="{FF2B5EF4-FFF2-40B4-BE49-F238E27FC236}">
                <a16:creationId xmlns:a16="http://schemas.microsoft.com/office/drawing/2014/main" id="{3D293FAA-3F96-4708-AB01-86F1A6565A9C}"/>
              </a:ext>
            </a:extLst>
          </p:cNvPr>
          <p:cNvSpPr>
            <a:spLocks noGrp="1"/>
          </p:cNvSpPr>
          <p:nvPr>
            <p:ph type="ftr" sz="quarter" idx="11"/>
          </p:nvPr>
        </p:nvSpPr>
        <p:spPr/>
        <p:txBody>
          <a:bodyPr/>
          <a:lstStyle>
            <a:lvl1pPr>
              <a:defRPr/>
            </a:lvl1pPr>
          </a:lstStyle>
          <a:p>
            <a:endParaRPr lang="en-US"/>
          </a:p>
        </p:txBody>
      </p:sp>
      <p:sp>
        <p:nvSpPr>
          <p:cNvPr id="6" name="Slide Number Placeholder 5">
            <a:extLst>
              <a:ext uri="{FF2B5EF4-FFF2-40B4-BE49-F238E27FC236}">
                <a16:creationId xmlns:a16="http://schemas.microsoft.com/office/drawing/2014/main" id="{9CC7CE1C-6BF5-4552-BC18-0096D011D2FE}"/>
              </a:ext>
            </a:extLst>
          </p:cNvPr>
          <p:cNvSpPr>
            <a:spLocks noGrp="1"/>
          </p:cNvSpPr>
          <p:nvPr>
            <p:ph type="sldNum" sz="quarter" idx="12"/>
          </p:nvPr>
        </p:nvSpPr>
        <p:spPr/>
        <p:txBody>
          <a:bodyPr/>
          <a:lstStyle>
            <a:lvl1pPr>
              <a:defRPr/>
            </a:lvl1pPr>
          </a:lstStyle>
          <a:p>
            <a:fld id="{4ACE014F-991C-4D6C-B432-D38B2EFF69C4}" type="slidenum">
              <a:rPr lang="en-US" smtClean="0"/>
              <a:t>‹#›</a:t>
            </a:fld>
            <a:endParaRPr lang="en-US"/>
          </a:p>
        </p:txBody>
      </p:sp>
    </p:spTree>
    <p:extLst>
      <p:ext uri="{BB962C8B-B14F-4D97-AF65-F5344CB8AC3E}">
        <p14:creationId xmlns:p14="http://schemas.microsoft.com/office/powerpoint/2010/main" val="32385324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PH"/>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PH"/>
          </a:p>
        </p:txBody>
      </p:sp>
      <p:sp>
        <p:nvSpPr>
          <p:cNvPr id="4" name="Date Placeholder 3">
            <a:extLst>
              <a:ext uri="{FF2B5EF4-FFF2-40B4-BE49-F238E27FC236}">
                <a16:creationId xmlns:a16="http://schemas.microsoft.com/office/drawing/2014/main" id="{281CCB67-2509-4114-9128-4D753BF9B4A7}"/>
              </a:ext>
            </a:extLst>
          </p:cNvPr>
          <p:cNvSpPr>
            <a:spLocks noGrp="1"/>
          </p:cNvSpPr>
          <p:nvPr>
            <p:ph type="dt" sz="half" idx="10"/>
          </p:nvPr>
        </p:nvSpPr>
        <p:spPr/>
        <p:txBody>
          <a:bodyPr/>
          <a:lstStyle>
            <a:lvl1pPr>
              <a:defRPr/>
            </a:lvl1pPr>
          </a:lstStyle>
          <a:p>
            <a:pPr>
              <a:defRPr/>
            </a:pPr>
            <a:fld id="{C3E055A5-C9FC-4123-8BEC-B7FCFB8659A0}" type="datetimeFigureOut">
              <a:rPr lang="en-PH"/>
              <a:pPr>
                <a:defRPr/>
              </a:pPr>
              <a:t>27/03/2025</a:t>
            </a:fld>
            <a:endParaRPr lang="en-PH"/>
          </a:p>
        </p:txBody>
      </p:sp>
      <p:sp>
        <p:nvSpPr>
          <p:cNvPr id="5" name="Footer Placeholder 4">
            <a:extLst>
              <a:ext uri="{FF2B5EF4-FFF2-40B4-BE49-F238E27FC236}">
                <a16:creationId xmlns:a16="http://schemas.microsoft.com/office/drawing/2014/main" id="{473AA29C-E026-4F5C-85CE-C512F651B5A5}"/>
              </a:ext>
            </a:extLst>
          </p:cNvPr>
          <p:cNvSpPr>
            <a:spLocks noGrp="1"/>
          </p:cNvSpPr>
          <p:nvPr>
            <p:ph type="ftr" sz="quarter" idx="11"/>
          </p:nvPr>
        </p:nvSpPr>
        <p:spPr/>
        <p:txBody>
          <a:bodyPr/>
          <a:lstStyle>
            <a:lvl1pPr>
              <a:defRPr/>
            </a:lvl1pPr>
          </a:lstStyle>
          <a:p>
            <a:pPr>
              <a:defRPr/>
            </a:pPr>
            <a:endParaRPr lang="en-PH"/>
          </a:p>
        </p:txBody>
      </p:sp>
      <p:sp>
        <p:nvSpPr>
          <p:cNvPr id="6" name="Slide Number Placeholder 5">
            <a:extLst>
              <a:ext uri="{FF2B5EF4-FFF2-40B4-BE49-F238E27FC236}">
                <a16:creationId xmlns:a16="http://schemas.microsoft.com/office/drawing/2014/main" id="{2E4104B8-331B-4AB2-8369-DD2B06519FC7}"/>
              </a:ext>
            </a:extLst>
          </p:cNvPr>
          <p:cNvSpPr>
            <a:spLocks noGrp="1"/>
          </p:cNvSpPr>
          <p:nvPr>
            <p:ph type="sldNum" sz="quarter" idx="12"/>
          </p:nvPr>
        </p:nvSpPr>
        <p:spPr/>
        <p:txBody>
          <a:bodyPr/>
          <a:lstStyle>
            <a:lvl1pPr>
              <a:defRPr/>
            </a:lvl1pPr>
          </a:lstStyle>
          <a:p>
            <a:fld id="{FA642889-8E24-4420-BADF-D19F14460C77}" type="slidenum">
              <a:rPr lang="en-PH" altLang="en-US"/>
              <a:pPr/>
              <a:t>‹#›</a:t>
            </a:fld>
            <a:endParaRPr lang="en-PH" altLang="en-US"/>
          </a:p>
        </p:txBody>
      </p:sp>
    </p:spTree>
    <p:extLst>
      <p:ext uri="{BB962C8B-B14F-4D97-AF65-F5344CB8AC3E}">
        <p14:creationId xmlns:p14="http://schemas.microsoft.com/office/powerpoint/2010/main" val="35900343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PH"/>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Date Placeholder 3">
            <a:extLst>
              <a:ext uri="{FF2B5EF4-FFF2-40B4-BE49-F238E27FC236}">
                <a16:creationId xmlns:a16="http://schemas.microsoft.com/office/drawing/2014/main" id="{29AFAB29-0C6E-46E2-BC24-261727925B55}"/>
              </a:ext>
            </a:extLst>
          </p:cNvPr>
          <p:cNvSpPr>
            <a:spLocks noGrp="1"/>
          </p:cNvSpPr>
          <p:nvPr>
            <p:ph type="dt" sz="half" idx="10"/>
          </p:nvPr>
        </p:nvSpPr>
        <p:spPr/>
        <p:txBody>
          <a:bodyPr/>
          <a:lstStyle>
            <a:lvl1pPr>
              <a:defRPr/>
            </a:lvl1pPr>
          </a:lstStyle>
          <a:p>
            <a:pPr>
              <a:defRPr/>
            </a:pPr>
            <a:fld id="{6EC2887D-DD3A-46C2-B230-2D2299806F5B}" type="datetimeFigureOut">
              <a:rPr lang="en-PH"/>
              <a:pPr>
                <a:defRPr/>
              </a:pPr>
              <a:t>27/03/2025</a:t>
            </a:fld>
            <a:endParaRPr lang="en-PH"/>
          </a:p>
        </p:txBody>
      </p:sp>
      <p:sp>
        <p:nvSpPr>
          <p:cNvPr id="5" name="Footer Placeholder 4">
            <a:extLst>
              <a:ext uri="{FF2B5EF4-FFF2-40B4-BE49-F238E27FC236}">
                <a16:creationId xmlns:a16="http://schemas.microsoft.com/office/drawing/2014/main" id="{E4080C35-BDA1-43E2-8560-2F95766A79CF}"/>
              </a:ext>
            </a:extLst>
          </p:cNvPr>
          <p:cNvSpPr>
            <a:spLocks noGrp="1"/>
          </p:cNvSpPr>
          <p:nvPr>
            <p:ph type="ftr" sz="quarter" idx="11"/>
          </p:nvPr>
        </p:nvSpPr>
        <p:spPr/>
        <p:txBody>
          <a:bodyPr/>
          <a:lstStyle>
            <a:lvl1pPr>
              <a:defRPr/>
            </a:lvl1pPr>
          </a:lstStyle>
          <a:p>
            <a:pPr>
              <a:defRPr/>
            </a:pPr>
            <a:endParaRPr lang="en-PH"/>
          </a:p>
        </p:txBody>
      </p:sp>
      <p:sp>
        <p:nvSpPr>
          <p:cNvPr id="6" name="Slide Number Placeholder 5">
            <a:extLst>
              <a:ext uri="{FF2B5EF4-FFF2-40B4-BE49-F238E27FC236}">
                <a16:creationId xmlns:a16="http://schemas.microsoft.com/office/drawing/2014/main" id="{F8ADA424-CC0E-4179-9E9E-8000CB548631}"/>
              </a:ext>
            </a:extLst>
          </p:cNvPr>
          <p:cNvSpPr>
            <a:spLocks noGrp="1"/>
          </p:cNvSpPr>
          <p:nvPr>
            <p:ph type="sldNum" sz="quarter" idx="12"/>
          </p:nvPr>
        </p:nvSpPr>
        <p:spPr/>
        <p:txBody>
          <a:bodyPr/>
          <a:lstStyle>
            <a:lvl1pPr>
              <a:defRPr/>
            </a:lvl1pPr>
          </a:lstStyle>
          <a:p>
            <a:fld id="{DECDF01E-1BA7-47DD-85C1-EDD50AD6B57D}" type="slidenum">
              <a:rPr lang="en-PH" altLang="en-US"/>
              <a:pPr/>
              <a:t>‹#›</a:t>
            </a:fld>
            <a:endParaRPr lang="en-PH" altLang="en-US"/>
          </a:p>
        </p:txBody>
      </p:sp>
    </p:spTree>
    <p:extLst>
      <p:ext uri="{BB962C8B-B14F-4D97-AF65-F5344CB8AC3E}">
        <p14:creationId xmlns:p14="http://schemas.microsoft.com/office/powerpoint/2010/main" val="3055100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PH"/>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D539CA2-5CF2-4F2D-9AF7-3A9B8945DBE3}"/>
              </a:ext>
            </a:extLst>
          </p:cNvPr>
          <p:cNvSpPr>
            <a:spLocks noGrp="1"/>
          </p:cNvSpPr>
          <p:nvPr>
            <p:ph type="dt" sz="half" idx="10"/>
          </p:nvPr>
        </p:nvSpPr>
        <p:spPr/>
        <p:txBody>
          <a:bodyPr/>
          <a:lstStyle>
            <a:lvl1pPr>
              <a:defRPr/>
            </a:lvl1pPr>
          </a:lstStyle>
          <a:p>
            <a:pPr>
              <a:defRPr/>
            </a:pPr>
            <a:fld id="{DC454A16-CFEC-45BB-B532-B5D1A3C633AE}" type="datetimeFigureOut">
              <a:rPr lang="en-PH"/>
              <a:pPr>
                <a:defRPr/>
              </a:pPr>
              <a:t>27/03/2025</a:t>
            </a:fld>
            <a:endParaRPr lang="en-PH"/>
          </a:p>
        </p:txBody>
      </p:sp>
      <p:sp>
        <p:nvSpPr>
          <p:cNvPr id="5" name="Footer Placeholder 4">
            <a:extLst>
              <a:ext uri="{FF2B5EF4-FFF2-40B4-BE49-F238E27FC236}">
                <a16:creationId xmlns:a16="http://schemas.microsoft.com/office/drawing/2014/main" id="{D4C9AEFF-A3DB-4C80-9785-239E7AD9F20E}"/>
              </a:ext>
            </a:extLst>
          </p:cNvPr>
          <p:cNvSpPr>
            <a:spLocks noGrp="1"/>
          </p:cNvSpPr>
          <p:nvPr>
            <p:ph type="ftr" sz="quarter" idx="11"/>
          </p:nvPr>
        </p:nvSpPr>
        <p:spPr/>
        <p:txBody>
          <a:bodyPr/>
          <a:lstStyle>
            <a:lvl1pPr>
              <a:defRPr/>
            </a:lvl1pPr>
          </a:lstStyle>
          <a:p>
            <a:pPr>
              <a:defRPr/>
            </a:pPr>
            <a:endParaRPr lang="en-PH"/>
          </a:p>
        </p:txBody>
      </p:sp>
      <p:sp>
        <p:nvSpPr>
          <p:cNvPr id="6" name="Slide Number Placeholder 5">
            <a:extLst>
              <a:ext uri="{FF2B5EF4-FFF2-40B4-BE49-F238E27FC236}">
                <a16:creationId xmlns:a16="http://schemas.microsoft.com/office/drawing/2014/main" id="{4AA420BA-CD2C-4BC5-B2C4-BCD24A5CD83B}"/>
              </a:ext>
            </a:extLst>
          </p:cNvPr>
          <p:cNvSpPr>
            <a:spLocks noGrp="1"/>
          </p:cNvSpPr>
          <p:nvPr>
            <p:ph type="sldNum" sz="quarter" idx="12"/>
          </p:nvPr>
        </p:nvSpPr>
        <p:spPr/>
        <p:txBody>
          <a:bodyPr/>
          <a:lstStyle>
            <a:lvl1pPr>
              <a:defRPr/>
            </a:lvl1pPr>
          </a:lstStyle>
          <a:p>
            <a:fld id="{E6FD80B9-7A95-45C9-B827-E7FB70B93608}" type="slidenum">
              <a:rPr lang="en-PH" altLang="en-US"/>
              <a:pPr/>
              <a:t>‹#›</a:t>
            </a:fld>
            <a:endParaRPr lang="en-PH" altLang="en-US"/>
          </a:p>
        </p:txBody>
      </p:sp>
    </p:spTree>
    <p:extLst>
      <p:ext uri="{BB962C8B-B14F-4D97-AF65-F5344CB8AC3E}">
        <p14:creationId xmlns:p14="http://schemas.microsoft.com/office/powerpoint/2010/main" val="32955149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PH"/>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5" name="Date Placeholder 3">
            <a:extLst>
              <a:ext uri="{FF2B5EF4-FFF2-40B4-BE49-F238E27FC236}">
                <a16:creationId xmlns:a16="http://schemas.microsoft.com/office/drawing/2014/main" id="{4978E98C-5B60-47E5-8C32-CBE8C08B3441}"/>
              </a:ext>
            </a:extLst>
          </p:cNvPr>
          <p:cNvSpPr>
            <a:spLocks noGrp="1"/>
          </p:cNvSpPr>
          <p:nvPr>
            <p:ph type="dt" sz="half" idx="10"/>
          </p:nvPr>
        </p:nvSpPr>
        <p:spPr/>
        <p:txBody>
          <a:bodyPr/>
          <a:lstStyle>
            <a:lvl1pPr>
              <a:defRPr/>
            </a:lvl1pPr>
          </a:lstStyle>
          <a:p>
            <a:pPr>
              <a:defRPr/>
            </a:pPr>
            <a:fld id="{A489ED69-5577-485C-A287-275F87723E03}" type="datetimeFigureOut">
              <a:rPr lang="en-PH"/>
              <a:pPr>
                <a:defRPr/>
              </a:pPr>
              <a:t>27/03/2025</a:t>
            </a:fld>
            <a:endParaRPr lang="en-PH"/>
          </a:p>
        </p:txBody>
      </p:sp>
      <p:sp>
        <p:nvSpPr>
          <p:cNvPr id="6" name="Footer Placeholder 4">
            <a:extLst>
              <a:ext uri="{FF2B5EF4-FFF2-40B4-BE49-F238E27FC236}">
                <a16:creationId xmlns:a16="http://schemas.microsoft.com/office/drawing/2014/main" id="{9EC343E2-EE6E-45C0-B628-FA954C1F0C97}"/>
              </a:ext>
            </a:extLst>
          </p:cNvPr>
          <p:cNvSpPr>
            <a:spLocks noGrp="1"/>
          </p:cNvSpPr>
          <p:nvPr>
            <p:ph type="ftr" sz="quarter" idx="11"/>
          </p:nvPr>
        </p:nvSpPr>
        <p:spPr/>
        <p:txBody>
          <a:bodyPr/>
          <a:lstStyle>
            <a:lvl1pPr>
              <a:defRPr/>
            </a:lvl1pPr>
          </a:lstStyle>
          <a:p>
            <a:pPr>
              <a:defRPr/>
            </a:pPr>
            <a:endParaRPr lang="en-PH"/>
          </a:p>
        </p:txBody>
      </p:sp>
      <p:sp>
        <p:nvSpPr>
          <p:cNvPr id="7" name="Slide Number Placeholder 5">
            <a:extLst>
              <a:ext uri="{FF2B5EF4-FFF2-40B4-BE49-F238E27FC236}">
                <a16:creationId xmlns:a16="http://schemas.microsoft.com/office/drawing/2014/main" id="{03E5A47A-B097-44A9-AB9C-88848DF16D83}"/>
              </a:ext>
            </a:extLst>
          </p:cNvPr>
          <p:cNvSpPr>
            <a:spLocks noGrp="1"/>
          </p:cNvSpPr>
          <p:nvPr>
            <p:ph type="sldNum" sz="quarter" idx="12"/>
          </p:nvPr>
        </p:nvSpPr>
        <p:spPr/>
        <p:txBody>
          <a:bodyPr/>
          <a:lstStyle>
            <a:lvl1pPr>
              <a:defRPr/>
            </a:lvl1pPr>
          </a:lstStyle>
          <a:p>
            <a:fld id="{96D76A3B-2226-4D43-90FB-C077D019F74E}" type="slidenum">
              <a:rPr lang="en-PH" altLang="en-US"/>
              <a:pPr/>
              <a:t>‹#›</a:t>
            </a:fld>
            <a:endParaRPr lang="en-PH" altLang="en-US"/>
          </a:p>
        </p:txBody>
      </p:sp>
    </p:spTree>
    <p:extLst>
      <p:ext uri="{BB962C8B-B14F-4D97-AF65-F5344CB8AC3E}">
        <p14:creationId xmlns:p14="http://schemas.microsoft.com/office/powerpoint/2010/main" val="13810576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PH"/>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7" name="Date Placeholder 3">
            <a:extLst>
              <a:ext uri="{FF2B5EF4-FFF2-40B4-BE49-F238E27FC236}">
                <a16:creationId xmlns:a16="http://schemas.microsoft.com/office/drawing/2014/main" id="{BCE3E6FC-EB67-4A8B-9661-70F1625B6599}"/>
              </a:ext>
            </a:extLst>
          </p:cNvPr>
          <p:cNvSpPr>
            <a:spLocks noGrp="1"/>
          </p:cNvSpPr>
          <p:nvPr>
            <p:ph type="dt" sz="half" idx="10"/>
          </p:nvPr>
        </p:nvSpPr>
        <p:spPr/>
        <p:txBody>
          <a:bodyPr/>
          <a:lstStyle>
            <a:lvl1pPr>
              <a:defRPr/>
            </a:lvl1pPr>
          </a:lstStyle>
          <a:p>
            <a:pPr>
              <a:defRPr/>
            </a:pPr>
            <a:fld id="{84762419-51EC-436B-B19D-53120FC6C00F}" type="datetimeFigureOut">
              <a:rPr lang="en-PH"/>
              <a:pPr>
                <a:defRPr/>
              </a:pPr>
              <a:t>27/03/2025</a:t>
            </a:fld>
            <a:endParaRPr lang="en-PH"/>
          </a:p>
        </p:txBody>
      </p:sp>
      <p:sp>
        <p:nvSpPr>
          <p:cNvPr id="8" name="Footer Placeholder 4">
            <a:extLst>
              <a:ext uri="{FF2B5EF4-FFF2-40B4-BE49-F238E27FC236}">
                <a16:creationId xmlns:a16="http://schemas.microsoft.com/office/drawing/2014/main" id="{D33FCB32-9356-4D6A-A1F0-402D7ADE2DD5}"/>
              </a:ext>
            </a:extLst>
          </p:cNvPr>
          <p:cNvSpPr>
            <a:spLocks noGrp="1"/>
          </p:cNvSpPr>
          <p:nvPr>
            <p:ph type="ftr" sz="quarter" idx="11"/>
          </p:nvPr>
        </p:nvSpPr>
        <p:spPr/>
        <p:txBody>
          <a:bodyPr/>
          <a:lstStyle>
            <a:lvl1pPr>
              <a:defRPr/>
            </a:lvl1pPr>
          </a:lstStyle>
          <a:p>
            <a:pPr>
              <a:defRPr/>
            </a:pPr>
            <a:endParaRPr lang="en-PH"/>
          </a:p>
        </p:txBody>
      </p:sp>
      <p:sp>
        <p:nvSpPr>
          <p:cNvPr id="9" name="Slide Number Placeholder 5">
            <a:extLst>
              <a:ext uri="{FF2B5EF4-FFF2-40B4-BE49-F238E27FC236}">
                <a16:creationId xmlns:a16="http://schemas.microsoft.com/office/drawing/2014/main" id="{219F1DB1-14BD-4848-A56C-2C51C5E42833}"/>
              </a:ext>
            </a:extLst>
          </p:cNvPr>
          <p:cNvSpPr>
            <a:spLocks noGrp="1"/>
          </p:cNvSpPr>
          <p:nvPr>
            <p:ph type="sldNum" sz="quarter" idx="12"/>
          </p:nvPr>
        </p:nvSpPr>
        <p:spPr/>
        <p:txBody>
          <a:bodyPr/>
          <a:lstStyle>
            <a:lvl1pPr>
              <a:defRPr/>
            </a:lvl1pPr>
          </a:lstStyle>
          <a:p>
            <a:fld id="{5D59F6A4-00E2-4879-AB5D-DB94D4E83434}" type="slidenum">
              <a:rPr lang="en-PH" altLang="en-US"/>
              <a:pPr/>
              <a:t>‹#›</a:t>
            </a:fld>
            <a:endParaRPr lang="en-PH" altLang="en-US"/>
          </a:p>
        </p:txBody>
      </p:sp>
    </p:spTree>
    <p:extLst>
      <p:ext uri="{BB962C8B-B14F-4D97-AF65-F5344CB8AC3E}">
        <p14:creationId xmlns:p14="http://schemas.microsoft.com/office/powerpoint/2010/main" val="20733107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PH"/>
          </a:p>
        </p:txBody>
      </p:sp>
      <p:sp>
        <p:nvSpPr>
          <p:cNvPr id="3" name="Date Placeholder 3">
            <a:extLst>
              <a:ext uri="{FF2B5EF4-FFF2-40B4-BE49-F238E27FC236}">
                <a16:creationId xmlns:a16="http://schemas.microsoft.com/office/drawing/2014/main" id="{744B2E1F-01AA-49E9-8CA4-D157813C2E90}"/>
              </a:ext>
            </a:extLst>
          </p:cNvPr>
          <p:cNvSpPr>
            <a:spLocks noGrp="1"/>
          </p:cNvSpPr>
          <p:nvPr>
            <p:ph type="dt" sz="half" idx="10"/>
          </p:nvPr>
        </p:nvSpPr>
        <p:spPr/>
        <p:txBody>
          <a:bodyPr/>
          <a:lstStyle>
            <a:lvl1pPr>
              <a:defRPr/>
            </a:lvl1pPr>
          </a:lstStyle>
          <a:p>
            <a:pPr>
              <a:defRPr/>
            </a:pPr>
            <a:fld id="{2C9CDDFF-EDC9-4272-B2D3-336B71856B0D}" type="datetimeFigureOut">
              <a:rPr lang="en-PH"/>
              <a:pPr>
                <a:defRPr/>
              </a:pPr>
              <a:t>27/03/2025</a:t>
            </a:fld>
            <a:endParaRPr lang="en-PH"/>
          </a:p>
        </p:txBody>
      </p:sp>
      <p:sp>
        <p:nvSpPr>
          <p:cNvPr id="4" name="Footer Placeholder 4">
            <a:extLst>
              <a:ext uri="{FF2B5EF4-FFF2-40B4-BE49-F238E27FC236}">
                <a16:creationId xmlns:a16="http://schemas.microsoft.com/office/drawing/2014/main" id="{068EC955-B1BD-4DBE-955C-F5BE5C9EA7BA}"/>
              </a:ext>
            </a:extLst>
          </p:cNvPr>
          <p:cNvSpPr>
            <a:spLocks noGrp="1"/>
          </p:cNvSpPr>
          <p:nvPr>
            <p:ph type="ftr" sz="quarter" idx="11"/>
          </p:nvPr>
        </p:nvSpPr>
        <p:spPr/>
        <p:txBody>
          <a:bodyPr/>
          <a:lstStyle>
            <a:lvl1pPr>
              <a:defRPr/>
            </a:lvl1pPr>
          </a:lstStyle>
          <a:p>
            <a:pPr>
              <a:defRPr/>
            </a:pPr>
            <a:endParaRPr lang="en-PH"/>
          </a:p>
        </p:txBody>
      </p:sp>
      <p:sp>
        <p:nvSpPr>
          <p:cNvPr id="5" name="Slide Number Placeholder 5">
            <a:extLst>
              <a:ext uri="{FF2B5EF4-FFF2-40B4-BE49-F238E27FC236}">
                <a16:creationId xmlns:a16="http://schemas.microsoft.com/office/drawing/2014/main" id="{6FE2D9E5-D849-4166-B9CB-EE4AE3FBA4A8}"/>
              </a:ext>
            </a:extLst>
          </p:cNvPr>
          <p:cNvSpPr>
            <a:spLocks noGrp="1"/>
          </p:cNvSpPr>
          <p:nvPr>
            <p:ph type="sldNum" sz="quarter" idx="12"/>
          </p:nvPr>
        </p:nvSpPr>
        <p:spPr/>
        <p:txBody>
          <a:bodyPr/>
          <a:lstStyle>
            <a:lvl1pPr>
              <a:defRPr/>
            </a:lvl1pPr>
          </a:lstStyle>
          <a:p>
            <a:fld id="{00E18D15-0994-48C2-92D4-D7000008E24A}" type="slidenum">
              <a:rPr lang="en-PH" altLang="en-US"/>
              <a:pPr/>
              <a:t>‹#›</a:t>
            </a:fld>
            <a:endParaRPr lang="en-PH" altLang="en-US"/>
          </a:p>
        </p:txBody>
      </p:sp>
    </p:spTree>
    <p:extLst>
      <p:ext uri="{BB962C8B-B14F-4D97-AF65-F5344CB8AC3E}">
        <p14:creationId xmlns:p14="http://schemas.microsoft.com/office/powerpoint/2010/main" val="23805944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F5A87910-1150-40C5-86E4-1E78EB24F7EF}"/>
              </a:ext>
            </a:extLst>
          </p:cNvPr>
          <p:cNvSpPr>
            <a:spLocks noGrp="1"/>
          </p:cNvSpPr>
          <p:nvPr>
            <p:ph type="dt" sz="half" idx="10"/>
          </p:nvPr>
        </p:nvSpPr>
        <p:spPr/>
        <p:txBody>
          <a:bodyPr/>
          <a:lstStyle>
            <a:lvl1pPr>
              <a:defRPr/>
            </a:lvl1pPr>
          </a:lstStyle>
          <a:p>
            <a:pPr>
              <a:defRPr/>
            </a:pPr>
            <a:fld id="{85A5CB37-C85A-4CB3-B6A3-2F989C6886F2}" type="datetimeFigureOut">
              <a:rPr lang="en-PH"/>
              <a:pPr>
                <a:defRPr/>
              </a:pPr>
              <a:t>27/03/2025</a:t>
            </a:fld>
            <a:endParaRPr lang="en-PH"/>
          </a:p>
        </p:txBody>
      </p:sp>
      <p:sp>
        <p:nvSpPr>
          <p:cNvPr id="3" name="Footer Placeholder 4">
            <a:extLst>
              <a:ext uri="{FF2B5EF4-FFF2-40B4-BE49-F238E27FC236}">
                <a16:creationId xmlns:a16="http://schemas.microsoft.com/office/drawing/2014/main" id="{EF58308B-534C-4845-8FF5-C580A51D49E6}"/>
              </a:ext>
            </a:extLst>
          </p:cNvPr>
          <p:cNvSpPr>
            <a:spLocks noGrp="1"/>
          </p:cNvSpPr>
          <p:nvPr>
            <p:ph type="ftr" sz="quarter" idx="11"/>
          </p:nvPr>
        </p:nvSpPr>
        <p:spPr/>
        <p:txBody>
          <a:bodyPr/>
          <a:lstStyle>
            <a:lvl1pPr>
              <a:defRPr/>
            </a:lvl1pPr>
          </a:lstStyle>
          <a:p>
            <a:pPr>
              <a:defRPr/>
            </a:pPr>
            <a:endParaRPr lang="en-PH"/>
          </a:p>
        </p:txBody>
      </p:sp>
      <p:sp>
        <p:nvSpPr>
          <p:cNvPr id="4" name="Slide Number Placeholder 5">
            <a:extLst>
              <a:ext uri="{FF2B5EF4-FFF2-40B4-BE49-F238E27FC236}">
                <a16:creationId xmlns:a16="http://schemas.microsoft.com/office/drawing/2014/main" id="{1839991A-6139-44F2-801C-5E533D236FEA}"/>
              </a:ext>
            </a:extLst>
          </p:cNvPr>
          <p:cNvSpPr>
            <a:spLocks noGrp="1"/>
          </p:cNvSpPr>
          <p:nvPr>
            <p:ph type="sldNum" sz="quarter" idx="12"/>
          </p:nvPr>
        </p:nvSpPr>
        <p:spPr/>
        <p:txBody>
          <a:bodyPr/>
          <a:lstStyle>
            <a:lvl1pPr>
              <a:defRPr/>
            </a:lvl1pPr>
          </a:lstStyle>
          <a:p>
            <a:fld id="{F83F373F-6A0B-4D2C-BA4F-15F0E23B90CD}" type="slidenum">
              <a:rPr lang="en-PH" altLang="en-US"/>
              <a:pPr/>
              <a:t>‹#›</a:t>
            </a:fld>
            <a:endParaRPr lang="en-PH" altLang="en-US"/>
          </a:p>
        </p:txBody>
      </p:sp>
    </p:spTree>
    <p:extLst>
      <p:ext uri="{BB962C8B-B14F-4D97-AF65-F5344CB8AC3E}">
        <p14:creationId xmlns:p14="http://schemas.microsoft.com/office/powerpoint/2010/main" val="9297342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PH"/>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B2A1FA19-B976-4875-B7C1-C8FBF54B3255}"/>
              </a:ext>
            </a:extLst>
          </p:cNvPr>
          <p:cNvSpPr>
            <a:spLocks noGrp="1"/>
          </p:cNvSpPr>
          <p:nvPr>
            <p:ph type="dt" sz="half" idx="10"/>
          </p:nvPr>
        </p:nvSpPr>
        <p:spPr/>
        <p:txBody>
          <a:bodyPr/>
          <a:lstStyle>
            <a:lvl1pPr>
              <a:defRPr/>
            </a:lvl1pPr>
          </a:lstStyle>
          <a:p>
            <a:pPr>
              <a:defRPr/>
            </a:pPr>
            <a:fld id="{AAB453A3-D9B8-4B66-B22A-E4E69E233DC5}" type="datetimeFigureOut">
              <a:rPr lang="en-PH"/>
              <a:pPr>
                <a:defRPr/>
              </a:pPr>
              <a:t>27/03/2025</a:t>
            </a:fld>
            <a:endParaRPr lang="en-PH"/>
          </a:p>
        </p:txBody>
      </p:sp>
      <p:sp>
        <p:nvSpPr>
          <p:cNvPr id="6" name="Footer Placeholder 4">
            <a:extLst>
              <a:ext uri="{FF2B5EF4-FFF2-40B4-BE49-F238E27FC236}">
                <a16:creationId xmlns:a16="http://schemas.microsoft.com/office/drawing/2014/main" id="{E214C6EC-BEB7-4537-B28E-D20D5A5C0787}"/>
              </a:ext>
            </a:extLst>
          </p:cNvPr>
          <p:cNvSpPr>
            <a:spLocks noGrp="1"/>
          </p:cNvSpPr>
          <p:nvPr>
            <p:ph type="ftr" sz="quarter" idx="11"/>
          </p:nvPr>
        </p:nvSpPr>
        <p:spPr/>
        <p:txBody>
          <a:bodyPr/>
          <a:lstStyle>
            <a:lvl1pPr>
              <a:defRPr/>
            </a:lvl1pPr>
          </a:lstStyle>
          <a:p>
            <a:pPr>
              <a:defRPr/>
            </a:pPr>
            <a:endParaRPr lang="en-PH"/>
          </a:p>
        </p:txBody>
      </p:sp>
      <p:sp>
        <p:nvSpPr>
          <p:cNvPr id="7" name="Slide Number Placeholder 5">
            <a:extLst>
              <a:ext uri="{FF2B5EF4-FFF2-40B4-BE49-F238E27FC236}">
                <a16:creationId xmlns:a16="http://schemas.microsoft.com/office/drawing/2014/main" id="{D8B8A696-4AF4-4799-A69F-1BE220B9C7AC}"/>
              </a:ext>
            </a:extLst>
          </p:cNvPr>
          <p:cNvSpPr>
            <a:spLocks noGrp="1"/>
          </p:cNvSpPr>
          <p:nvPr>
            <p:ph type="sldNum" sz="quarter" idx="12"/>
          </p:nvPr>
        </p:nvSpPr>
        <p:spPr/>
        <p:txBody>
          <a:bodyPr/>
          <a:lstStyle>
            <a:lvl1pPr>
              <a:defRPr/>
            </a:lvl1pPr>
          </a:lstStyle>
          <a:p>
            <a:fld id="{E9A97170-7210-46B4-8102-C84890418A14}" type="slidenum">
              <a:rPr lang="en-PH" altLang="en-US"/>
              <a:pPr/>
              <a:t>‹#›</a:t>
            </a:fld>
            <a:endParaRPr lang="en-PH" altLang="en-US"/>
          </a:p>
        </p:txBody>
      </p:sp>
    </p:spTree>
    <p:extLst>
      <p:ext uri="{BB962C8B-B14F-4D97-AF65-F5344CB8AC3E}">
        <p14:creationId xmlns:p14="http://schemas.microsoft.com/office/powerpoint/2010/main" val="22854795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PH"/>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Date Placeholder 3">
            <a:extLst>
              <a:ext uri="{FF2B5EF4-FFF2-40B4-BE49-F238E27FC236}">
                <a16:creationId xmlns:a16="http://schemas.microsoft.com/office/drawing/2014/main" id="{592476DA-16B9-4D8E-8937-03DEB3DBFCC9}"/>
              </a:ext>
            </a:extLst>
          </p:cNvPr>
          <p:cNvSpPr>
            <a:spLocks noGrp="1"/>
          </p:cNvSpPr>
          <p:nvPr>
            <p:ph type="dt" sz="half" idx="10"/>
          </p:nvPr>
        </p:nvSpPr>
        <p:spPr/>
        <p:txBody>
          <a:bodyPr/>
          <a:lstStyle>
            <a:lvl1pPr>
              <a:defRPr/>
            </a:lvl1pPr>
          </a:lstStyle>
          <a:p>
            <a:fld id="{D44DD7BA-AD81-42B2-ADBE-FEE16BD7447E}" type="datetimeFigureOut">
              <a:rPr lang="en-US" smtClean="0"/>
              <a:t>3/27/2025</a:t>
            </a:fld>
            <a:endParaRPr lang="en-US"/>
          </a:p>
        </p:txBody>
      </p:sp>
      <p:sp>
        <p:nvSpPr>
          <p:cNvPr id="5" name="Footer Placeholder 4">
            <a:extLst>
              <a:ext uri="{FF2B5EF4-FFF2-40B4-BE49-F238E27FC236}">
                <a16:creationId xmlns:a16="http://schemas.microsoft.com/office/drawing/2014/main" id="{B6F6E3B5-8442-4BBF-89D8-4956E74E0EBD}"/>
              </a:ext>
            </a:extLst>
          </p:cNvPr>
          <p:cNvSpPr>
            <a:spLocks noGrp="1"/>
          </p:cNvSpPr>
          <p:nvPr>
            <p:ph type="ftr" sz="quarter" idx="11"/>
          </p:nvPr>
        </p:nvSpPr>
        <p:spPr/>
        <p:txBody>
          <a:bodyPr/>
          <a:lstStyle>
            <a:lvl1pPr>
              <a:defRPr/>
            </a:lvl1pPr>
          </a:lstStyle>
          <a:p>
            <a:endParaRPr lang="en-US"/>
          </a:p>
        </p:txBody>
      </p:sp>
      <p:sp>
        <p:nvSpPr>
          <p:cNvPr id="6" name="Slide Number Placeholder 5">
            <a:extLst>
              <a:ext uri="{FF2B5EF4-FFF2-40B4-BE49-F238E27FC236}">
                <a16:creationId xmlns:a16="http://schemas.microsoft.com/office/drawing/2014/main" id="{95CAC3EA-6017-40F8-BEBA-AE9963953704}"/>
              </a:ext>
            </a:extLst>
          </p:cNvPr>
          <p:cNvSpPr>
            <a:spLocks noGrp="1"/>
          </p:cNvSpPr>
          <p:nvPr>
            <p:ph type="sldNum" sz="quarter" idx="12"/>
          </p:nvPr>
        </p:nvSpPr>
        <p:spPr/>
        <p:txBody>
          <a:bodyPr/>
          <a:lstStyle>
            <a:lvl1pPr>
              <a:defRPr/>
            </a:lvl1pPr>
          </a:lstStyle>
          <a:p>
            <a:fld id="{4ACE014F-991C-4D6C-B432-D38B2EFF69C4}" type="slidenum">
              <a:rPr lang="en-US" smtClean="0"/>
              <a:t>‹#›</a:t>
            </a:fld>
            <a:endParaRPr lang="en-US"/>
          </a:p>
        </p:txBody>
      </p:sp>
    </p:spTree>
    <p:extLst>
      <p:ext uri="{BB962C8B-B14F-4D97-AF65-F5344CB8AC3E}">
        <p14:creationId xmlns:p14="http://schemas.microsoft.com/office/powerpoint/2010/main" val="7336097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PH"/>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PH"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32CC112F-47F4-4585-BC27-9A4403B56925}"/>
              </a:ext>
            </a:extLst>
          </p:cNvPr>
          <p:cNvSpPr>
            <a:spLocks noGrp="1"/>
          </p:cNvSpPr>
          <p:nvPr>
            <p:ph type="dt" sz="half" idx="10"/>
          </p:nvPr>
        </p:nvSpPr>
        <p:spPr/>
        <p:txBody>
          <a:bodyPr/>
          <a:lstStyle>
            <a:lvl1pPr>
              <a:defRPr/>
            </a:lvl1pPr>
          </a:lstStyle>
          <a:p>
            <a:pPr>
              <a:defRPr/>
            </a:pPr>
            <a:fld id="{14F3734C-B464-4C8B-9E26-7742F7878A77}" type="datetimeFigureOut">
              <a:rPr lang="en-PH"/>
              <a:pPr>
                <a:defRPr/>
              </a:pPr>
              <a:t>27/03/2025</a:t>
            </a:fld>
            <a:endParaRPr lang="en-PH"/>
          </a:p>
        </p:txBody>
      </p:sp>
      <p:sp>
        <p:nvSpPr>
          <p:cNvPr id="6" name="Footer Placeholder 4">
            <a:extLst>
              <a:ext uri="{FF2B5EF4-FFF2-40B4-BE49-F238E27FC236}">
                <a16:creationId xmlns:a16="http://schemas.microsoft.com/office/drawing/2014/main" id="{45F9411A-8C1A-47B1-87AE-D552B1002049}"/>
              </a:ext>
            </a:extLst>
          </p:cNvPr>
          <p:cNvSpPr>
            <a:spLocks noGrp="1"/>
          </p:cNvSpPr>
          <p:nvPr>
            <p:ph type="ftr" sz="quarter" idx="11"/>
          </p:nvPr>
        </p:nvSpPr>
        <p:spPr/>
        <p:txBody>
          <a:bodyPr/>
          <a:lstStyle>
            <a:lvl1pPr>
              <a:defRPr/>
            </a:lvl1pPr>
          </a:lstStyle>
          <a:p>
            <a:pPr>
              <a:defRPr/>
            </a:pPr>
            <a:endParaRPr lang="en-PH"/>
          </a:p>
        </p:txBody>
      </p:sp>
      <p:sp>
        <p:nvSpPr>
          <p:cNvPr id="7" name="Slide Number Placeholder 5">
            <a:extLst>
              <a:ext uri="{FF2B5EF4-FFF2-40B4-BE49-F238E27FC236}">
                <a16:creationId xmlns:a16="http://schemas.microsoft.com/office/drawing/2014/main" id="{BAAE17D8-A9A3-48DF-A0D8-46C300DF9010}"/>
              </a:ext>
            </a:extLst>
          </p:cNvPr>
          <p:cNvSpPr>
            <a:spLocks noGrp="1"/>
          </p:cNvSpPr>
          <p:nvPr>
            <p:ph type="sldNum" sz="quarter" idx="12"/>
          </p:nvPr>
        </p:nvSpPr>
        <p:spPr/>
        <p:txBody>
          <a:bodyPr/>
          <a:lstStyle>
            <a:lvl1pPr>
              <a:defRPr/>
            </a:lvl1pPr>
          </a:lstStyle>
          <a:p>
            <a:fld id="{52D941A3-D4B2-4FDF-A8E3-C061524F0D2B}" type="slidenum">
              <a:rPr lang="en-PH" altLang="en-US"/>
              <a:pPr/>
              <a:t>‹#›</a:t>
            </a:fld>
            <a:endParaRPr lang="en-PH" altLang="en-US"/>
          </a:p>
        </p:txBody>
      </p:sp>
    </p:spTree>
    <p:extLst>
      <p:ext uri="{BB962C8B-B14F-4D97-AF65-F5344CB8AC3E}">
        <p14:creationId xmlns:p14="http://schemas.microsoft.com/office/powerpoint/2010/main" val="21392386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PH"/>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Date Placeholder 3">
            <a:extLst>
              <a:ext uri="{FF2B5EF4-FFF2-40B4-BE49-F238E27FC236}">
                <a16:creationId xmlns:a16="http://schemas.microsoft.com/office/drawing/2014/main" id="{61A3749A-3A64-40DD-8B8C-C60D9DD18C34}"/>
              </a:ext>
            </a:extLst>
          </p:cNvPr>
          <p:cNvSpPr>
            <a:spLocks noGrp="1"/>
          </p:cNvSpPr>
          <p:nvPr>
            <p:ph type="dt" sz="half" idx="10"/>
          </p:nvPr>
        </p:nvSpPr>
        <p:spPr/>
        <p:txBody>
          <a:bodyPr/>
          <a:lstStyle>
            <a:lvl1pPr>
              <a:defRPr/>
            </a:lvl1pPr>
          </a:lstStyle>
          <a:p>
            <a:pPr>
              <a:defRPr/>
            </a:pPr>
            <a:fld id="{9F9FF6A2-2B5C-4BB2-8E0C-3F414DC35F39}" type="datetimeFigureOut">
              <a:rPr lang="en-PH"/>
              <a:pPr>
                <a:defRPr/>
              </a:pPr>
              <a:t>27/03/2025</a:t>
            </a:fld>
            <a:endParaRPr lang="en-PH"/>
          </a:p>
        </p:txBody>
      </p:sp>
      <p:sp>
        <p:nvSpPr>
          <p:cNvPr id="5" name="Footer Placeholder 4">
            <a:extLst>
              <a:ext uri="{FF2B5EF4-FFF2-40B4-BE49-F238E27FC236}">
                <a16:creationId xmlns:a16="http://schemas.microsoft.com/office/drawing/2014/main" id="{9CDA33A8-CD44-48BC-88C0-25528C464CDC}"/>
              </a:ext>
            </a:extLst>
          </p:cNvPr>
          <p:cNvSpPr>
            <a:spLocks noGrp="1"/>
          </p:cNvSpPr>
          <p:nvPr>
            <p:ph type="ftr" sz="quarter" idx="11"/>
          </p:nvPr>
        </p:nvSpPr>
        <p:spPr/>
        <p:txBody>
          <a:bodyPr/>
          <a:lstStyle>
            <a:lvl1pPr>
              <a:defRPr/>
            </a:lvl1pPr>
          </a:lstStyle>
          <a:p>
            <a:pPr>
              <a:defRPr/>
            </a:pPr>
            <a:endParaRPr lang="en-PH"/>
          </a:p>
        </p:txBody>
      </p:sp>
      <p:sp>
        <p:nvSpPr>
          <p:cNvPr id="6" name="Slide Number Placeholder 5">
            <a:extLst>
              <a:ext uri="{FF2B5EF4-FFF2-40B4-BE49-F238E27FC236}">
                <a16:creationId xmlns:a16="http://schemas.microsoft.com/office/drawing/2014/main" id="{467529F0-4490-451D-9B91-3F7655FED263}"/>
              </a:ext>
            </a:extLst>
          </p:cNvPr>
          <p:cNvSpPr>
            <a:spLocks noGrp="1"/>
          </p:cNvSpPr>
          <p:nvPr>
            <p:ph type="sldNum" sz="quarter" idx="12"/>
          </p:nvPr>
        </p:nvSpPr>
        <p:spPr/>
        <p:txBody>
          <a:bodyPr/>
          <a:lstStyle>
            <a:lvl1pPr>
              <a:defRPr/>
            </a:lvl1pPr>
          </a:lstStyle>
          <a:p>
            <a:fld id="{DFFF5D5B-069C-4EA9-8730-8431794DCEAA}" type="slidenum">
              <a:rPr lang="en-PH" altLang="en-US"/>
              <a:pPr/>
              <a:t>‹#›</a:t>
            </a:fld>
            <a:endParaRPr lang="en-PH" altLang="en-US"/>
          </a:p>
        </p:txBody>
      </p:sp>
    </p:spTree>
    <p:extLst>
      <p:ext uri="{BB962C8B-B14F-4D97-AF65-F5344CB8AC3E}">
        <p14:creationId xmlns:p14="http://schemas.microsoft.com/office/powerpoint/2010/main" val="11301182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PH"/>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Date Placeholder 3">
            <a:extLst>
              <a:ext uri="{FF2B5EF4-FFF2-40B4-BE49-F238E27FC236}">
                <a16:creationId xmlns:a16="http://schemas.microsoft.com/office/drawing/2014/main" id="{D9846161-91FF-4290-B45C-4DBBE0E89237}"/>
              </a:ext>
            </a:extLst>
          </p:cNvPr>
          <p:cNvSpPr>
            <a:spLocks noGrp="1"/>
          </p:cNvSpPr>
          <p:nvPr>
            <p:ph type="dt" sz="half" idx="10"/>
          </p:nvPr>
        </p:nvSpPr>
        <p:spPr/>
        <p:txBody>
          <a:bodyPr/>
          <a:lstStyle>
            <a:lvl1pPr>
              <a:defRPr/>
            </a:lvl1pPr>
          </a:lstStyle>
          <a:p>
            <a:pPr>
              <a:defRPr/>
            </a:pPr>
            <a:fld id="{AC5EAA72-C2C6-4FB7-AFAD-2DAD352C1167}" type="datetimeFigureOut">
              <a:rPr lang="en-PH"/>
              <a:pPr>
                <a:defRPr/>
              </a:pPr>
              <a:t>27/03/2025</a:t>
            </a:fld>
            <a:endParaRPr lang="en-PH"/>
          </a:p>
        </p:txBody>
      </p:sp>
      <p:sp>
        <p:nvSpPr>
          <p:cNvPr id="5" name="Footer Placeholder 4">
            <a:extLst>
              <a:ext uri="{FF2B5EF4-FFF2-40B4-BE49-F238E27FC236}">
                <a16:creationId xmlns:a16="http://schemas.microsoft.com/office/drawing/2014/main" id="{C7A2FAE6-1D80-46BA-9FC4-63421878A448}"/>
              </a:ext>
            </a:extLst>
          </p:cNvPr>
          <p:cNvSpPr>
            <a:spLocks noGrp="1"/>
          </p:cNvSpPr>
          <p:nvPr>
            <p:ph type="ftr" sz="quarter" idx="11"/>
          </p:nvPr>
        </p:nvSpPr>
        <p:spPr/>
        <p:txBody>
          <a:bodyPr/>
          <a:lstStyle>
            <a:lvl1pPr>
              <a:defRPr/>
            </a:lvl1pPr>
          </a:lstStyle>
          <a:p>
            <a:pPr>
              <a:defRPr/>
            </a:pPr>
            <a:endParaRPr lang="en-PH"/>
          </a:p>
        </p:txBody>
      </p:sp>
      <p:sp>
        <p:nvSpPr>
          <p:cNvPr id="6" name="Slide Number Placeholder 5">
            <a:extLst>
              <a:ext uri="{FF2B5EF4-FFF2-40B4-BE49-F238E27FC236}">
                <a16:creationId xmlns:a16="http://schemas.microsoft.com/office/drawing/2014/main" id="{F8A688AF-72E1-4358-A8FA-30BCFB3AF8E2}"/>
              </a:ext>
            </a:extLst>
          </p:cNvPr>
          <p:cNvSpPr>
            <a:spLocks noGrp="1"/>
          </p:cNvSpPr>
          <p:nvPr>
            <p:ph type="sldNum" sz="quarter" idx="12"/>
          </p:nvPr>
        </p:nvSpPr>
        <p:spPr/>
        <p:txBody>
          <a:bodyPr/>
          <a:lstStyle>
            <a:lvl1pPr>
              <a:defRPr/>
            </a:lvl1pPr>
          </a:lstStyle>
          <a:p>
            <a:fld id="{043DFAF7-6FAE-4C5E-9674-DE387D23E0B6}" type="slidenum">
              <a:rPr lang="en-PH" altLang="en-US"/>
              <a:pPr/>
              <a:t>‹#›</a:t>
            </a:fld>
            <a:endParaRPr lang="en-PH" altLang="en-US"/>
          </a:p>
        </p:txBody>
      </p:sp>
    </p:spTree>
    <p:extLst>
      <p:ext uri="{BB962C8B-B14F-4D97-AF65-F5344CB8AC3E}">
        <p14:creationId xmlns:p14="http://schemas.microsoft.com/office/powerpoint/2010/main" val="23344916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PH"/>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PH"/>
          </a:p>
        </p:txBody>
      </p:sp>
      <p:sp>
        <p:nvSpPr>
          <p:cNvPr id="4" name="Date Placeholder 3">
            <a:extLst>
              <a:ext uri="{FF2B5EF4-FFF2-40B4-BE49-F238E27FC236}">
                <a16:creationId xmlns:a16="http://schemas.microsoft.com/office/drawing/2014/main" id="{3A91B11B-01F3-4C7A-820A-EFC24364B661}"/>
              </a:ext>
            </a:extLst>
          </p:cNvPr>
          <p:cNvSpPr>
            <a:spLocks noGrp="1"/>
          </p:cNvSpPr>
          <p:nvPr>
            <p:ph type="dt" sz="half" idx="10"/>
          </p:nvPr>
        </p:nvSpPr>
        <p:spPr/>
        <p:txBody>
          <a:bodyPr/>
          <a:lstStyle>
            <a:lvl1pPr>
              <a:defRPr/>
            </a:lvl1pPr>
          </a:lstStyle>
          <a:p>
            <a:pPr>
              <a:defRPr/>
            </a:pPr>
            <a:fld id="{5BA549DA-D841-427B-B94D-5CC5B68BC1EF}" type="datetimeFigureOut">
              <a:rPr lang="en-PH"/>
              <a:pPr>
                <a:defRPr/>
              </a:pPr>
              <a:t>27/03/2025</a:t>
            </a:fld>
            <a:endParaRPr lang="en-PH"/>
          </a:p>
        </p:txBody>
      </p:sp>
      <p:sp>
        <p:nvSpPr>
          <p:cNvPr id="5" name="Footer Placeholder 4">
            <a:extLst>
              <a:ext uri="{FF2B5EF4-FFF2-40B4-BE49-F238E27FC236}">
                <a16:creationId xmlns:a16="http://schemas.microsoft.com/office/drawing/2014/main" id="{EBD82600-6706-44A3-A84A-96FAC73F3B6E}"/>
              </a:ext>
            </a:extLst>
          </p:cNvPr>
          <p:cNvSpPr>
            <a:spLocks noGrp="1"/>
          </p:cNvSpPr>
          <p:nvPr>
            <p:ph type="ftr" sz="quarter" idx="11"/>
          </p:nvPr>
        </p:nvSpPr>
        <p:spPr/>
        <p:txBody>
          <a:bodyPr/>
          <a:lstStyle>
            <a:lvl1pPr>
              <a:defRPr/>
            </a:lvl1pPr>
          </a:lstStyle>
          <a:p>
            <a:pPr>
              <a:defRPr/>
            </a:pPr>
            <a:endParaRPr lang="en-PH"/>
          </a:p>
        </p:txBody>
      </p:sp>
      <p:sp>
        <p:nvSpPr>
          <p:cNvPr id="6" name="Slide Number Placeholder 5">
            <a:extLst>
              <a:ext uri="{FF2B5EF4-FFF2-40B4-BE49-F238E27FC236}">
                <a16:creationId xmlns:a16="http://schemas.microsoft.com/office/drawing/2014/main" id="{F608C0D2-5494-4B56-B4B6-B6D1CE0817DD}"/>
              </a:ext>
            </a:extLst>
          </p:cNvPr>
          <p:cNvSpPr>
            <a:spLocks noGrp="1"/>
          </p:cNvSpPr>
          <p:nvPr>
            <p:ph type="sldNum" sz="quarter" idx="12"/>
          </p:nvPr>
        </p:nvSpPr>
        <p:spPr/>
        <p:txBody>
          <a:bodyPr/>
          <a:lstStyle>
            <a:lvl1pPr>
              <a:defRPr/>
            </a:lvl1pPr>
          </a:lstStyle>
          <a:p>
            <a:fld id="{044E17C0-DF76-4E28-B06F-186725687F96}" type="slidenum">
              <a:rPr lang="en-PH" altLang="en-US"/>
              <a:pPr/>
              <a:t>‹#›</a:t>
            </a:fld>
            <a:endParaRPr lang="en-PH" altLang="en-US"/>
          </a:p>
        </p:txBody>
      </p:sp>
    </p:spTree>
    <p:extLst>
      <p:ext uri="{BB962C8B-B14F-4D97-AF65-F5344CB8AC3E}">
        <p14:creationId xmlns:p14="http://schemas.microsoft.com/office/powerpoint/2010/main" val="7469908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PH"/>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Date Placeholder 3">
            <a:extLst>
              <a:ext uri="{FF2B5EF4-FFF2-40B4-BE49-F238E27FC236}">
                <a16:creationId xmlns:a16="http://schemas.microsoft.com/office/drawing/2014/main" id="{3421591D-66B0-4D60-BA68-8E63B8F2B409}"/>
              </a:ext>
            </a:extLst>
          </p:cNvPr>
          <p:cNvSpPr>
            <a:spLocks noGrp="1"/>
          </p:cNvSpPr>
          <p:nvPr>
            <p:ph type="dt" sz="half" idx="10"/>
          </p:nvPr>
        </p:nvSpPr>
        <p:spPr/>
        <p:txBody>
          <a:bodyPr/>
          <a:lstStyle>
            <a:lvl1pPr>
              <a:defRPr/>
            </a:lvl1pPr>
          </a:lstStyle>
          <a:p>
            <a:pPr>
              <a:defRPr/>
            </a:pPr>
            <a:fld id="{A674276F-6ED5-41D0-A555-7578725B9C7A}" type="datetimeFigureOut">
              <a:rPr lang="en-PH"/>
              <a:pPr>
                <a:defRPr/>
              </a:pPr>
              <a:t>27/03/2025</a:t>
            </a:fld>
            <a:endParaRPr lang="en-PH"/>
          </a:p>
        </p:txBody>
      </p:sp>
      <p:sp>
        <p:nvSpPr>
          <p:cNvPr id="5" name="Footer Placeholder 4">
            <a:extLst>
              <a:ext uri="{FF2B5EF4-FFF2-40B4-BE49-F238E27FC236}">
                <a16:creationId xmlns:a16="http://schemas.microsoft.com/office/drawing/2014/main" id="{B53555CD-97E3-4956-A478-D18A43CC1C19}"/>
              </a:ext>
            </a:extLst>
          </p:cNvPr>
          <p:cNvSpPr>
            <a:spLocks noGrp="1"/>
          </p:cNvSpPr>
          <p:nvPr>
            <p:ph type="ftr" sz="quarter" idx="11"/>
          </p:nvPr>
        </p:nvSpPr>
        <p:spPr/>
        <p:txBody>
          <a:bodyPr/>
          <a:lstStyle>
            <a:lvl1pPr>
              <a:defRPr/>
            </a:lvl1pPr>
          </a:lstStyle>
          <a:p>
            <a:pPr>
              <a:defRPr/>
            </a:pPr>
            <a:endParaRPr lang="en-PH"/>
          </a:p>
        </p:txBody>
      </p:sp>
      <p:sp>
        <p:nvSpPr>
          <p:cNvPr id="6" name="Slide Number Placeholder 5">
            <a:extLst>
              <a:ext uri="{FF2B5EF4-FFF2-40B4-BE49-F238E27FC236}">
                <a16:creationId xmlns:a16="http://schemas.microsoft.com/office/drawing/2014/main" id="{B33DAB9B-D35C-408F-A204-62DEA2E4E772}"/>
              </a:ext>
            </a:extLst>
          </p:cNvPr>
          <p:cNvSpPr>
            <a:spLocks noGrp="1"/>
          </p:cNvSpPr>
          <p:nvPr>
            <p:ph type="sldNum" sz="quarter" idx="12"/>
          </p:nvPr>
        </p:nvSpPr>
        <p:spPr/>
        <p:txBody>
          <a:bodyPr/>
          <a:lstStyle>
            <a:lvl1pPr>
              <a:defRPr/>
            </a:lvl1pPr>
          </a:lstStyle>
          <a:p>
            <a:fld id="{69AAF0C1-75E4-4D42-A23F-4DF6902C66C1}" type="slidenum">
              <a:rPr lang="en-PH" altLang="en-US"/>
              <a:pPr/>
              <a:t>‹#›</a:t>
            </a:fld>
            <a:endParaRPr lang="en-PH" altLang="en-US"/>
          </a:p>
        </p:txBody>
      </p:sp>
    </p:spTree>
    <p:extLst>
      <p:ext uri="{BB962C8B-B14F-4D97-AF65-F5344CB8AC3E}">
        <p14:creationId xmlns:p14="http://schemas.microsoft.com/office/powerpoint/2010/main" val="37377318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PH"/>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7A70E0D-50BA-4092-8D0F-B384359FF046}"/>
              </a:ext>
            </a:extLst>
          </p:cNvPr>
          <p:cNvSpPr>
            <a:spLocks noGrp="1"/>
          </p:cNvSpPr>
          <p:nvPr>
            <p:ph type="dt" sz="half" idx="10"/>
          </p:nvPr>
        </p:nvSpPr>
        <p:spPr/>
        <p:txBody>
          <a:bodyPr/>
          <a:lstStyle>
            <a:lvl1pPr>
              <a:defRPr/>
            </a:lvl1pPr>
          </a:lstStyle>
          <a:p>
            <a:pPr>
              <a:defRPr/>
            </a:pPr>
            <a:fld id="{36CF4645-21C8-47E1-9B16-454BE37CAB39}" type="datetimeFigureOut">
              <a:rPr lang="en-PH"/>
              <a:pPr>
                <a:defRPr/>
              </a:pPr>
              <a:t>27/03/2025</a:t>
            </a:fld>
            <a:endParaRPr lang="en-PH"/>
          </a:p>
        </p:txBody>
      </p:sp>
      <p:sp>
        <p:nvSpPr>
          <p:cNvPr id="5" name="Footer Placeholder 4">
            <a:extLst>
              <a:ext uri="{FF2B5EF4-FFF2-40B4-BE49-F238E27FC236}">
                <a16:creationId xmlns:a16="http://schemas.microsoft.com/office/drawing/2014/main" id="{26DE9936-8E29-4F97-B841-6D8CF6E0D82B}"/>
              </a:ext>
            </a:extLst>
          </p:cNvPr>
          <p:cNvSpPr>
            <a:spLocks noGrp="1"/>
          </p:cNvSpPr>
          <p:nvPr>
            <p:ph type="ftr" sz="quarter" idx="11"/>
          </p:nvPr>
        </p:nvSpPr>
        <p:spPr/>
        <p:txBody>
          <a:bodyPr/>
          <a:lstStyle>
            <a:lvl1pPr>
              <a:defRPr/>
            </a:lvl1pPr>
          </a:lstStyle>
          <a:p>
            <a:pPr>
              <a:defRPr/>
            </a:pPr>
            <a:endParaRPr lang="en-PH"/>
          </a:p>
        </p:txBody>
      </p:sp>
      <p:sp>
        <p:nvSpPr>
          <p:cNvPr id="6" name="Slide Number Placeholder 5">
            <a:extLst>
              <a:ext uri="{FF2B5EF4-FFF2-40B4-BE49-F238E27FC236}">
                <a16:creationId xmlns:a16="http://schemas.microsoft.com/office/drawing/2014/main" id="{B70DE2A7-8403-4AA7-9A06-DB49AE4A465D}"/>
              </a:ext>
            </a:extLst>
          </p:cNvPr>
          <p:cNvSpPr>
            <a:spLocks noGrp="1"/>
          </p:cNvSpPr>
          <p:nvPr>
            <p:ph type="sldNum" sz="quarter" idx="12"/>
          </p:nvPr>
        </p:nvSpPr>
        <p:spPr/>
        <p:txBody>
          <a:bodyPr/>
          <a:lstStyle>
            <a:lvl1pPr>
              <a:defRPr/>
            </a:lvl1pPr>
          </a:lstStyle>
          <a:p>
            <a:fld id="{989A4502-0295-45E2-99DC-B375BAD958F1}" type="slidenum">
              <a:rPr lang="en-PH" altLang="en-US"/>
              <a:pPr/>
              <a:t>‹#›</a:t>
            </a:fld>
            <a:endParaRPr lang="en-PH" altLang="en-US"/>
          </a:p>
        </p:txBody>
      </p:sp>
    </p:spTree>
    <p:extLst>
      <p:ext uri="{BB962C8B-B14F-4D97-AF65-F5344CB8AC3E}">
        <p14:creationId xmlns:p14="http://schemas.microsoft.com/office/powerpoint/2010/main" val="20766426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PH"/>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5" name="Date Placeholder 3">
            <a:extLst>
              <a:ext uri="{FF2B5EF4-FFF2-40B4-BE49-F238E27FC236}">
                <a16:creationId xmlns:a16="http://schemas.microsoft.com/office/drawing/2014/main" id="{3528CC47-B08D-441F-8D45-B0F75BE5878F}"/>
              </a:ext>
            </a:extLst>
          </p:cNvPr>
          <p:cNvSpPr>
            <a:spLocks noGrp="1"/>
          </p:cNvSpPr>
          <p:nvPr>
            <p:ph type="dt" sz="half" idx="10"/>
          </p:nvPr>
        </p:nvSpPr>
        <p:spPr/>
        <p:txBody>
          <a:bodyPr/>
          <a:lstStyle>
            <a:lvl1pPr>
              <a:defRPr/>
            </a:lvl1pPr>
          </a:lstStyle>
          <a:p>
            <a:pPr>
              <a:defRPr/>
            </a:pPr>
            <a:fld id="{7D9538B7-82D6-4929-BF8A-08F5725EB512}" type="datetimeFigureOut">
              <a:rPr lang="en-PH"/>
              <a:pPr>
                <a:defRPr/>
              </a:pPr>
              <a:t>27/03/2025</a:t>
            </a:fld>
            <a:endParaRPr lang="en-PH"/>
          </a:p>
        </p:txBody>
      </p:sp>
      <p:sp>
        <p:nvSpPr>
          <p:cNvPr id="6" name="Footer Placeholder 4">
            <a:extLst>
              <a:ext uri="{FF2B5EF4-FFF2-40B4-BE49-F238E27FC236}">
                <a16:creationId xmlns:a16="http://schemas.microsoft.com/office/drawing/2014/main" id="{E8504318-1D1B-4003-9A5C-B4741EAE35EC}"/>
              </a:ext>
            </a:extLst>
          </p:cNvPr>
          <p:cNvSpPr>
            <a:spLocks noGrp="1"/>
          </p:cNvSpPr>
          <p:nvPr>
            <p:ph type="ftr" sz="quarter" idx="11"/>
          </p:nvPr>
        </p:nvSpPr>
        <p:spPr/>
        <p:txBody>
          <a:bodyPr/>
          <a:lstStyle>
            <a:lvl1pPr>
              <a:defRPr/>
            </a:lvl1pPr>
          </a:lstStyle>
          <a:p>
            <a:pPr>
              <a:defRPr/>
            </a:pPr>
            <a:endParaRPr lang="en-PH"/>
          </a:p>
        </p:txBody>
      </p:sp>
      <p:sp>
        <p:nvSpPr>
          <p:cNvPr id="7" name="Slide Number Placeholder 5">
            <a:extLst>
              <a:ext uri="{FF2B5EF4-FFF2-40B4-BE49-F238E27FC236}">
                <a16:creationId xmlns:a16="http://schemas.microsoft.com/office/drawing/2014/main" id="{4F75871C-9674-4A1E-A49B-1BDC74784809}"/>
              </a:ext>
            </a:extLst>
          </p:cNvPr>
          <p:cNvSpPr>
            <a:spLocks noGrp="1"/>
          </p:cNvSpPr>
          <p:nvPr>
            <p:ph type="sldNum" sz="quarter" idx="12"/>
          </p:nvPr>
        </p:nvSpPr>
        <p:spPr/>
        <p:txBody>
          <a:bodyPr/>
          <a:lstStyle>
            <a:lvl1pPr>
              <a:defRPr/>
            </a:lvl1pPr>
          </a:lstStyle>
          <a:p>
            <a:fld id="{A3D4BB53-9C91-4B97-B95F-CC9354516FD5}" type="slidenum">
              <a:rPr lang="en-PH" altLang="en-US"/>
              <a:pPr/>
              <a:t>‹#›</a:t>
            </a:fld>
            <a:endParaRPr lang="en-PH" altLang="en-US"/>
          </a:p>
        </p:txBody>
      </p:sp>
    </p:spTree>
    <p:extLst>
      <p:ext uri="{BB962C8B-B14F-4D97-AF65-F5344CB8AC3E}">
        <p14:creationId xmlns:p14="http://schemas.microsoft.com/office/powerpoint/2010/main" val="27022537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PH"/>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7" name="Date Placeholder 3">
            <a:extLst>
              <a:ext uri="{FF2B5EF4-FFF2-40B4-BE49-F238E27FC236}">
                <a16:creationId xmlns:a16="http://schemas.microsoft.com/office/drawing/2014/main" id="{E20058DE-4643-40D1-BD72-62A887467319}"/>
              </a:ext>
            </a:extLst>
          </p:cNvPr>
          <p:cNvSpPr>
            <a:spLocks noGrp="1"/>
          </p:cNvSpPr>
          <p:nvPr>
            <p:ph type="dt" sz="half" idx="10"/>
          </p:nvPr>
        </p:nvSpPr>
        <p:spPr/>
        <p:txBody>
          <a:bodyPr/>
          <a:lstStyle>
            <a:lvl1pPr>
              <a:defRPr/>
            </a:lvl1pPr>
          </a:lstStyle>
          <a:p>
            <a:pPr>
              <a:defRPr/>
            </a:pPr>
            <a:fld id="{A3E518CA-D036-4F7B-8462-416CC6D7CE56}" type="datetimeFigureOut">
              <a:rPr lang="en-PH"/>
              <a:pPr>
                <a:defRPr/>
              </a:pPr>
              <a:t>27/03/2025</a:t>
            </a:fld>
            <a:endParaRPr lang="en-PH"/>
          </a:p>
        </p:txBody>
      </p:sp>
      <p:sp>
        <p:nvSpPr>
          <p:cNvPr id="8" name="Footer Placeholder 4">
            <a:extLst>
              <a:ext uri="{FF2B5EF4-FFF2-40B4-BE49-F238E27FC236}">
                <a16:creationId xmlns:a16="http://schemas.microsoft.com/office/drawing/2014/main" id="{ED9E0AD5-BFCE-49D9-8E7D-C5CBF6589C92}"/>
              </a:ext>
            </a:extLst>
          </p:cNvPr>
          <p:cNvSpPr>
            <a:spLocks noGrp="1"/>
          </p:cNvSpPr>
          <p:nvPr>
            <p:ph type="ftr" sz="quarter" idx="11"/>
          </p:nvPr>
        </p:nvSpPr>
        <p:spPr/>
        <p:txBody>
          <a:bodyPr/>
          <a:lstStyle>
            <a:lvl1pPr>
              <a:defRPr/>
            </a:lvl1pPr>
          </a:lstStyle>
          <a:p>
            <a:pPr>
              <a:defRPr/>
            </a:pPr>
            <a:endParaRPr lang="en-PH"/>
          </a:p>
        </p:txBody>
      </p:sp>
      <p:sp>
        <p:nvSpPr>
          <p:cNvPr id="9" name="Slide Number Placeholder 5">
            <a:extLst>
              <a:ext uri="{FF2B5EF4-FFF2-40B4-BE49-F238E27FC236}">
                <a16:creationId xmlns:a16="http://schemas.microsoft.com/office/drawing/2014/main" id="{F5B88E59-43F2-47BD-84E8-277EC13B8C5D}"/>
              </a:ext>
            </a:extLst>
          </p:cNvPr>
          <p:cNvSpPr>
            <a:spLocks noGrp="1"/>
          </p:cNvSpPr>
          <p:nvPr>
            <p:ph type="sldNum" sz="quarter" idx="12"/>
          </p:nvPr>
        </p:nvSpPr>
        <p:spPr/>
        <p:txBody>
          <a:bodyPr/>
          <a:lstStyle>
            <a:lvl1pPr>
              <a:defRPr/>
            </a:lvl1pPr>
          </a:lstStyle>
          <a:p>
            <a:fld id="{9BA12B91-F035-441A-A1F8-D650B4DA5280}" type="slidenum">
              <a:rPr lang="en-PH" altLang="en-US"/>
              <a:pPr/>
              <a:t>‹#›</a:t>
            </a:fld>
            <a:endParaRPr lang="en-PH" altLang="en-US"/>
          </a:p>
        </p:txBody>
      </p:sp>
    </p:spTree>
    <p:extLst>
      <p:ext uri="{BB962C8B-B14F-4D97-AF65-F5344CB8AC3E}">
        <p14:creationId xmlns:p14="http://schemas.microsoft.com/office/powerpoint/2010/main" val="29985805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PH"/>
          </a:p>
        </p:txBody>
      </p:sp>
      <p:sp>
        <p:nvSpPr>
          <p:cNvPr id="3" name="Date Placeholder 3">
            <a:extLst>
              <a:ext uri="{FF2B5EF4-FFF2-40B4-BE49-F238E27FC236}">
                <a16:creationId xmlns:a16="http://schemas.microsoft.com/office/drawing/2014/main" id="{1C78446F-2E81-4CB3-BAA1-AEF6C748AB47}"/>
              </a:ext>
            </a:extLst>
          </p:cNvPr>
          <p:cNvSpPr>
            <a:spLocks noGrp="1"/>
          </p:cNvSpPr>
          <p:nvPr>
            <p:ph type="dt" sz="half" idx="10"/>
          </p:nvPr>
        </p:nvSpPr>
        <p:spPr/>
        <p:txBody>
          <a:bodyPr/>
          <a:lstStyle>
            <a:lvl1pPr>
              <a:defRPr/>
            </a:lvl1pPr>
          </a:lstStyle>
          <a:p>
            <a:pPr>
              <a:defRPr/>
            </a:pPr>
            <a:fld id="{A9BAB479-AFA0-42D8-9958-5D1E63FE081F}" type="datetimeFigureOut">
              <a:rPr lang="en-PH"/>
              <a:pPr>
                <a:defRPr/>
              </a:pPr>
              <a:t>27/03/2025</a:t>
            </a:fld>
            <a:endParaRPr lang="en-PH"/>
          </a:p>
        </p:txBody>
      </p:sp>
      <p:sp>
        <p:nvSpPr>
          <p:cNvPr id="4" name="Footer Placeholder 4">
            <a:extLst>
              <a:ext uri="{FF2B5EF4-FFF2-40B4-BE49-F238E27FC236}">
                <a16:creationId xmlns:a16="http://schemas.microsoft.com/office/drawing/2014/main" id="{D3935D3D-7893-42B5-A642-AE6C15AD6113}"/>
              </a:ext>
            </a:extLst>
          </p:cNvPr>
          <p:cNvSpPr>
            <a:spLocks noGrp="1"/>
          </p:cNvSpPr>
          <p:nvPr>
            <p:ph type="ftr" sz="quarter" idx="11"/>
          </p:nvPr>
        </p:nvSpPr>
        <p:spPr/>
        <p:txBody>
          <a:bodyPr/>
          <a:lstStyle>
            <a:lvl1pPr>
              <a:defRPr/>
            </a:lvl1pPr>
          </a:lstStyle>
          <a:p>
            <a:pPr>
              <a:defRPr/>
            </a:pPr>
            <a:endParaRPr lang="en-PH"/>
          </a:p>
        </p:txBody>
      </p:sp>
      <p:sp>
        <p:nvSpPr>
          <p:cNvPr id="5" name="Slide Number Placeholder 5">
            <a:extLst>
              <a:ext uri="{FF2B5EF4-FFF2-40B4-BE49-F238E27FC236}">
                <a16:creationId xmlns:a16="http://schemas.microsoft.com/office/drawing/2014/main" id="{0488C0BD-0409-43AB-BFEC-A6A90778BE8B}"/>
              </a:ext>
            </a:extLst>
          </p:cNvPr>
          <p:cNvSpPr>
            <a:spLocks noGrp="1"/>
          </p:cNvSpPr>
          <p:nvPr>
            <p:ph type="sldNum" sz="quarter" idx="12"/>
          </p:nvPr>
        </p:nvSpPr>
        <p:spPr/>
        <p:txBody>
          <a:bodyPr/>
          <a:lstStyle>
            <a:lvl1pPr>
              <a:defRPr/>
            </a:lvl1pPr>
          </a:lstStyle>
          <a:p>
            <a:fld id="{A9C16DD3-60CA-493C-9464-77F5B93AA9C1}" type="slidenum">
              <a:rPr lang="en-PH" altLang="en-US"/>
              <a:pPr/>
              <a:t>‹#›</a:t>
            </a:fld>
            <a:endParaRPr lang="en-PH" altLang="en-US"/>
          </a:p>
        </p:txBody>
      </p:sp>
    </p:spTree>
    <p:extLst>
      <p:ext uri="{BB962C8B-B14F-4D97-AF65-F5344CB8AC3E}">
        <p14:creationId xmlns:p14="http://schemas.microsoft.com/office/powerpoint/2010/main" val="42425576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FCC33897-1A3F-4AA2-8B46-A3B8F9362220}"/>
              </a:ext>
            </a:extLst>
          </p:cNvPr>
          <p:cNvSpPr>
            <a:spLocks noGrp="1"/>
          </p:cNvSpPr>
          <p:nvPr>
            <p:ph type="dt" sz="half" idx="10"/>
          </p:nvPr>
        </p:nvSpPr>
        <p:spPr/>
        <p:txBody>
          <a:bodyPr/>
          <a:lstStyle>
            <a:lvl1pPr>
              <a:defRPr/>
            </a:lvl1pPr>
          </a:lstStyle>
          <a:p>
            <a:pPr>
              <a:defRPr/>
            </a:pPr>
            <a:fld id="{49E94437-6EB4-42C5-98D5-A422AD2978FD}" type="datetimeFigureOut">
              <a:rPr lang="en-PH"/>
              <a:pPr>
                <a:defRPr/>
              </a:pPr>
              <a:t>27/03/2025</a:t>
            </a:fld>
            <a:endParaRPr lang="en-PH"/>
          </a:p>
        </p:txBody>
      </p:sp>
      <p:sp>
        <p:nvSpPr>
          <p:cNvPr id="3" name="Footer Placeholder 4">
            <a:extLst>
              <a:ext uri="{FF2B5EF4-FFF2-40B4-BE49-F238E27FC236}">
                <a16:creationId xmlns:a16="http://schemas.microsoft.com/office/drawing/2014/main" id="{97A6A147-4418-4523-91F0-06534B69AAA0}"/>
              </a:ext>
            </a:extLst>
          </p:cNvPr>
          <p:cNvSpPr>
            <a:spLocks noGrp="1"/>
          </p:cNvSpPr>
          <p:nvPr>
            <p:ph type="ftr" sz="quarter" idx="11"/>
          </p:nvPr>
        </p:nvSpPr>
        <p:spPr/>
        <p:txBody>
          <a:bodyPr/>
          <a:lstStyle>
            <a:lvl1pPr>
              <a:defRPr/>
            </a:lvl1pPr>
          </a:lstStyle>
          <a:p>
            <a:pPr>
              <a:defRPr/>
            </a:pPr>
            <a:endParaRPr lang="en-PH"/>
          </a:p>
        </p:txBody>
      </p:sp>
      <p:sp>
        <p:nvSpPr>
          <p:cNvPr id="4" name="Slide Number Placeholder 5">
            <a:extLst>
              <a:ext uri="{FF2B5EF4-FFF2-40B4-BE49-F238E27FC236}">
                <a16:creationId xmlns:a16="http://schemas.microsoft.com/office/drawing/2014/main" id="{A8A55531-1197-4C15-A5B9-CA0447007684}"/>
              </a:ext>
            </a:extLst>
          </p:cNvPr>
          <p:cNvSpPr>
            <a:spLocks noGrp="1"/>
          </p:cNvSpPr>
          <p:nvPr>
            <p:ph type="sldNum" sz="quarter" idx="12"/>
          </p:nvPr>
        </p:nvSpPr>
        <p:spPr/>
        <p:txBody>
          <a:bodyPr/>
          <a:lstStyle>
            <a:lvl1pPr>
              <a:defRPr/>
            </a:lvl1pPr>
          </a:lstStyle>
          <a:p>
            <a:fld id="{DDBB01ED-BD8B-400C-8DA3-E868307E1B9D}" type="slidenum">
              <a:rPr lang="en-PH" altLang="en-US"/>
              <a:pPr/>
              <a:t>‹#›</a:t>
            </a:fld>
            <a:endParaRPr lang="en-PH" altLang="en-US"/>
          </a:p>
        </p:txBody>
      </p:sp>
    </p:spTree>
    <p:extLst>
      <p:ext uri="{BB962C8B-B14F-4D97-AF65-F5344CB8AC3E}">
        <p14:creationId xmlns:p14="http://schemas.microsoft.com/office/powerpoint/2010/main" val="23229033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PH"/>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5D1BE9C-8DE8-4E0E-89C7-91CA60AA9318}"/>
              </a:ext>
            </a:extLst>
          </p:cNvPr>
          <p:cNvSpPr>
            <a:spLocks noGrp="1"/>
          </p:cNvSpPr>
          <p:nvPr>
            <p:ph type="dt" sz="half" idx="10"/>
          </p:nvPr>
        </p:nvSpPr>
        <p:spPr/>
        <p:txBody>
          <a:bodyPr/>
          <a:lstStyle>
            <a:lvl1pPr>
              <a:defRPr/>
            </a:lvl1pPr>
          </a:lstStyle>
          <a:p>
            <a:fld id="{D44DD7BA-AD81-42B2-ADBE-FEE16BD7447E}" type="datetimeFigureOut">
              <a:rPr lang="en-US" smtClean="0"/>
              <a:t>3/27/2025</a:t>
            </a:fld>
            <a:endParaRPr lang="en-US"/>
          </a:p>
        </p:txBody>
      </p:sp>
      <p:sp>
        <p:nvSpPr>
          <p:cNvPr id="5" name="Footer Placeholder 4">
            <a:extLst>
              <a:ext uri="{FF2B5EF4-FFF2-40B4-BE49-F238E27FC236}">
                <a16:creationId xmlns:a16="http://schemas.microsoft.com/office/drawing/2014/main" id="{DBF0D09B-3E74-44D4-8E67-5FB16E5ED740}"/>
              </a:ext>
            </a:extLst>
          </p:cNvPr>
          <p:cNvSpPr>
            <a:spLocks noGrp="1"/>
          </p:cNvSpPr>
          <p:nvPr>
            <p:ph type="ftr" sz="quarter" idx="11"/>
          </p:nvPr>
        </p:nvSpPr>
        <p:spPr/>
        <p:txBody>
          <a:bodyPr/>
          <a:lstStyle>
            <a:lvl1pPr>
              <a:defRPr/>
            </a:lvl1pPr>
          </a:lstStyle>
          <a:p>
            <a:endParaRPr lang="en-US"/>
          </a:p>
        </p:txBody>
      </p:sp>
      <p:sp>
        <p:nvSpPr>
          <p:cNvPr id="6" name="Slide Number Placeholder 5">
            <a:extLst>
              <a:ext uri="{FF2B5EF4-FFF2-40B4-BE49-F238E27FC236}">
                <a16:creationId xmlns:a16="http://schemas.microsoft.com/office/drawing/2014/main" id="{C0D6B29E-A1A3-406D-A0BA-779895A33225}"/>
              </a:ext>
            </a:extLst>
          </p:cNvPr>
          <p:cNvSpPr>
            <a:spLocks noGrp="1"/>
          </p:cNvSpPr>
          <p:nvPr>
            <p:ph type="sldNum" sz="quarter" idx="12"/>
          </p:nvPr>
        </p:nvSpPr>
        <p:spPr/>
        <p:txBody>
          <a:bodyPr/>
          <a:lstStyle>
            <a:lvl1pPr>
              <a:defRPr/>
            </a:lvl1pPr>
          </a:lstStyle>
          <a:p>
            <a:fld id="{4ACE014F-991C-4D6C-B432-D38B2EFF69C4}" type="slidenum">
              <a:rPr lang="en-US" smtClean="0"/>
              <a:t>‹#›</a:t>
            </a:fld>
            <a:endParaRPr lang="en-US"/>
          </a:p>
        </p:txBody>
      </p:sp>
    </p:spTree>
    <p:extLst>
      <p:ext uri="{BB962C8B-B14F-4D97-AF65-F5344CB8AC3E}">
        <p14:creationId xmlns:p14="http://schemas.microsoft.com/office/powerpoint/2010/main" val="364023720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PH"/>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2CEC331F-A69E-413C-94D3-061F7CE46CAB}"/>
              </a:ext>
            </a:extLst>
          </p:cNvPr>
          <p:cNvSpPr>
            <a:spLocks noGrp="1"/>
          </p:cNvSpPr>
          <p:nvPr>
            <p:ph type="dt" sz="half" idx="10"/>
          </p:nvPr>
        </p:nvSpPr>
        <p:spPr/>
        <p:txBody>
          <a:bodyPr/>
          <a:lstStyle>
            <a:lvl1pPr>
              <a:defRPr/>
            </a:lvl1pPr>
          </a:lstStyle>
          <a:p>
            <a:pPr>
              <a:defRPr/>
            </a:pPr>
            <a:fld id="{DEA30202-FDB9-4EC3-A2E2-458E6999C350}" type="datetimeFigureOut">
              <a:rPr lang="en-PH"/>
              <a:pPr>
                <a:defRPr/>
              </a:pPr>
              <a:t>27/03/2025</a:t>
            </a:fld>
            <a:endParaRPr lang="en-PH"/>
          </a:p>
        </p:txBody>
      </p:sp>
      <p:sp>
        <p:nvSpPr>
          <p:cNvPr id="6" name="Footer Placeholder 4">
            <a:extLst>
              <a:ext uri="{FF2B5EF4-FFF2-40B4-BE49-F238E27FC236}">
                <a16:creationId xmlns:a16="http://schemas.microsoft.com/office/drawing/2014/main" id="{876855DA-6966-43D3-B723-9E95854AEAD5}"/>
              </a:ext>
            </a:extLst>
          </p:cNvPr>
          <p:cNvSpPr>
            <a:spLocks noGrp="1"/>
          </p:cNvSpPr>
          <p:nvPr>
            <p:ph type="ftr" sz="quarter" idx="11"/>
          </p:nvPr>
        </p:nvSpPr>
        <p:spPr/>
        <p:txBody>
          <a:bodyPr/>
          <a:lstStyle>
            <a:lvl1pPr>
              <a:defRPr/>
            </a:lvl1pPr>
          </a:lstStyle>
          <a:p>
            <a:pPr>
              <a:defRPr/>
            </a:pPr>
            <a:endParaRPr lang="en-PH"/>
          </a:p>
        </p:txBody>
      </p:sp>
      <p:sp>
        <p:nvSpPr>
          <p:cNvPr id="7" name="Slide Number Placeholder 5">
            <a:extLst>
              <a:ext uri="{FF2B5EF4-FFF2-40B4-BE49-F238E27FC236}">
                <a16:creationId xmlns:a16="http://schemas.microsoft.com/office/drawing/2014/main" id="{9E581497-39E2-4736-B3F8-992A307B6172}"/>
              </a:ext>
            </a:extLst>
          </p:cNvPr>
          <p:cNvSpPr>
            <a:spLocks noGrp="1"/>
          </p:cNvSpPr>
          <p:nvPr>
            <p:ph type="sldNum" sz="quarter" idx="12"/>
          </p:nvPr>
        </p:nvSpPr>
        <p:spPr/>
        <p:txBody>
          <a:bodyPr/>
          <a:lstStyle>
            <a:lvl1pPr>
              <a:defRPr/>
            </a:lvl1pPr>
          </a:lstStyle>
          <a:p>
            <a:fld id="{2D44AD94-AD1B-4B2D-AB8B-70B58D22A8C8}" type="slidenum">
              <a:rPr lang="en-PH" altLang="en-US"/>
              <a:pPr/>
              <a:t>‹#›</a:t>
            </a:fld>
            <a:endParaRPr lang="en-PH" altLang="en-US"/>
          </a:p>
        </p:txBody>
      </p:sp>
    </p:spTree>
    <p:extLst>
      <p:ext uri="{BB962C8B-B14F-4D97-AF65-F5344CB8AC3E}">
        <p14:creationId xmlns:p14="http://schemas.microsoft.com/office/powerpoint/2010/main" val="6120076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PH"/>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PH"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009EC8C4-9C4B-4594-962C-BCDEAF8CC2B6}"/>
              </a:ext>
            </a:extLst>
          </p:cNvPr>
          <p:cNvSpPr>
            <a:spLocks noGrp="1"/>
          </p:cNvSpPr>
          <p:nvPr>
            <p:ph type="dt" sz="half" idx="10"/>
          </p:nvPr>
        </p:nvSpPr>
        <p:spPr/>
        <p:txBody>
          <a:bodyPr/>
          <a:lstStyle>
            <a:lvl1pPr>
              <a:defRPr/>
            </a:lvl1pPr>
          </a:lstStyle>
          <a:p>
            <a:pPr>
              <a:defRPr/>
            </a:pPr>
            <a:fld id="{A64EC918-9594-45D0-991A-E3B4BB0C2A41}" type="datetimeFigureOut">
              <a:rPr lang="en-PH"/>
              <a:pPr>
                <a:defRPr/>
              </a:pPr>
              <a:t>27/03/2025</a:t>
            </a:fld>
            <a:endParaRPr lang="en-PH"/>
          </a:p>
        </p:txBody>
      </p:sp>
      <p:sp>
        <p:nvSpPr>
          <p:cNvPr id="6" name="Footer Placeholder 4">
            <a:extLst>
              <a:ext uri="{FF2B5EF4-FFF2-40B4-BE49-F238E27FC236}">
                <a16:creationId xmlns:a16="http://schemas.microsoft.com/office/drawing/2014/main" id="{C5371F81-DFE1-4139-A5C8-03CF29A03B48}"/>
              </a:ext>
            </a:extLst>
          </p:cNvPr>
          <p:cNvSpPr>
            <a:spLocks noGrp="1"/>
          </p:cNvSpPr>
          <p:nvPr>
            <p:ph type="ftr" sz="quarter" idx="11"/>
          </p:nvPr>
        </p:nvSpPr>
        <p:spPr/>
        <p:txBody>
          <a:bodyPr/>
          <a:lstStyle>
            <a:lvl1pPr>
              <a:defRPr/>
            </a:lvl1pPr>
          </a:lstStyle>
          <a:p>
            <a:pPr>
              <a:defRPr/>
            </a:pPr>
            <a:endParaRPr lang="en-PH"/>
          </a:p>
        </p:txBody>
      </p:sp>
      <p:sp>
        <p:nvSpPr>
          <p:cNvPr id="7" name="Slide Number Placeholder 5">
            <a:extLst>
              <a:ext uri="{FF2B5EF4-FFF2-40B4-BE49-F238E27FC236}">
                <a16:creationId xmlns:a16="http://schemas.microsoft.com/office/drawing/2014/main" id="{7B3A1BB7-00C3-4526-A8BC-99D03A908CA5}"/>
              </a:ext>
            </a:extLst>
          </p:cNvPr>
          <p:cNvSpPr>
            <a:spLocks noGrp="1"/>
          </p:cNvSpPr>
          <p:nvPr>
            <p:ph type="sldNum" sz="quarter" idx="12"/>
          </p:nvPr>
        </p:nvSpPr>
        <p:spPr/>
        <p:txBody>
          <a:bodyPr/>
          <a:lstStyle>
            <a:lvl1pPr>
              <a:defRPr/>
            </a:lvl1pPr>
          </a:lstStyle>
          <a:p>
            <a:fld id="{5B651DD7-C3D1-4955-A08C-B2EC6E8E66F0}" type="slidenum">
              <a:rPr lang="en-PH" altLang="en-US"/>
              <a:pPr/>
              <a:t>‹#›</a:t>
            </a:fld>
            <a:endParaRPr lang="en-PH" altLang="en-US"/>
          </a:p>
        </p:txBody>
      </p:sp>
    </p:spTree>
    <p:extLst>
      <p:ext uri="{BB962C8B-B14F-4D97-AF65-F5344CB8AC3E}">
        <p14:creationId xmlns:p14="http://schemas.microsoft.com/office/powerpoint/2010/main" val="165253515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PH"/>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Date Placeholder 3">
            <a:extLst>
              <a:ext uri="{FF2B5EF4-FFF2-40B4-BE49-F238E27FC236}">
                <a16:creationId xmlns:a16="http://schemas.microsoft.com/office/drawing/2014/main" id="{07BDCE83-D141-48F9-BF38-CC1D5ACA1798}"/>
              </a:ext>
            </a:extLst>
          </p:cNvPr>
          <p:cNvSpPr>
            <a:spLocks noGrp="1"/>
          </p:cNvSpPr>
          <p:nvPr>
            <p:ph type="dt" sz="half" idx="10"/>
          </p:nvPr>
        </p:nvSpPr>
        <p:spPr/>
        <p:txBody>
          <a:bodyPr/>
          <a:lstStyle>
            <a:lvl1pPr>
              <a:defRPr/>
            </a:lvl1pPr>
          </a:lstStyle>
          <a:p>
            <a:pPr>
              <a:defRPr/>
            </a:pPr>
            <a:fld id="{831E1CF6-5DE7-41D0-B2D4-EFC0BD82AF24}" type="datetimeFigureOut">
              <a:rPr lang="en-PH"/>
              <a:pPr>
                <a:defRPr/>
              </a:pPr>
              <a:t>27/03/2025</a:t>
            </a:fld>
            <a:endParaRPr lang="en-PH"/>
          </a:p>
        </p:txBody>
      </p:sp>
      <p:sp>
        <p:nvSpPr>
          <p:cNvPr id="5" name="Footer Placeholder 4">
            <a:extLst>
              <a:ext uri="{FF2B5EF4-FFF2-40B4-BE49-F238E27FC236}">
                <a16:creationId xmlns:a16="http://schemas.microsoft.com/office/drawing/2014/main" id="{2221E12D-E0B1-4A87-A075-C20537418716}"/>
              </a:ext>
            </a:extLst>
          </p:cNvPr>
          <p:cNvSpPr>
            <a:spLocks noGrp="1"/>
          </p:cNvSpPr>
          <p:nvPr>
            <p:ph type="ftr" sz="quarter" idx="11"/>
          </p:nvPr>
        </p:nvSpPr>
        <p:spPr/>
        <p:txBody>
          <a:bodyPr/>
          <a:lstStyle>
            <a:lvl1pPr>
              <a:defRPr/>
            </a:lvl1pPr>
          </a:lstStyle>
          <a:p>
            <a:pPr>
              <a:defRPr/>
            </a:pPr>
            <a:endParaRPr lang="en-PH"/>
          </a:p>
        </p:txBody>
      </p:sp>
      <p:sp>
        <p:nvSpPr>
          <p:cNvPr id="6" name="Slide Number Placeholder 5">
            <a:extLst>
              <a:ext uri="{FF2B5EF4-FFF2-40B4-BE49-F238E27FC236}">
                <a16:creationId xmlns:a16="http://schemas.microsoft.com/office/drawing/2014/main" id="{23801E08-4AF0-46D4-87A1-C1246F89588D}"/>
              </a:ext>
            </a:extLst>
          </p:cNvPr>
          <p:cNvSpPr>
            <a:spLocks noGrp="1"/>
          </p:cNvSpPr>
          <p:nvPr>
            <p:ph type="sldNum" sz="quarter" idx="12"/>
          </p:nvPr>
        </p:nvSpPr>
        <p:spPr/>
        <p:txBody>
          <a:bodyPr/>
          <a:lstStyle>
            <a:lvl1pPr>
              <a:defRPr/>
            </a:lvl1pPr>
          </a:lstStyle>
          <a:p>
            <a:fld id="{AAE47C4C-6796-4775-8C7E-58603F45CDBF}" type="slidenum">
              <a:rPr lang="en-PH" altLang="en-US"/>
              <a:pPr/>
              <a:t>‹#›</a:t>
            </a:fld>
            <a:endParaRPr lang="en-PH" altLang="en-US"/>
          </a:p>
        </p:txBody>
      </p:sp>
    </p:spTree>
    <p:extLst>
      <p:ext uri="{BB962C8B-B14F-4D97-AF65-F5344CB8AC3E}">
        <p14:creationId xmlns:p14="http://schemas.microsoft.com/office/powerpoint/2010/main" val="351384167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PH"/>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Date Placeholder 3">
            <a:extLst>
              <a:ext uri="{FF2B5EF4-FFF2-40B4-BE49-F238E27FC236}">
                <a16:creationId xmlns:a16="http://schemas.microsoft.com/office/drawing/2014/main" id="{14E2F1F9-19CF-45FC-841A-B1463C839612}"/>
              </a:ext>
            </a:extLst>
          </p:cNvPr>
          <p:cNvSpPr>
            <a:spLocks noGrp="1"/>
          </p:cNvSpPr>
          <p:nvPr>
            <p:ph type="dt" sz="half" idx="10"/>
          </p:nvPr>
        </p:nvSpPr>
        <p:spPr/>
        <p:txBody>
          <a:bodyPr/>
          <a:lstStyle>
            <a:lvl1pPr>
              <a:defRPr/>
            </a:lvl1pPr>
          </a:lstStyle>
          <a:p>
            <a:pPr>
              <a:defRPr/>
            </a:pPr>
            <a:fld id="{47355003-7E9A-4559-AF64-710AD37ACDEB}" type="datetimeFigureOut">
              <a:rPr lang="en-PH"/>
              <a:pPr>
                <a:defRPr/>
              </a:pPr>
              <a:t>27/03/2025</a:t>
            </a:fld>
            <a:endParaRPr lang="en-PH"/>
          </a:p>
        </p:txBody>
      </p:sp>
      <p:sp>
        <p:nvSpPr>
          <p:cNvPr id="5" name="Footer Placeholder 4">
            <a:extLst>
              <a:ext uri="{FF2B5EF4-FFF2-40B4-BE49-F238E27FC236}">
                <a16:creationId xmlns:a16="http://schemas.microsoft.com/office/drawing/2014/main" id="{10FF7DAF-63B1-4803-88BD-F149515E305A}"/>
              </a:ext>
            </a:extLst>
          </p:cNvPr>
          <p:cNvSpPr>
            <a:spLocks noGrp="1"/>
          </p:cNvSpPr>
          <p:nvPr>
            <p:ph type="ftr" sz="quarter" idx="11"/>
          </p:nvPr>
        </p:nvSpPr>
        <p:spPr/>
        <p:txBody>
          <a:bodyPr/>
          <a:lstStyle>
            <a:lvl1pPr>
              <a:defRPr/>
            </a:lvl1pPr>
          </a:lstStyle>
          <a:p>
            <a:pPr>
              <a:defRPr/>
            </a:pPr>
            <a:endParaRPr lang="en-PH"/>
          </a:p>
        </p:txBody>
      </p:sp>
      <p:sp>
        <p:nvSpPr>
          <p:cNvPr id="6" name="Slide Number Placeholder 5">
            <a:extLst>
              <a:ext uri="{FF2B5EF4-FFF2-40B4-BE49-F238E27FC236}">
                <a16:creationId xmlns:a16="http://schemas.microsoft.com/office/drawing/2014/main" id="{3BB491AB-3390-44D0-85CA-5D80276912EF}"/>
              </a:ext>
            </a:extLst>
          </p:cNvPr>
          <p:cNvSpPr>
            <a:spLocks noGrp="1"/>
          </p:cNvSpPr>
          <p:nvPr>
            <p:ph type="sldNum" sz="quarter" idx="12"/>
          </p:nvPr>
        </p:nvSpPr>
        <p:spPr/>
        <p:txBody>
          <a:bodyPr/>
          <a:lstStyle>
            <a:lvl1pPr>
              <a:defRPr/>
            </a:lvl1pPr>
          </a:lstStyle>
          <a:p>
            <a:fld id="{FE415BBC-15E7-43CF-9A7B-91769DDDD154}" type="slidenum">
              <a:rPr lang="en-PH" altLang="en-US"/>
              <a:pPr/>
              <a:t>‹#›</a:t>
            </a:fld>
            <a:endParaRPr lang="en-PH" altLang="en-US"/>
          </a:p>
        </p:txBody>
      </p:sp>
    </p:spTree>
    <p:extLst>
      <p:ext uri="{BB962C8B-B14F-4D97-AF65-F5344CB8AC3E}">
        <p14:creationId xmlns:p14="http://schemas.microsoft.com/office/powerpoint/2010/main" val="10844226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p:cSld name="TITLE">
    <p:spTree>
      <p:nvGrpSpPr>
        <p:cNvPr id="1" name="Shape 21"/>
        <p:cNvGrpSpPr/>
        <p:nvPr/>
      </p:nvGrpSpPr>
      <p:grpSpPr>
        <a:xfrm>
          <a:off x="0" y="0"/>
          <a:ext cx="0" cy="0"/>
          <a:chOff x="0" y="0"/>
          <a:chExt cx="0" cy="0"/>
        </a:xfrm>
      </p:grpSpPr>
      <p:sp>
        <p:nvSpPr>
          <p:cNvPr id="22" name="Google Shape;22;p59"/>
          <p:cNvSpPr txBox="1">
            <a:spLocks noGrp="1"/>
          </p:cNvSpPr>
          <p:nvPr>
            <p:ph type="title"/>
          </p:nvPr>
        </p:nvSpPr>
        <p:spPr>
          <a:xfrm>
            <a:off x="1524000" y="1122362"/>
            <a:ext cx="9144000" cy="2387601"/>
          </a:xfrm>
          <a:prstGeom prst="rect">
            <a:avLst/>
          </a:prstGeom>
          <a:noFill/>
          <a:ln>
            <a:noFill/>
          </a:ln>
        </p:spPr>
        <p:txBody>
          <a:bodyPr spcFirstLastPara="1" wrap="square" lIns="45675" tIns="45675" rIns="45675" bIns="45675" anchor="b" anchorCtr="0">
            <a:normAutofit/>
          </a:bodyPr>
          <a:lstStyle>
            <a:lvl1pPr lvl="0" algn="ctr">
              <a:lnSpc>
                <a:spcPct val="90000"/>
              </a:lnSpc>
              <a:spcBef>
                <a:spcPts val="0"/>
              </a:spcBef>
              <a:spcAft>
                <a:spcPts val="0"/>
              </a:spcAft>
              <a:buClr>
                <a:srgbClr val="000000"/>
              </a:buClr>
              <a:buSzPts val="6000"/>
              <a:buFont typeface="Calibri"/>
              <a:buNone/>
              <a:defRPr sz="6000"/>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r>
              <a:rPr lang="en-US"/>
              <a:t>Click to edit Master title style</a:t>
            </a:r>
            <a:endParaRPr/>
          </a:p>
        </p:txBody>
      </p:sp>
      <p:sp>
        <p:nvSpPr>
          <p:cNvPr id="23" name="Google Shape;23;p59"/>
          <p:cNvSpPr txBox="1">
            <a:spLocks noGrp="1"/>
          </p:cNvSpPr>
          <p:nvPr>
            <p:ph type="body" idx="1"/>
          </p:nvPr>
        </p:nvSpPr>
        <p:spPr>
          <a:xfrm>
            <a:off x="1524000" y="3602037"/>
            <a:ext cx="9144000" cy="1655763"/>
          </a:xfrm>
          <a:prstGeom prst="rect">
            <a:avLst/>
          </a:prstGeom>
          <a:noFill/>
          <a:ln>
            <a:noFill/>
          </a:ln>
        </p:spPr>
        <p:txBody>
          <a:bodyPr spcFirstLastPara="1" wrap="square" lIns="45675" tIns="45675" rIns="45675" bIns="45675" anchor="t" anchorCtr="0">
            <a:normAutofit/>
          </a:bodyPr>
          <a:lstStyle>
            <a:lvl1pPr marL="457200" lvl="0" indent="-228600" algn="ctr">
              <a:lnSpc>
                <a:spcPct val="90000"/>
              </a:lnSpc>
              <a:spcBef>
                <a:spcPts val="1000"/>
              </a:spcBef>
              <a:spcAft>
                <a:spcPts val="0"/>
              </a:spcAft>
              <a:buClr>
                <a:srgbClr val="000000"/>
              </a:buClr>
              <a:buSzPts val="2400"/>
              <a:buFont typeface="Calibri"/>
              <a:buNone/>
              <a:defRPr sz="2400"/>
            </a:lvl1pPr>
            <a:lvl2pPr marL="914400" lvl="1" indent="-228600" algn="ctr">
              <a:lnSpc>
                <a:spcPct val="90000"/>
              </a:lnSpc>
              <a:spcBef>
                <a:spcPts val="1000"/>
              </a:spcBef>
              <a:spcAft>
                <a:spcPts val="0"/>
              </a:spcAft>
              <a:buClr>
                <a:srgbClr val="000000"/>
              </a:buClr>
              <a:buSzPts val="2400"/>
              <a:buFont typeface="Calibri"/>
              <a:buNone/>
              <a:defRPr sz="2400"/>
            </a:lvl2pPr>
            <a:lvl3pPr marL="1371600" lvl="2" indent="-228600" algn="ctr">
              <a:lnSpc>
                <a:spcPct val="90000"/>
              </a:lnSpc>
              <a:spcBef>
                <a:spcPts val="1000"/>
              </a:spcBef>
              <a:spcAft>
                <a:spcPts val="0"/>
              </a:spcAft>
              <a:buClr>
                <a:srgbClr val="000000"/>
              </a:buClr>
              <a:buSzPts val="2400"/>
              <a:buFont typeface="Calibri"/>
              <a:buNone/>
              <a:defRPr sz="2400"/>
            </a:lvl3pPr>
            <a:lvl4pPr marL="1828800" lvl="3" indent="-228600" algn="ctr">
              <a:lnSpc>
                <a:spcPct val="90000"/>
              </a:lnSpc>
              <a:spcBef>
                <a:spcPts val="1000"/>
              </a:spcBef>
              <a:spcAft>
                <a:spcPts val="0"/>
              </a:spcAft>
              <a:buClr>
                <a:srgbClr val="000000"/>
              </a:buClr>
              <a:buSzPts val="2400"/>
              <a:buFont typeface="Calibri"/>
              <a:buNone/>
              <a:defRPr sz="2400"/>
            </a:lvl4pPr>
            <a:lvl5pPr marL="2286000" lvl="4" indent="-228600" algn="ctr">
              <a:lnSpc>
                <a:spcPct val="90000"/>
              </a:lnSpc>
              <a:spcBef>
                <a:spcPts val="1000"/>
              </a:spcBef>
              <a:spcAft>
                <a:spcPts val="0"/>
              </a:spcAft>
              <a:buClr>
                <a:srgbClr val="000000"/>
              </a:buClr>
              <a:buSzPts val="2400"/>
              <a:buFont typeface="Calibri"/>
              <a:buNone/>
              <a:defRPr sz="2400"/>
            </a:lvl5pPr>
            <a:lvl6pPr marL="2743200" lvl="5" indent="-406400" algn="l">
              <a:lnSpc>
                <a:spcPct val="90000"/>
              </a:lnSpc>
              <a:spcBef>
                <a:spcPts val="1000"/>
              </a:spcBef>
              <a:spcAft>
                <a:spcPts val="0"/>
              </a:spcAft>
              <a:buSzPts val="2800"/>
              <a:buChar char="•"/>
              <a:defRPr/>
            </a:lvl6pPr>
            <a:lvl7pPr marL="3200400" lvl="6" indent="-406400" algn="l">
              <a:lnSpc>
                <a:spcPct val="90000"/>
              </a:lnSpc>
              <a:spcBef>
                <a:spcPts val="1000"/>
              </a:spcBef>
              <a:spcAft>
                <a:spcPts val="0"/>
              </a:spcAft>
              <a:buSzPts val="2800"/>
              <a:buChar char="•"/>
              <a:defRPr/>
            </a:lvl7pPr>
            <a:lvl8pPr marL="3657600" lvl="7" indent="-406400" algn="l">
              <a:lnSpc>
                <a:spcPct val="90000"/>
              </a:lnSpc>
              <a:spcBef>
                <a:spcPts val="1000"/>
              </a:spcBef>
              <a:spcAft>
                <a:spcPts val="0"/>
              </a:spcAft>
              <a:buSzPts val="2800"/>
              <a:buChar char="•"/>
              <a:defRPr/>
            </a:lvl8pPr>
            <a:lvl9pPr marL="4114800" lvl="8" indent="-406400" algn="l">
              <a:lnSpc>
                <a:spcPct val="90000"/>
              </a:lnSpc>
              <a:spcBef>
                <a:spcPts val="1000"/>
              </a:spcBef>
              <a:spcAft>
                <a:spcPts val="0"/>
              </a:spcAft>
              <a:buSzPts val="2800"/>
              <a:buChar char="•"/>
              <a:defRPr/>
            </a:lvl9pPr>
          </a:lstStyle>
          <a:p>
            <a:pPr lvl="0"/>
            <a:r>
              <a:rPr lang="en-US"/>
              <a:t>Click to edit Master text styles</a:t>
            </a:r>
          </a:p>
        </p:txBody>
      </p:sp>
      <p:sp>
        <p:nvSpPr>
          <p:cNvPr id="24" name="Google Shape;24;p59"/>
          <p:cNvSpPr txBox="1">
            <a:spLocks noGrp="1"/>
          </p:cNvSpPr>
          <p:nvPr>
            <p:ph type="sldNum" idx="12"/>
          </p:nvPr>
        </p:nvSpPr>
        <p:spPr>
          <a:xfrm>
            <a:off x="11095216" y="6414780"/>
            <a:ext cx="258585" cy="248265"/>
          </a:xfrm>
          <a:prstGeom prst="rect">
            <a:avLst/>
          </a:prstGeom>
          <a:noFill/>
          <a:ln>
            <a:noFill/>
          </a:ln>
        </p:spPr>
        <p:txBody>
          <a:bodyPr spcFirstLastPara="1" wrap="square" lIns="45675" tIns="45675" rIns="45675" bIns="45675"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94213051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cSld name="1_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432887" y="453221"/>
            <a:ext cx="11329035" cy="1366520"/>
          </a:xfrm>
          <a:prstGeom prst="rect">
            <a:avLst/>
          </a:prstGeom>
        </p:spPr>
        <p:txBody>
          <a:bodyPr wrap="square" lIns="0" tIns="0" rIns="0" bIns="0">
            <a:spAutoFit/>
          </a:bodyPr>
          <a:lstStyle>
            <a:lvl1pPr>
              <a:defRPr sz="4400" b="1" i="0">
                <a:solidFill>
                  <a:schemeClr val="tx1"/>
                </a:solidFill>
                <a:latin typeface="Verdana"/>
                <a:cs typeface="Verdana"/>
              </a:defRPr>
            </a:lvl1pPr>
          </a:lstStyle>
          <a:p>
            <a:endParaRPr/>
          </a:p>
        </p:txBody>
      </p:sp>
      <p:sp>
        <p:nvSpPr>
          <p:cNvPr id="3" name="Holder 3"/>
          <p:cNvSpPr>
            <a:spLocks noGrp="1"/>
          </p:cNvSpPr>
          <p:nvPr>
            <p:ph type="subTitle" idx="4"/>
          </p:nvPr>
        </p:nvSpPr>
        <p:spPr>
          <a:xfrm>
            <a:off x="2307049" y="3822406"/>
            <a:ext cx="7577900" cy="836295"/>
          </a:xfrm>
          <a:prstGeom prst="rect">
            <a:avLst/>
          </a:prstGeom>
        </p:spPr>
        <p:txBody>
          <a:bodyPr wrap="square" lIns="0" tIns="0" rIns="0" bIns="0">
            <a:spAutoFit/>
          </a:bodyPr>
          <a:lstStyle>
            <a:lvl1pPr>
              <a:defRPr sz="2800" b="0" i="0">
                <a:solidFill>
                  <a:schemeClr val="tx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3/27/2025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5631635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PH"/>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5" name="Date Placeholder 3">
            <a:extLst>
              <a:ext uri="{FF2B5EF4-FFF2-40B4-BE49-F238E27FC236}">
                <a16:creationId xmlns:a16="http://schemas.microsoft.com/office/drawing/2014/main" id="{EFD00D5C-092B-4343-B9F4-200CF772600F}"/>
              </a:ext>
            </a:extLst>
          </p:cNvPr>
          <p:cNvSpPr>
            <a:spLocks noGrp="1"/>
          </p:cNvSpPr>
          <p:nvPr>
            <p:ph type="dt" sz="half" idx="10"/>
          </p:nvPr>
        </p:nvSpPr>
        <p:spPr/>
        <p:txBody>
          <a:bodyPr/>
          <a:lstStyle>
            <a:lvl1pPr>
              <a:defRPr/>
            </a:lvl1pPr>
          </a:lstStyle>
          <a:p>
            <a:fld id="{D44DD7BA-AD81-42B2-ADBE-FEE16BD7447E}" type="datetimeFigureOut">
              <a:rPr lang="en-US" smtClean="0"/>
              <a:t>3/27/2025</a:t>
            </a:fld>
            <a:endParaRPr lang="en-US"/>
          </a:p>
        </p:txBody>
      </p:sp>
      <p:sp>
        <p:nvSpPr>
          <p:cNvPr id="6" name="Footer Placeholder 4">
            <a:extLst>
              <a:ext uri="{FF2B5EF4-FFF2-40B4-BE49-F238E27FC236}">
                <a16:creationId xmlns:a16="http://schemas.microsoft.com/office/drawing/2014/main" id="{8D997B4D-234D-45AA-948D-1FB2CCC49ACF}"/>
              </a:ext>
            </a:extLst>
          </p:cNvPr>
          <p:cNvSpPr>
            <a:spLocks noGrp="1"/>
          </p:cNvSpPr>
          <p:nvPr>
            <p:ph type="ftr" sz="quarter" idx="11"/>
          </p:nvPr>
        </p:nvSpPr>
        <p:spPr/>
        <p:txBody>
          <a:bodyPr/>
          <a:lstStyle>
            <a:lvl1pPr>
              <a:defRPr/>
            </a:lvl1pPr>
          </a:lstStyle>
          <a:p>
            <a:endParaRPr lang="en-US"/>
          </a:p>
        </p:txBody>
      </p:sp>
      <p:sp>
        <p:nvSpPr>
          <p:cNvPr id="7" name="Slide Number Placeholder 5">
            <a:extLst>
              <a:ext uri="{FF2B5EF4-FFF2-40B4-BE49-F238E27FC236}">
                <a16:creationId xmlns:a16="http://schemas.microsoft.com/office/drawing/2014/main" id="{BB1FC3B7-7BD5-4789-B241-2E43FE520CD2}"/>
              </a:ext>
            </a:extLst>
          </p:cNvPr>
          <p:cNvSpPr>
            <a:spLocks noGrp="1"/>
          </p:cNvSpPr>
          <p:nvPr>
            <p:ph type="sldNum" sz="quarter" idx="12"/>
          </p:nvPr>
        </p:nvSpPr>
        <p:spPr/>
        <p:txBody>
          <a:bodyPr/>
          <a:lstStyle>
            <a:lvl1pPr>
              <a:defRPr/>
            </a:lvl1pPr>
          </a:lstStyle>
          <a:p>
            <a:fld id="{4ACE014F-991C-4D6C-B432-D38B2EFF69C4}" type="slidenum">
              <a:rPr lang="en-US" smtClean="0"/>
              <a:t>‹#›</a:t>
            </a:fld>
            <a:endParaRPr lang="en-US"/>
          </a:p>
        </p:txBody>
      </p:sp>
    </p:spTree>
    <p:extLst>
      <p:ext uri="{BB962C8B-B14F-4D97-AF65-F5344CB8AC3E}">
        <p14:creationId xmlns:p14="http://schemas.microsoft.com/office/powerpoint/2010/main" val="1814278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PH"/>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7" name="Date Placeholder 3">
            <a:extLst>
              <a:ext uri="{FF2B5EF4-FFF2-40B4-BE49-F238E27FC236}">
                <a16:creationId xmlns:a16="http://schemas.microsoft.com/office/drawing/2014/main" id="{9A3DE6B8-7C49-4F72-AA2E-78320E0BCBC7}"/>
              </a:ext>
            </a:extLst>
          </p:cNvPr>
          <p:cNvSpPr>
            <a:spLocks noGrp="1"/>
          </p:cNvSpPr>
          <p:nvPr>
            <p:ph type="dt" sz="half" idx="10"/>
          </p:nvPr>
        </p:nvSpPr>
        <p:spPr/>
        <p:txBody>
          <a:bodyPr/>
          <a:lstStyle>
            <a:lvl1pPr>
              <a:defRPr/>
            </a:lvl1pPr>
          </a:lstStyle>
          <a:p>
            <a:fld id="{D44DD7BA-AD81-42B2-ADBE-FEE16BD7447E}" type="datetimeFigureOut">
              <a:rPr lang="en-US" smtClean="0"/>
              <a:t>3/27/2025</a:t>
            </a:fld>
            <a:endParaRPr lang="en-US"/>
          </a:p>
        </p:txBody>
      </p:sp>
      <p:sp>
        <p:nvSpPr>
          <p:cNvPr id="8" name="Footer Placeholder 4">
            <a:extLst>
              <a:ext uri="{FF2B5EF4-FFF2-40B4-BE49-F238E27FC236}">
                <a16:creationId xmlns:a16="http://schemas.microsoft.com/office/drawing/2014/main" id="{0A82E3D3-2061-4C4D-8361-D3E2537BE05A}"/>
              </a:ext>
            </a:extLst>
          </p:cNvPr>
          <p:cNvSpPr>
            <a:spLocks noGrp="1"/>
          </p:cNvSpPr>
          <p:nvPr>
            <p:ph type="ftr" sz="quarter" idx="11"/>
          </p:nvPr>
        </p:nvSpPr>
        <p:spPr/>
        <p:txBody>
          <a:bodyPr/>
          <a:lstStyle>
            <a:lvl1pPr>
              <a:defRPr/>
            </a:lvl1pPr>
          </a:lstStyle>
          <a:p>
            <a:endParaRPr lang="en-US"/>
          </a:p>
        </p:txBody>
      </p:sp>
      <p:sp>
        <p:nvSpPr>
          <p:cNvPr id="9" name="Slide Number Placeholder 5">
            <a:extLst>
              <a:ext uri="{FF2B5EF4-FFF2-40B4-BE49-F238E27FC236}">
                <a16:creationId xmlns:a16="http://schemas.microsoft.com/office/drawing/2014/main" id="{ED99009D-7F03-464E-B753-1F6AA795522A}"/>
              </a:ext>
            </a:extLst>
          </p:cNvPr>
          <p:cNvSpPr>
            <a:spLocks noGrp="1"/>
          </p:cNvSpPr>
          <p:nvPr>
            <p:ph type="sldNum" sz="quarter" idx="12"/>
          </p:nvPr>
        </p:nvSpPr>
        <p:spPr/>
        <p:txBody>
          <a:bodyPr/>
          <a:lstStyle>
            <a:lvl1pPr>
              <a:defRPr/>
            </a:lvl1pPr>
          </a:lstStyle>
          <a:p>
            <a:fld id="{4ACE014F-991C-4D6C-B432-D38B2EFF69C4}" type="slidenum">
              <a:rPr lang="en-US" smtClean="0"/>
              <a:t>‹#›</a:t>
            </a:fld>
            <a:endParaRPr lang="en-US"/>
          </a:p>
        </p:txBody>
      </p:sp>
    </p:spTree>
    <p:extLst>
      <p:ext uri="{BB962C8B-B14F-4D97-AF65-F5344CB8AC3E}">
        <p14:creationId xmlns:p14="http://schemas.microsoft.com/office/powerpoint/2010/main" val="24713538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PH"/>
          </a:p>
        </p:txBody>
      </p:sp>
      <p:sp>
        <p:nvSpPr>
          <p:cNvPr id="3" name="Date Placeholder 3">
            <a:extLst>
              <a:ext uri="{FF2B5EF4-FFF2-40B4-BE49-F238E27FC236}">
                <a16:creationId xmlns:a16="http://schemas.microsoft.com/office/drawing/2014/main" id="{DF5D7DBD-C296-408C-A334-3BC30D1B99F3}"/>
              </a:ext>
            </a:extLst>
          </p:cNvPr>
          <p:cNvSpPr>
            <a:spLocks noGrp="1"/>
          </p:cNvSpPr>
          <p:nvPr>
            <p:ph type="dt" sz="half" idx="10"/>
          </p:nvPr>
        </p:nvSpPr>
        <p:spPr/>
        <p:txBody>
          <a:bodyPr/>
          <a:lstStyle>
            <a:lvl1pPr>
              <a:defRPr/>
            </a:lvl1pPr>
          </a:lstStyle>
          <a:p>
            <a:fld id="{D44DD7BA-AD81-42B2-ADBE-FEE16BD7447E}" type="datetimeFigureOut">
              <a:rPr lang="en-US" smtClean="0"/>
              <a:t>3/27/2025</a:t>
            </a:fld>
            <a:endParaRPr lang="en-US"/>
          </a:p>
        </p:txBody>
      </p:sp>
      <p:sp>
        <p:nvSpPr>
          <p:cNvPr id="4" name="Footer Placeholder 4">
            <a:extLst>
              <a:ext uri="{FF2B5EF4-FFF2-40B4-BE49-F238E27FC236}">
                <a16:creationId xmlns:a16="http://schemas.microsoft.com/office/drawing/2014/main" id="{D7A2D64B-2106-4BF4-A017-95FAF8894D5F}"/>
              </a:ext>
            </a:extLst>
          </p:cNvPr>
          <p:cNvSpPr>
            <a:spLocks noGrp="1"/>
          </p:cNvSpPr>
          <p:nvPr>
            <p:ph type="ftr" sz="quarter" idx="11"/>
          </p:nvPr>
        </p:nvSpPr>
        <p:spPr/>
        <p:txBody>
          <a:bodyPr/>
          <a:lstStyle>
            <a:lvl1pPr>
              <a:defRPr/>
            </a:lvl1pPr>
          </a:lstStyle>
          <a:p>
            <a:endParaRPr lang="en-US"/>
          </a:p>
        </p:txBody>
      </p:sp>
      <p:sp>
        <p:nvSpPr>
          <p:cNvPr id="5" name="Slide Number Placeholder 5">
            <a:extLst>
              <a:ext uri="{FF2B5EF4-FFF2-40B4-BE49-F238E27FC236}">
                <a16:creationId xmlns:a16="http://schemas.microsoft.com/office/drawing/2014/main" id="{C9996377-7847-479D-8B47-7ACBF67F9AC9}"/>
              </a:ext>
            </a:extLst>
          </p:cNvPr>
          <p:cNvSpPr>
            <a:spLocks noGrp="1"/>
          </p:cNvSpPr>
          <p:nvPr>
            <p:ph type="sldNum" sz="quarter" idx="12"/>
          </p:nvPr>
        </p:nvSpPr>
        <p:spPr/>
        <p:txBody>
          <a:bodyPr/>
          <a:lstStyle>
            <a:lvl1pPr>
              <a:defRPr/>
            </a:lvl1pPr>
          </a:lstStyle>
          <a:p>
            <a:fld id="{4ACE014F-991C-4D6C-B432-D38B2EFF69C4}" type="slidenum">
              <a:rPr lang="en-US" smtClean="0"/>
              <a:t>‹#›</a:t>
            </a:fld>
            <a:endParaRPr lang="en-US"/>
          </a:p>
        </p:txBody>
      </p:sp>
    </p:spTree>
    <p:extLst>
      <p:ext uri="{BB962C8B-B14F-4D97-AF65-F5344CB8AC3E}">
        <p14:creationId xmlns:p14="http://schemas.microsoft.com/office/powerpoint/2010/main" val="27603159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17AF2D40-69AD-44F0-9CA6-B22BA8828085}"/>
              </a:ext>
            </a:extLst>
          </p:cNvPr>
          <p:cNvSpPr>
            <a:spLocks noGrp="1"/>
          </p:cNvSpPr>
          <p:nvPr>
            <p:ph type="dt" sz="half" idx="10"/>
          </p:nvPr>
        </p:nvSpPr>
        <p:spPr/>
        <p:txBody>
          <a:bodyPr/>
          <a:lstStyle>
            <a:lvl1pPr>
              <a:defRPr/>
            </a:lvl1pPr>
          </a:lstStyle>
          <a:p>
            <a:fld id="{D44DD7BA-AD81-42B2-ADBE-FEE16BD7447E}" type="datetimeFigureOut">
              <a:rPr lang="en-US" smtClean="0"/>
              <a:t>3/27/2025</a:t>
            </a:fld>
            <a:endParaRPr lang="en-US"/>
          </a:p>
        </p:txBody>
      </p:sp>
      <p:sp>
        <p:nvSpPr>
          <p:cNvPr id="3" name="Footer Placeholder 4">
            <a:extLst>
              <a:ext uri="{FF2B5EF4-FFF2-40B4-BE49-F238E27FC236}">
                <a16:creationId xmlns:a16="http://schemas.microsoft.com/office/drawing/2014/main" id="{391D29F7-5409-43BC-A3F4-8A757702A0CE}"/>
              </a:ext>
            </a:extLst>
          </p:cNvPr>
          <p:cNvSpPr>
            <a:spLocks noGrp="1"/>
          </p:cNvSpPr>
          <p:nvPr>
            <p:ph type="ftr" sz="quarter" idx="11"/>
          </p:nvPr>
        </p:nvSpPr>
        <p:spPr/>
        <p:txBody>
          <a:bodyPr/>
          <a:lstStyle>
            <a:lvl1pPr>
              <a:defRPr/>
            </a:lvl1pPr>
          </a:lstStyle>
          <a:p>
            <a:endParaRPr lang="en-US"/>
          </a:p>
        </p:txBody>
      </p:sp>
      <p:sp>
        <p:nvSpPr>
          <p:cNvPr id="4" name="Slide Number Placeholder 5">
            <a:extLst>
              <a:ext uri="{FF2B5EF4-FFF2-40B4-BE49-F238E27FC236}">
                <a16:creationId xmlns:a16="http://schemas.microsoft.com/office/drawing/2014/main" id="{55D887E8-A6CB-4BF5-9922-5693E76117D1}"/>
              </a:ext>
            </a:extLst>
          </p:cNvPr>
          <p:cNvSpPr>
            <a:spLocks noGrp="1"/>
          </p:cNvSpPr>
          <p:nvPr>
            <p:ph type="sldNum" sz="quarter" idx="12"/>
          </p:nvPr>
        </p:nvSpPr>
        <p:spPr/>
        <p:txBody>
          <a:bodyPr/>
          <a:lstStyle>
            <a:lvl1pPr>
              <a:defRPr/>
            </a:lvl1pPr>
          </a:lstStyle>
          <a:p>
            <a:fld id="{4ACE014F-991C-4D6C-B432-D38B2EFF69C4}" type="slidenum">
              <a:rPr lang="en-US" smtClean="0"/>
              <a:t>‹#›</a:t>
            </a:fld>
            <a:endParaRPr lang="en-US"/>
          </a:p>
        </p:txBody>
      </p:sp>
    </p:spTree>
    <p:extLst>
      <p:ext uri="{BB962C8B-B14F-4D97-AF65-F5344CB8AC3E}">
        <p14:creationId xmlns:p14="http://schemas.microsoft.com/office/powerpoint/2010/main" val="9095077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PH"/>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D54C0526-05F2-412F-922D-810970853E45}"/>
              </a:ext>
            </a:extLst>
          </p:cNvPr>
          <p:cNvSpPr>
            <a:spLocks noGrp="1"/>
          </p:cNvSpPr>
          <p:nvPr>
            <p:ph type="dt" sz="half" idx="10"/>
          </p:nvPr>
        </p:nvSpPr>
        <p:spPr/>
        <p:txBody>
          <a:bodyPr/>
          <a:lstStyle>
            <a:lvl1pPr>
              <a:defRPr/>
            </a:lvl1pPr>
          </a:lstStyle>
          <a:p>
            <a:fld id="{D44DD7BA-AD81-42B2-ADBE-FEE16BD7447E}" type="datetimeFigureOut">
              <a:rPr lang="en-US" smtClean="0"/>
              <a:t>3/27/2025</a:t>
            </a:fld>
            <a:endParaRPr lang="en-US"/>
          </a:p>
        </p:txBody>
      </p:sp>
      <p:sp>
        <p:nvSpPr>
          <p:cNvPr id="6" name="Footer Placeholder 4">
            <a:extLst>
              <a:ext uri="{FF2B5EF4-FFF2-40B4-BE49-F238E27FC236}">
                <a16:creationId xmlns:a16="http://schemas.microsoft.com/office/drawing/2014/main" id="{209E18F3-26D8-4E1C-B233-129FB2F68274}"/>
              </a:ext>
            </a:extLst>
          </p:cNvPr>
          <p:cNvSpPr>
            <a:spLocks noGrp="1"/>
          </p:cNvSpPr>
          <p:nvPr>
            <p:ph type="ftr" sz="quarter" idx="11"/>
          </p:nvPr>
        </p:nvSpPr>
        <p:spPr/>
        <p:txBody>
          <a:bodyPr/>
          <a:lstStyle>
            <a:lvl1pPr>
              <a:defRPr/>
            </a:lvl1pPr>
          </a:lstStyle>
          <a:p>
            <a:endParaRPr lang="en-US"/>
          </a:p>
        </p:txBody>
      </p:sp>
      <p:sp>
        <p:nvSpPr>
          <p:cNvPr id="7" name="Slide Number Placeholder 5">
            <a:extLst>
              <a:ext uri="{FF2B5EF4-FFF2-40B4-BE49-F238E27FC236}">
                <a16:creationId xmlns:a16="http://schemas.microsoft.com/office/drawing/2014/main" id="{5D0E2381-D648-48D5-B665-0A7ECA06E003}"/>
              </a:ext>
            </a:extLst>
          </p:cNvPr>
          <p:cNvSpPr>
            <a:spLocks noGrp="1"/>
          </p:cNvSpPr>
          <p:nvPr>
            <p:ph type="sldNum" sz="quarter" idx="12"/>
          </p:nvPr>
        </p:nvSpPr>
        <p:spPr/>
        <p:txBody>
          <a:bodyPr/>
          <a:lstStyle>
            <a:lvl1pPr>
              <a:defRPr/>
            </a:lvl1pPr>
          </a:lstStyle>
          <a:p>
            <a:fld id="{4ACE014F-991C-4D6C-B432-D38B2EFF69C4}" type="slidenum">
              <a:rPr lang="en-US" smtClean="0"/>
              <a:t>‹#›</a:t>
            </a:fld>
            <a:endParaRPr lang="en-US"/>
          </a:p>
        </p:txBody>
      </p:sp>
    </p:spTree>
    <p:extLst>
      <p:ext uri="{BB962C8B-B14F-4D97-AF65-F5344CB8AC3E}">
        <p14:creationId xmlns:p14="http://schemas.microsoft.com/office/powerpoint/2010/main" val="4032917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PH"/>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PH"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0525B8CA-6145-4737-BECF-4BD652DF5711}"/>
              </a:ext>
            </a:extLst>
          </p:cNvPr>
          <p:cNvSpPr>
            <a:spLocks noGrp="1"/>
          </p:cNvSpPr>
          <p:nvPr>
            <p:ph type="dt" sz="half" idx="10"/>
          </p:nvPr>
        </p:nvSpPr>
        <p:spPr/>
        <p:txBody>
          <a:bodyPr/>
          <a:lstStyle>
            <a:lvl1pPr>
              <a:defRPr/>
            </a:lvl1pPr>
          </a:lstStyle>
          <a:p>
            <a:fld id="{D44DD7BA-AD81-42B2-ADBE-FEE16BD7447E}" type="datetimeFigureOut">
              <a:rPr lang="en-US" smtClean="0"/>
              <a:t>3/27/2025</a:t>
            </a:fld>
            <a:endParaRPr lang="en-US"/>
          </a:p>
        </p:txBody>
      </p:sp>
      <p:sp>
        <p:nvSpPr>
          <p:cNvPr id="6" name="Footer Placeholder 4">
            <a:extLst>
              <a:ext uri="{FF2B5EF4-FFF2-40B4-BE49-F238E27FC236}">
                <a16:creationId xmlns:a16="http://schemas.microsoft.com/office/drawing/2014/main" id="{AA8ED26E-ADC5-4E7B-956A-D9891CF34B6D}"/>
              </a:ext>
            </a:extLst>
          </p:cNvPr>
          <p:cNvSpPr>
            <a:spLocks noGrp="1"/>
          </p:cNvSpPr>
          <p:nvPr>
            <p:ph type="ftr" sz="quarter" idx="11"/>
          </p:nvPr>
        </p:nvSpPr>
        <p:spPr/>
        <p:txBody>
          <a:bodyPr/>
          <a:lstStyle>
            <a:lvl1pPr>
              <a:defRPr/>
            </a:lvl1pPr>
          </a:lstStyle>
          <a:p>
            <a:endParaRPr lang="en-US"/>
          </a:p>
        </p:txBody>
      </p:sp>
      <p:sp>
        <p:nvSpPr>
          <p:cNvPr id="7" name="Slide Number Placeholder 5">
            <a:extLst>
              <a:ext uri="{FF2B5EF4-FFF2-40B4-BE49-F238E27FC236}">
                <a16:creationId xmlns:a16="http://schemas.microsoft.com/office/drawing/2014/main" id="{672D7CEB-EBE4-4DB4-AD43-AAB1D9151D5B}"/>
              </a:ext>
            </a:extLst>
          </p:cNvPr>
          <p:cNvSpPr>
            <a:spLocks noGrp="1"/>
          </p:cNvSpPr>
          <p:nvPr>
            <p:ph type="sldNum" sz="quarter" idx="12"/>
          </p:nvPr>
        </p:nvSpPr>
        <p:spPr/>
        <p:txBody>
          <a:bodyPr/>
          <a:lstStyle>
            <a:lvl1pPr>
              <a:defRPr/>
            </a:lvl1pPr>
          </a:lstStyle>
          <a:p>
            <a:fld id="{4ACE014F-991C-4D6C-B432-D38B2EFF69C4}" type="slidenum">
              <a:rPr lang="en-US" smtClean="0"/>
              <a:t>‹#›</a:t>
            </a:fld>
            <a:endParaRPr lang="en-US"/>
          </a:p>
        </p:txBody>
      </p:sp>
    </p:spTree>
    <p:extLst>
      <p:ext uri="{BB962C8B-B14F-4D97-AF65-F5344CB8AC3E}">
        <p14:creationId xmlns:p14="http://schemas.microsoft.com/office/powerpoint/2010/main" val="10779667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3.jpe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7EC55A41-D7DA-42E3-AB3D-7D46A9AA5046}"/>
              </a:ext>
            </a:extLst>
          </p:cNvPr>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PH" altLang="en-US"/>
          </a:p>
        </p:txBody>
      </p:sp>
      <p:sp>
        <p:nvSpPr>
          <p:cNvPr id="1027" name="Text Placeholder 2">
            <a:extLst>
              <a:ext uri="{FF2B5EF4-FFF2-40B4-BE49-F238E27FC236}">
                <a16:creationId xmlns:a16="http://schemas.microsoft.com/office/drawing/2014/main" id="{EEB5F396-48F5-4A34-BB84-2C02C1D7F150}"/>
              </a:ext>
            </a:extLst>
          </p:cNvPr>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PH" altLang="en-US"/>
          </a:p>
        </p:txBody>
      </p:sp>
      <p:sp>
        <p:nvSpPr>
          <p:cNvPr id="4" name="Date Placeholder 3">
            <a:extLst>
              <a:ext uri="{FF2B5EF4-FFF2-40B4-BE49-F238E27FC236}">
                <a16:creationId xmlns:a16="http://schemas.microsoft.com/office/drawing/2014/main" id="{681B3642-DDDA-496B-9484-0F63A32AEB1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fld id="{D44DD7BA-AD81-42B2-ADBE-FEE16BD7447E}" type="datetimeFigureOut">
              <a:rPr lang="en-US" smtClean="0"/>
              <a:t>3/27/2025</a:t>
            </a:fld>
            <a:endParaRPr lang="en-US"/>
          </a:p>
        </p:txBody>
      </p:sp>
      <p:sp>
        <p:nvSpPr>
          <p:cNvPr id="5" name="Footer Placeholder 4">
            <a:extLst>
              <a:ext uri="{FF2B5EF4-FFF2-40B4-BE49-F238E27FC236}">
                <a16:creationId xmlns:a16="http://schemas.microsoft.com/office/drawing/2014/main" id="{A233776C-F011-40E8-985B-F9178E11FA4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endParaRPr lang="en-US"/>
          </a:p>
        </p:txBody>
      </p:sp>
      <p:sp>
        <p:nvSpPr>
          <p:cNvPr id="6" name="Slide Number Placeholder 5">
            <a:extLst>
              <a:ext uri="{FF2B5EF4-FFF2-40B4-BE49-F238E27FC236}">
                <a16:creationId xmlns:a16="http://schemas.microsoft.com/office/drawing/2014/main" id="{147BDF7F-FCEE-4955-A772-5C5937C3926E}"/>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4ACE014F-991C-4D6C-B432-D38B2EFF69C4}" type="slidenum">
              <a:rPr lang="en-US" smtClean="0"/>
              <a:t>‹#›</a:t>
            </a:fld>
            <a:endParaRPr lang="en-US"/>
          </a:p>
        </p:txBody>
      </p:sp>
    </p:spTree>
    <p:extLst>
      <p:ext uri="{BB962C8B-B14F-4D97-AF65-F5344CB8AC3E}">
        <p14:creationId xmlns:p14="http://schemas.microsoft.com/office/powerpoint/2010/main" val="24642400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4E37D783-2186-43F8-8D0D-E8947E0BAB33}"/>
              </a:ext>
            </a:extLst>
          </p:cNvPr>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PH" altLang="en-US"/>
          </a:p>
        </p:txBody>
      </p:sp>
      <p:sp>
        <p:nvSpPr>
          <p:cNvPr id="2051" name="Text Placeholder 2">
            <a:extLst>
              <a:ext uri="{FF2B5EF4-FFF2-40B4-BE49-F238E27FC236}">
                <a16:creationId xmlns:a16="http://schemas.microsoft.com/office/drawing/2014/main" id="{F88E7558-E01A-44D4-95CC-6A6EDB506CB7}"/>
              </a:ext>
            </a:extLst>
          </p:cNvPr>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PH" altLang="en-US"/>
          </a:p>
        </p:txBody>
      </p:sp>
      <p:sp>
        <p:nvSpPr>
          <p:cNvPr id="4" name="Date Placeholder 3">
            <a:extLst>
              <a:ext uri="{FF2B5EF4-FFF2-40B4-BE49-F238E27FC236}">
                <a16:creationId xmlns:a16="http://schemas.microsoft.com/office/drawing/2014/main" id="{7A2AA25C-84B7-4375-8667-8A115A5C2E2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smtClean="0">
                <a:solidFill>
                  <a:schemeClr val="tx1">
                    <a:tint val="75000"/>
                  </a:schemeClr>
                </a:solidFill>
              </a:defRPr>
            </a:lvl1pPr>
          </a:lstStyle>
          <a:p>
            <a:pPr>
              <a:defRPr/>
            </a:pPr>
            <a:fld id="{E7C7775B-B4F8-4238-B558-8943EF55433B}" type="datetimeFigureOut">
              <a:rPr lang="en-PH"/>
              <a:pPr>
                <a:defRPr/>
              </a:pPr>
              <a:t>27/03/2025</a:t>
            </a:fld>
            <a:endParaRPr lang="en-PH"/>
          </a:p>
        </p:txBody>
      </p:sp>
      <p:sp>
        <p:nvSpPr>
          <p:cNvPr id="5" name="Footer Placeholder 4">
            <a:extLst>
              <a:ext uri="{FF2B5EF4-FFF2-40B4-BE49-F238E27FC236}">
                <a16:creationId xmlns:a16="http://schemas.microsoft.com/office/drawing/2014/main" id="{ED60EAF3-0421-4F92-9BD2-EC754703410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smtClean="0">
                <a:solidFill>
                  <a:schemeClr val="tx1">
                    <a:tint val="75000"/>
                  </a:schemeClr>
                </a:solidFill>
              </a:defRPr>
            </a:lvl1pPr>
          </a:lstStyle>
          <a:p>
            <a:pPr>
              <a:defRPr/>
            </a:pPr>
            <a:endParaRPr lang="en-PH"/>
          </a:p>
        </p:txBody>
      </p:sp>
      <p:sp>
        <p:nvSpPr>
          <p:cNvPr id="6" name="Slide Number Placeholder 5">
            <a:extLst>
              <a:ext uri="{FF2B5EF4-FFF2-40B4-BE49-F238E27FC236}">
                <a16:creationId xmlns:a16="http://schemas.microsoft.com/office/drawing/2014/main" id="{95A89F1A-2509-4B34-B2DA-2EE23DB5C87D}"/>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07232225-2AC3-4569-B03F-577417103A5B}" type="slidenum">
              <a:rPr lang="en-PH" altLang="en-US"/>
              <a:pPr/>
              <a:t>‹#›</a:t>
            </a:fld>
            <a:endParaRPr lang="en-PH" altLang="en-US"/>
          </a:p>
        </p:txBody>
      </p:sp>
    </p:spTree>
    <p:extLst>
      <p:ext uri="{BB962C8B-B14F-4D97-AF65-F5344CB8AC3E}">
        <p14:creationId xmlns:p14="http://schemas.microsoft.com/office/powerpoint/2010/main" val="240654896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3074" name="Title Placeholder 1">
            <a:extLst>
              <a:ext uri="{FF2B5EF4-FFF2-40B4-BE49-F238E27FC236}">
                <a16:creationId xmlns:a16="http://schemas.microsoft.com/office/drawing/2014/main" id="{A3258668-1255-4642-824C-33557C5AF5A0}"/>
              </a:ext>
            </a:extLst>
          </p:cNvPr>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PH" altLang="en-US"/>
          </a:p>
        </p:txBody>
      </p:sp>
      <p:sp>
        <p:nvSpPr>
          <p:cNvPr id="3075" name="Text Placeholder 2">
            <a:extLst>
              <a:ext uri="{FF2B5EF4-FFF2-40B4-BE49-F238E27FC236}">
                <a16:creationId xmlns:a16="http://schemas.microsoft.com/office/drawing/2014/main" id="{2C67661C-3532-4C5E-850D-E045AB14BD44}"/>
              </a:ext>
            </a:extLst>
          </p:cNvPr>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PH" altLang="en-US"/>
          </a:p>
        </p:txBody>
      </p:sp>
      <p:sp>
        <p:nvSpPr>
          <p:cNvPr id="4" name="Date Placeholder 3">
            <a:extLst>
              <a:ext uri="{FF2B5EF4-FFF2-40B4-BE49-F238E27FC236}">
                <a16:creationId xmlns:a16="http://schemas.microsoft.com/office/drawing/2014/main" id="{4451B794-F03F-4FC9-9F54-401073EC470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smtClean="0">
                <a:solidFill>
                  <a:schemeClr val="tx1">
                    <a:tint val="75000"/>
                  </a:schemeClr>
                </a:solidFill>
              </a:defRPr>
            </a:lvl1pPr>
          </a:lstStyle>
          <a:p>
            <a:pPr>
              <a:defRPr/>
            </a:pPr>
            <a:fld id="{D4CA576F-410C-48E7-8489-8F9AD2365012}" type="datetimeFigureOut">
              <a:rPr lang="en-PH"/>
              <a:pPr>
                <a:defRPr/>
              </a:pPr>
              <a:t>27/03/2025</a:t>
            </a:fld>
            <a:endParaRPr lang="en-PH"/>
          </a:p>
        </p:txBody>
      </p:sp>
      <p:sp>
        <p:nvSpPr>
          <p:cNvPr id="5" name="Footer Placeholder 4">
            <a:extLst>
              <a:ext uri="{FF2B5EF4-FFF2-40B4-BE49-F238E27FC236}">
                <a16:creationId xmlns:a16="http://schemas.microsoft.com/office/drawing/2014/main" id="{9EA69975-5AFA-49E9-B013-DC6D9F62592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smtClean="0">
                <a:solidFill>
                  <a:schemeClr val="tx1">
                    <a:tint val="75000"/>
                  </a:schemeClr>
                </a:solidFill>
              </a:defRPr>
            </a:lvl1pPr>
          </a:lstStyle>
          <a:p>
            <a:pPr>
              <a:defRPr/>
            </a:pPr>
            <a:endParaRPr lang="en-PH"/>
          </a:p>
        </p:txBody>
      </p:sp>
      <p:sp>
        <p:nvSpPr>
          <p:cNvPr id="6" name="Slide Number Placeholder 5">
            <a:extLst>
              <a:ext uri="{FF2B5EF4-FFF2-40B4-BE49-F238E27FC236}">
                <a16:creationId xmlns:a16="http://schemas.microsoft.com/office/drawing/2014/main" id="{ED340DD3-02A5-45CB-A12C-62D38419117E}"/>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9D52AAF8-D0E1-4336-AA34-39CE29CBD5A2}" type="slidenum">
              <a:rPr lang="en-PH" altLang="en-US"/>
              <a:pPr/>
              <a:t>‹#›</a:t>
            </a:fld>
            <a:endParaRPr lang="en-PH" altLang="en-US"/>
          </a:p>
        </p:txBody>
      </p:sp>
    </p:spTree>
    <p:extLst>
      <p:ext uri="{BB962C8B-B14F-4D97-AF65-F5344CB8AC3E}">
        <p14:creationId xmlns:p14="http://schemas.microsoft.com/office/powerpoint/2010/main" val="91947978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Lst>
  <p:txStyles>
    <p:title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4.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 Id="rId9" Type="http://schemas.openxmlformats.org/officeDocument/2006/relationships/image" Target="../media/image18.png"/></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4.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4.xml"/></Relationships>
</file>

<file path=ppt/slides/_rels/slide102.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101.xml"/><Relationship Id="rId1" Type="http://schemas.openxmlformats.org/officeDocument/2006/relationships/slideLayout" Target="../slideLayouts/slideLayout24.xml"/><Relationship Id="rId6" Type="http://schemas.microsoft.com/office/2007/relationships/hdphoto" Target="../media/hdphoto1.wdp"/><Relationship Id="rId5" Type="http://schemas.openxmlformats.org/officeDocument/2006/relationships/image" Target="../media/image73.png"/><Relationship Id="rId4" Type="http://schemas.openxmlformats.org/officeDocument/2006/relationships/image" Target="../media/image72.png"/></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4.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4.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4.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4.xml"/></Relationships>
</file>

<file path=ppt/slides/_rels/slide107.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106.xml"/><Relationship Id="rId1" Type="http://schemas.openxmlformats.org/officeDocument/2006/relationships/slideLayout" Target="../slideLayouts/slideLayout24.xml"/><Relationship Id="rId4" Type="http://schemas.openxmlformats.org/officeDocument/2006/relationships/image" Target="../media/image75.png"/></Relationships>
</file>

<file path=ppt/slides/_rels/slide108.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107.xml"/><Relationship Id="rId1" Type="http://schemas.openxmlformats.org/officeDocument/2006/relationships/slideLayout" Target="../slideLayouts/slideLayout24.xml"/><Relationship Id="rId4" Type="http://schemas.openxmlformats.org/officeDocument/2006/relationships/image" Target="../media/image77.png"/></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3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18.xml"/><Relationship Id="rId5" Type="http://schemas.openxmlformats.org/officeDocument/2006/relationships/image" Target="../media/image21.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24.xml"/><Relationship Id="rId4" Type="http://schemas.openxmlformats.org/officeDocument/2006/relationships/image" Target="../media/image23.svg"/></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1.xml"/><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24.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3.svg"/></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34.xml"/><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5.xml"/><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7.xml"/><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8.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0.xml"/><Relationship Id="rId1" Type="http://schemas.openxmlformats.org/officeDocument/2006/relationships/slideLayout" Target="../slideLayouts/slideLayout24.xml"/><Relationship Id="rId4" Type="http://schemas.openxmlformats.org/officeDocument/2006/relationships/image" Target="../media/image35.svg"/></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1.xml"/><Relationship Id="rId1" Type="http://schemas.openxmlformats.org/officeDocument/2006/relationships/slideLayout" Target="../slideLayouts/slideLayout24.xml"/><Relationship Id="rId4" Type="http://schemas.openxmlformats.org/officeDocument/2006/relationships/image" Target="../media/image35.svg"/></Relationships>
</file>

<file path=ppt/slides/_rels/slide3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2.xml"/><Relationship Id="rId1" Type="http://schemas.openxmlformats.org/officeDocument/2006/relationships/slideLayout" Target="../slideLayouts/slideLayout24.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3.xml"/><Relationship Id="rId1" Type="http://schemas.openxmlformats.org/officeDocument/2006/relationships/slideLayout" Target="../slideLayouts/slideLayout24.xml"/><Relationship Id="rId6" Type="http://schemas.openxmlformats.org/officeDocument/2006/relationships/image" Target="../media/image41.svg"/><Relationship Id="rId5" Type="http://schemas.openxmlformats.org/officeDocument/2006/relationships/image" Target="../media/image40.png"/><Relationship Id="rId4" Type="http://schemas.openxmlformats.org/officeDocument/2006/relationships/image" Target="../media/image23.svg"/></Relationships>
</file>

<file path=ppt/slides/_rels/slide35.xml.rels><?xml version="1.0" encoding="UTF-8" standalone="yes"?>
<Relationships xmlns="http://schemas.openxmlformats.org/package/2006/relationships"><Relationship Id="rId3" Type="http://schemas.openxmlformats.org/officeDocument/2006/relationships/slide" Target="slide30.xml"/><Relationship Id="rId2" Type="http://schemas.openxmlformats.org/officeDocument/2006/relationships/notesSlide" Target="../notesSlides/notesSlide34.xml"/><Relationship Id="rId1" Type="http://schemas.openxmlformats.org/officeDocument/2006/relationships/slideLayout" Target="../slideLayouts/slideLayout24.xml"/><Relationship Id="rId5" Type="http://schemas.openxmlformats.org/officeDocument/2006/relationships/image" Target="../media/image42.png"/><Relationship Id="rId4" Type="http://schemas.openxmlformats.org/officeDocument/2006/relationships/slide" Target="slide23.xml"/></Relationships>
</file>

<file path=ppt/slides/_rels/slide3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5.xml"/><Relationship Id="rId1" Type="http://schemas.openxmlformats.org/officeDocument/2006/relationships/slideLayout" Target="../slideLayouts/slideLayout24.xml"/><Relationship Id="rId4" Type="http://schemas.openxmlformats.org/officeDocument/2006/relationships/image" Target="../media/image44.svg"/></Relationships>
</file>

<file path=ppt/slides/_rels/slide3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6.xml"/><Relationship Id="rId1" Type="http://schemas.openxmlformats.org/officeDocument/2006/relationships/slideLayout" Target="../slideLayouts/slideLayout24.xml"/><Relationship Id="rId4" Type="http://schemas.openxmlformats.org/officeDocument/2006/relationships/image" Target="../media/image44.svg"/></Relationships>
</file>

<file path=ppt/slides/_rels/slide38.xml.rels><?xml version="1.0" encoding="UTF-8" standalone="yes"?>
<Relationships xmlns="http://schemas.openxmlformats.org/package/2006/relationships"><Relationship Id="rId8" Type="http://schemas.openxmlformats.org/officeDocument/2006/relationships/image" Target="../media/image50.svg"/><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notesSlide" Target="../notesSlides/notesSlide37.xml"/><Relationship Id="rId1" Type="http://schemas.openxmlformats.org/officeDocument/2006/relationships/slideLayout" Target="../slideLayouts/slideLayout24.xml"/><Relationship Id="rId6" Type="http://schemas.openxmlformats.org/officeDocument/2006/relationships/image" Target="../media/image48.svg"/><Relationship Id="rId5" Type="http://schemas.openxmlformats.org/officeDocument/2006/relationships/image" Target="../media/image47.png"/><Relationship Id="rId4" Type="http://schemas.openxmlformats.org/officeDocument/2006/relationships/image" Target="../media/image46.sv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3" Type="http://schemas.openxmlformats.org/officeDocument/2006/relationships/slide" Target="slide52.xml"/><Relationship Id="rId2" Type="http://schemas.openxmlformats.org/officeDocument/2006/relationships/notesSlide" Target="../notesSlides/notesSlide40.xml"/><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1.xml"/><Relationship Id="rId1" Type="http://schemas.openxmlformats.org/officeDocument/2006/relationships/slideLayout" Target="../slideLayouts/slideLayout3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4.xml"/></Relationships>
</file>

<file path=ppt/slides/_rels/slide4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3.xml"/><Relationship Id="rId1" Type="http://schemas.openxmlformats.org/officeDocument/2006/relationships/slideLayout" Target="../slideLayouts/slideLayout24.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4.xml"/></Relationships>
</file>

<file path=ppt/slides/_rels/slide4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5.xml"/><Relationship Id="rId1" Type="http://schemas.openxmlformats.org/officeDocument/2006/relationships/slideLayout" Target="../slideLayouts/slideLayout3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4.xml"/><Relationship Id="rId5" Type="http://schemas.openxmlformats.org/officeDocument/2006/relationships/image" Target="../media/image11.svg"/><Relationship Id="rId4" Type="http://schemas.openxmlformats.org/officeDocument/2006/relationships/image" Target="../media/image10.sv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4.xml"/></Relationships>
</file>

<file path=ppt/slides/_rels/slide5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54.xml"/><Relationship Id="rId1" Type="http://schemas.openxmlformats.org/officeDocument/2006/relationships/slideLayout" Target="../slideLayouts/slideLayout24.xml"/></Relationships>
</file>

<file path=ppt/slides/_rels/slide5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55.xml"/><Relationship Id="rId1" Type="http://schemas.openxmlformats.org/officeDocument/2006/relationships/slideLayout" Target="../slideLayouts/slideLayout35.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4.xml"/></Relationships>
</file>

<file path=ppt/slides/_rels/slide5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57.xml"/><Relationship Id="rId1" Type="http://schemas.openxmlformats.org/officeDocument/2006/relationships/slideLayout" Target="../slideLayouts/slideLayout2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4.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4.xml"/></Relationships>
</file>

<file path=ppt/slides/_rels/slide6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64.xml"/><Relationship Id="rId1" Type="http://schemas.openxmlformats.org/officeDocument/2006/relationships/slideLayout" Target="../slideLayouts/slideLayout24.xml"/></Relationships>
</file>

<file path=ppt/slides/_rels/slide6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65.xml"/><Relationship Id="rId1" Type="http://schemas.openxmlformats.org/officeDocument/2006/relationships/slideLayout" Target="../slideLayouts/slideLayout24.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4.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4.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7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69.xml"/><Relationship Id="rId1" Type="http://schemas.openxmlformats.org/officeDocument/2006/relationships/slideLayout" Target="../slideLayouts/slideLayout24.xml"/></Relationships>
</file>

<file path=ppt/slides/_rels/slide71.xml.rels><?xml version="1.0" encoding="UTF-8" standalone="yes"?>
<Relationships xmlns="http://schemas.openxmlformats.org/package/2006/relationships"><Relationship Id="rId8" Type="http://schemas.openxmlformats.org/officeDocument/2006/relationships/image" Target="../media/image63.jpg"/><Relationship Id="rId3" Type="http://schemas.openxmlformats.org/officeDocument/2006/relationships/image" Target="../media/image58.png"/><Relationship Id="rId7" Type="http://schemas.openxmlformats.org/officeDocument/2006/relationships/image" Target="../media/image62.jpg"/><Relationship Id="rId2" Type="http://schemas.openxmlformats.org/officeDocument/2006/relationships/notesSlide" Target="../notesSlides/notesSlide70.xml"/><Relationship Id="rId1" Type="http://schemas.openxmlformats.org/officeDocument/2006/relationships/slideLayout" Target="../slideLayouts/slideLayout24.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8.xml"/></Relationships>
</file>

<file path=ppt/slides/_rels/slide7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72.xml"/><Relationship Id="rId1" Type="http://schemas.openxmlformats.org/officeDocument/2006/relationships/slideLayout" Target="../slideLayouts/slideLayout24.xml"/><Relationship Id="rId4" Type="http://schemas.openxmlformats.org/officeDocument/2006/relationships/image" Target="../media/image44.svg"/></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8.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8.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34.xml"/></Relationships>
</file>

<file path=ppt/slides/_rels/slide7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6.xml"/><Relationship Id="rId1" Type="http://schemas.openxmlformats.org/officeDocument/2006/relationships/slideLayout" Target="../slideLayouts/slideLayout24.xml"/><Relationship Id="rId4" Type="http://schemas.openxmlformats.org/officeDocument/2006/relationships/image" Target="../media/image5.png"/></Relationships>
</file>

<file path=ppt/slides/_rels/slide7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77.xml"/><Relationship Id="rId1" Type="http://schemas.openxmlformats.org/officeDocument/2006/relationships/slideLayout" Target="../slideLayouts/slideLayout34.xml"/><Relationship Id="rId5" Type="http://schemas.openxmlformats.org/officeDocument/2006/relationships/image" Target="../media/image66.png"/><Relationship Id="rId4" Type="http://schemas.openxmlformats.org/officeDocument/2006/relationships/image" Target="../media/image65.png"/></Relationships>
</file>

<file path=ppt/slides/_rels/slide7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78.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4.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4.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4.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3.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4.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4.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4.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4.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4.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microsoft.com/office/2014/relationships/chartEx" Target="../charts/chartEx1.xml"/><Relationship Id="rId2" Type="http://schemas.openxmlformats.org/officeDocument/2006/relationships/notesSlide" Target="../notesSlides/notesSlide8.xml"/><Relationship Id="rId1" Type="http://schemas.openxmlformats.org/officeDocument/2006/relationships/slideLayout" Target="../slideLayouts/slideLayout24.xml"/><Relationship Id="rId4" Type="http://schemas.openxmlformats.org/officeDocument/2006/relationships/image" Target="../media/image10.png"/></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4.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4.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4.xml"/></Relationships>
</file>

<file path=ppt/slides/_rels/slide93.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92.xml"/><Relationship Id="rId1" Type="http://schemas.openxmlformats.org/officeDocument/2006/relationships/slideLayout" Target="../slideLayouts/slideLayout24.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4.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34.xml"/></Relationships>
</file>

<file path=ppt/slides/_rels/slide96.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95.xml"/><Relationship Id="rId1" Type="http://schemas.openxmlformats.org/officeDocument/2006/relationships/slideLayout" Target="../slideLayouts/slideLayout24.xml"/><Relationship Id="rId4" Type="http://schemas.openxmlformats.org/officeDocument/2006/relationships/image" Target="../media/image69.svg"/></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4.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4.xml"/></Relationships>
</file>

<file path=ppt/slides/_rels/slide99.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98.xml"/><Relationship Id="rId1" Type="http://schemas.openxmlformats.org/officeDocument/2006/relationships/slideLayout" Target="../slideLayouts/slideLayout3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4FE7590-C8BF-42EA-9B13-BF2367E91EBC}"/>
              </a:ext>
            </a:extLst>
          </p:cNvPr>
          <p:cNvSpPr txBox="1">
            <a:spLocks/>
          </p:cNvSpPr>
          <p:nvPr/>
        </p:nvSpPr>
        <p:spPr bwMode="auto">
          <a:xfrm>
            <a:off x="546648" y="2084134"/>
            <a:ext cx="5896952" cy="2413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lnSpc>
                <a:spcPct val="90000"/>
              </a:lnSpc>
              <a:spcBef>
                <a:spcPct val="0"/>
              </a:spcBef>
              <a:spcAft>
                <a:spcPct val="0"/>
              </a:spcAft>
              <a:defRPr sz="3300" kern="1200">
                <a:solidFill>
                  <a:schemeClr val="tx1"/>
                </a:solidFill>
                <a:latin typeface="+mj-lt"/>
                <a:ea typeface="+mj-ea"/>
                <a:cs typeface="+mj-cs"/>
              </a:defRPr>
            </a:lvl1pPr>
            <a:lvl2pPr algn="l" rtl="0" eaLnBrk="1" fontAlgn="base" hangingPunct="1">
              <a:lnSpc>
                <a:spcPct val="90000"/>
              </a:lnSpc>
              <a:spcBef>
                <a:spcPct val="0"/>
              </a:spcBef>
              <a:spcAft>
                <a:spcPct val="0"/>
              </a:spcAft>
              <a:defRPr sz="33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33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33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3300">
                <a:solidFill>
                  <a:schemeClr val="tx1"/>
                </a:solidFill>
                <a:latin typeface="Calibri Light" panose="020F0302020204030204" pitchFamily="34" charset="0"/>
              </a:defRPr>
            </a:lvl5pPr>
            <a:lvl6pPr marL="342900" algn="l" rtl="0" eaLnBrk="1" fontAlgn="base" hangingPunct="1">
              <a:lnSpc>
                <a:spcPct val="90000"/>
              </a:lnSpc>
              <a:spcBef>
                <a:spcPct val="0"/>
              </a:spcBef>
              <a:spcAft>
                <a:spcPct val="0"/>
              </a:spcAft>
              <a:defRPr sz="3300">
                <a:solidFill>
                  <a:schemeClr val="tx1"/>
                </a:solidFill>
                <a:latin typeface="Calibri Light" panose="020F0302020204030204" pitchFamily="34" charset="0"/>
              </a:defRPr>
            </a:lvl6pPr>
            <a:lvl7pPr marL="685800" algn="l" rtl="0" eaLnBrk="1" fontAlgn="base" hangingPunct="1">
              <a:lnSpc>
                <a:spcPct val="90000"/>
              </a:lnSpc>
              <a:spcBef>
                <a:spcPct val="0"/>
              </a:spcBef>
              <a:spcAft>
                <a:spcPct val="0"/>
              </a:spcAft>
              <a:defRPr sz="3300">
                <a:solidFill>
                  <a:schemeClr val="tx1"/>
                </a:solidFill>
                <a:latin typeface="Calibri Light" panose="020F0302020204030204" pitchFamily="34" charset="0"/>
              </a:defRPr>
            </a:lvl7pPr>
            <a:lvl8pPr marL="1028700" algn="l" rtl="0" eaLnBrk="1" fontAlgn="base" hangingPunct="1">
              <a:lnSpc>
                <a:spcPct val="90000"/>
              </a:lnSpc>
              <a:spcBef>
                <a:spcPct val="0"/>
              </a:spcBef>
              <a:spcAft>
                <a:spcPct val="0"/>
              </a:spcAft>
              <a:defRPr sz="3300">
                <a:solidFill>
                  <a:schemeClr val="tx1"/>
                </a:solidFill>
                <a:latin typeface="Calibri Light" panose="020F0302020204030204" pitchFamily="34" charset="0"/>
              </a:defRPr>
            </a:lvl8pPr>
            <a:lvl9pPr marL="1371600" algn="l" rtl="0" eaLnBrk="1" fontAlgn="base" hangingPunct="1">
              <a:lnSpc>
                <a:spcPct val="90000"/>
              </a:lnSpc>
              <a:spcBef>
                <a:spcPct val="0"/>
              </a:spcBef>
              <a:spcAft>
                <a:spcPct val="0"/>
              </a:spcAft>
              <a:defRPr sz="3300">
                <a:solidFill>
                  <a:schemeClr val="tx1"/>
                </a:solidFill>
                <a:latin typeface="Calibri Light" panose="020F0302020204030204" pitchFamily="34" charset="0"/>
              </a:defRPr>
            </a:lvl9pPr>
          </a:lstStyle>
          <a:p>
            <a:pPr algn="ctr"/>
            <a:r>
              <a:rPr lang="en-PH" sz="3600" dirty="0">
                <a:latin typeface="Franklin Gothic Demi Cond" panose="020B0706030402020204" pitchFamily="34" charset="0"/>
              </a:rPr>
              <a:t>DBM UPDATES:</a:t>
            </a:r>
          </a:p>
          <a:p>
            <a:pPr algn="ctr"/>
            <a:endParaRPr lang="en-PH" sz="1800" dirty="0">
              <a:latin typeface="Franklin Gothic Demi Cond" panose="020B0706030402020204" pitchFamily="34" charset="0"/>
            </a:endParaRPr>
          </a:p>
          <a:p>
            <a:pPr algn="ctr"/>
            <a:r>
              <a:rPr lang="en-PH" sz="4500" b="1" dirty="0">
                <a:latin typeface="Franklin Gothic Demi Cond" panose="020B0706030402020204" pitchFamily="34" charset="0"/>
              </a:rPr>
              <a:t>Barangay</a:t>
            </a:r>
          </a:p>
          <a:p>
            <a:pPr algn="ctr"/>
            <a:r>
              <a:rPr lang="en-PH" sz="4500" b="1" dirty="0">
                <a:latin typeface="Franklin Gothic Demi Cond" panose="020B0706030402020204" pitchFamily="34" charset="0"/>
              </a:rPr>
              <a:t>Planning-Budgeting</a:t>
            </a:r>
          </a:p>
        </p:txBody>
      </p:sp>
      <p:pic>
        <p:nvPicPr>
          <p:cNvPr id="6" name="Picture 3" descr="C:\Users\blagunay\Desktop\Pub Icons (Others)\download.png">
            <a:extLst>
              <a:ext uri="{FF2B5EF4-FFF2-40B4-BE49-F238E27FC236}">
                <a16:creationId xmlns:a16="http://schemas.microsoft.com/office/drawing/2014/main" id="{1EBF483F-B942-4143-9E3C-4C9C61121D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074" y="4743160"/>
            <a:ext cx="6350000" cy="42862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BD396F1F-0865-4BD0-B999-E174EA0A5CBA}"/>
              </a:ext>
            </a:extLst>
          </p:cNvPr>
          <p:cNvSpPr txBox="1"/>
          <p:nvPr/>
        </p:nvSpPr>
        <p:spPr>
          <a:xfrm>
            <a:off x="326911" y="5550604"/>
            <a:ext cx="6097639" cy="707886"/>
          </a:xfrm>
          <a:prstGeom prst="rect">
            <a:avLst/>
          </a:prstGeom>
          <a:noFill/>
        </p:spPr>
        <p:txBody>
          <a:bodyPr wrap="square" rtlCol="0">
            <a:spAutoFit/>
          </a:bodyPr>
          <a:lstStyle/>
          <a:p>
            <a:pPr algn="ctr"/>
            <a:r>
              <a:rPr lang="en-US" sz="2000" b="1" dirty="0">
                <a:latin typeface="Franklin Gothic Medium Cond" panose="020B0606030402020204" pitchFamily="34" charset="0"/>
                <a:cs typeface="Times New Roman" panose="02020603050405020304" pitchFamily="18" charset="0"/>
              </a:rPr>
              <a:t>JOHN ARIES S. MACASPAC</a:t>
            </a:r>
          </a:p>
          <a:p>
            <a:pPr algn="ctr"/>
            <a:r>
              <a:rPr lang="en-US" sz="2000" dirty="0">
                <a:latin typeface="Franklin Gothic Medium Cond" panose="020B0606030402020204" pitchFamily="34" charset="0"/>
                <a:cs typeface="Times New Roman" panose="02020603050405020304" pitchFamily="18" charset="0"/>
              </a:rPr>
              <a:t>Director IV, DBM-SPIB</a:t>
            </a:r>
            <a:endParaRPr lang="en-PH" sz="2000" dirty="0">
              <a:latin typeface="Franklin Gothic Medium Cond" panose="020B0606030402020204" pitchFamily="34" charset="0"/>
              <a:cs typeface="Times New Roman" panose="02020603050405020304" pitchFamily="18" charset="0"/>
            </a:endParaRPr>
          </a:p>
        </p:txBody>
      </p:sp>
      <p:pic>
        <p:nvPicPr>
          <p:cNvPr id="8" name="Picture 7">
            <a:extLst>
              <a:ext uri="{FF2B5EF4-FFF2-40B4-BE49-F238E27FC236}">
                <a16:creationId xmlns:a16="http://schemas.microsoft.com/office/drawing/2014/main" id="{375935E7-4FE0-4B2C-ADA5-7481A60C742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31114" y="527849"/>
            <a:ext cx="842319" cy="842319"/>
          </a:xfrm>
          <a:prstGeom prst="rect">
            <a:avLst/>
          </a:prstGeom>
        </p:spPr>
      </p:pic>
      <p:sp>
        <p:nvSpPr>
          <p:cNvPr id="9" name="TextBox 8">
            <a:extLst>
              <a:ext uri="{FF2B5EF4-FFF2-40B4-BE49-F238E27FC236}">
                <a16:creationId xmlns:a16="http://schemas.microsoft.com/office/drawing/2014/main" id="{568E1205-B312-49F8-9150-56DA6EACC1B4}"/>
              </a:ext>
            </a:extLst>
          </p:cNvPr>
          <p:cNvSpPr txBox="1"/>
          <p:nvPr/>
        </p:nvSpPr>
        <p:spPr>
          <a:xfrm>
            <a:off x="503453" y="1540638"/>
            <a:ext cx="6097639" cy="338554"/>
          </a:xfrm>
          <a:prstGeom prst="rect">
            <a:avLst/>
          </a:prstGeom>
          <a:noFill/>
        </p:spPr>
        <p:txBody>
          <a:bodyPr wrap="square" rtlCol="0">
            <a:spAutoFit/>
          </a:bodyPr>
          <a:lstStyle/>
          <a:p>
            <a:pPr algn="ctr"/>
            <a:r>
              <a:rPr lang="en-PH" sz="1600" dirty="0">
                <a:latin typeface="Franklin Gothic Medium Cond" panose="020B0606030402020204" pitchFamily="34" charset="0"/>
                <a:cs typeface="Times New Roman" panose="02020603050405020304" pitchFamily="18" charset="0"/>
              </a:rPr>
              <a:t>DEPARTMENT OF BUDGET AND MANAGEMENT</a:t>
            </a:r>
          </a:p>
        </p:txBody>
      </p:sp>
    </p:spTree>
    <p:extLst>
      <p:ext uri="{BB962C8B-B14F-4D97-AF65-F5344CB8AC3E}">
        <p14:creationId xmlns:p14="http://schemas.microsoft.com/office/powerpoint/2010/main" val="2770262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16" presetClass="entr" presetSubtype="21"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arn(inVertical)">
                                      <p:cBhvr>
                                        <p:cTn id="23" dur="500"/>
                                        <p:tgtEl>
                                          <p:spTgt spid="6"/>
                                        </p:tgtEl>
                                      </p:cBhvr>
                                    </p:animEffect>
                                  </p:childTnLst>
                                </p:cTn>
                              </p:par>
                            </p:childTnLst>
                          </p:cTn>
                        </p:par>
                        <p:par>
                          <p:cTn id="24" fill="hold">
                            <p:stCondLst>
                              <p:cond delay="3000"/>
                            </p:stCondLst>
                            <p:childTnLst>
                              <p:par>
                                <p:cTn id="25" presetID="10" presetClass="entr" presetSubtype="0"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hape 586">
            <a:extLst>
              <a:ext uri="{FF2B5EF4-FFF2-40B4-BE49-F238E27FC236}">
                <a16:creationId xmlns:a16="http://schemas.microsoft.com/office/drawing/2014/main" id="{D696D1F7-CC27-456C-B321-88AD0241A9DA}"/>
              </a:ext>
            </a:extLst>
          </p:cNvPr>
          <p:cNvSpPr/>
          <p:nvPr/>
        </p:nvSpPr>
        <p:spPr>
          <a:xfrm>
            <a:off x="577515" y="1285374"/>
            <a:ext cx="4977515" cy="5085347"/>
          </a:xfrm>
          <a:prstGeom prst="roundRect">
            <a:avLst>
              <a:gd name="adj" fmla="val 3918"/>
            </a:avLst>
          </a:prstGeom>
          <a:solidFill>
            <a:srgbClr val="FFFFFF"/>
          </a:solidFill>
          <a:ln w="3175" cap="flat">
            <a:solidFill>
              <a:srgbClr val="D9D9D9"/>
            </a:solidFill>
            <a:prstDash val="solid"/>
            <a:miter lim="400000"/>
          </a:ln>
          <a:effectLst>
            <a:outerShdw blurRad="76200" dir="18900000" rotWithShape="0">
              <a:srgbClr val="000000">
                <a:alpha val="20000"/>
              </a:srgbClr>
            </a:outerShdw>
          </a:effectLst>
        </p:spPr>
        <p:txBody>
          <a:bodyPr wrap="square" lIns="45719" tIns="45719" rIns="45719" bIns="45719"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pPr algn="ctr">
              <a:defRPr>
                <a:solidFill>
                  <a:srgbClr val="FFFFFF"/>
                </a:solidFill>
              </a:defRPr>
            </a:pPr>
            <a:endParaRPr/>
          </a:p>
        </p:txBody>
      </p:sp>
      <p:sp>
        <p:nvSpPr>
          <p:cNvPr id="13" name="Title 4"/>
          <p:cNvSpPr txBox="1">
            <a:spLocks/>
          </p:cNvSpPr>
          <p:nvPr/>
        </p:nvSpPr>
        <p:spPr>
          <a:xfrm>
            <a:off x="0" y="323039"/>
            <a:ext cx="12192000" cy="938433"/>
          </a:xfrm>
          <a:prstGeom prst="rect">
            <a:avLst/>
          </a:prstGeom>
          <a:solidFill>
            <a:schemeClr val="bg1"/>
          </a:solidFill>
        </p:spPr>
        <p:txBody>
          <a:bodyPr vert="horz" lIns="68580" tIns="34290" rIns="68580" bIns="3429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a:latin typeface="Franklin Gothic Demi Cond"/>
                <a:cs typeface="Times New Roman"/>
              </a:rPr>
              <a:t>IRA/NTA COMPUTATION</a:t>
            </a:r>
          </a:p>
        </p:txBody>
      </p:sp>
      <p:sp>
        <p:nvSpPr>
          <p:cNvPr id="36" name="Shape 586">
            <a:extLst>
              <a:ext uri="{FF2B5EF4-FFF2-40B4-BE49-F238E27FC236}">
                <a16:creationId xmlns:a16="http://schemas.microsoft.com/office/drawing/2014/main" id="{DC6DCE3C-4671-4340-854E-F14DFA4BC690}"/>
              </a:ext>
            </a:extLst>
          </p:cNvPr>
          <p:cNvSpPr/>
          <p:nvPr/>
        </p:nvSpPr>
        <p:spPr>
          <a:xfrm>
            <a:off x="6636972" y="1247049"/>
            <a:ext cx="4977515" cy="5085347"/>
          </a:xfrm>
          <a:prstGeom prst="roundRect">
            <a:avLst>
              <a:gd name="adj" fmla="val 3918"/>
            </a:avLst>
          </a:prstGeom>
          <a:solidFill>
            <a:srgbClr val="FFFFFF"/>
          </a:solidFill>
          <a:ln w="3175" cap="flat">
            <a:solidFill>
              <a:srgbClr val="D9D9D9"/>
            </a:solidFill>
            <a:prstDash val="solid"/>
            <a:miter lim="400000"/>
          </a:ln>
          <a:effectLst>
            <a:outerShdw blurRad="76200" dir="18900000" rotWithShape="0">
              <a:srgbClr val="000000">
                <a:alpha val="20000"/>
              </a:srgbClr>
            </a:outerShdw>
          </a:effectLst>
        </p:spPr>
        <p:txBody>
          <a:bodyPr wrap="square" lIns="45719" tIns="45719" rIns="45719" bIns="45719"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pPr algn="ctr">
              <a:defRPr>
                <a:solidFill>
                  <a:srgbClr val="FFFFFF"/>
                </a:solidFill>
              </a:defRPr>
            </a:pPr>
            <a:endParaRPr/>
          </a:p>
        </p:txBody>
      </p:sp>
      <p:grpSp>
        <p:nvGrpSpPr>
          <p:cNvPr id="7" name="Group 6">
            <a:extLst>
              <a:ext uri="{FF2B5EF4-FFF2-40B4-BE49-F238E27FC236}">
                <a16:creationId xmlns:a16="http://schemas.microsoft.com/office/drawing/2014/main" id="{2031685A-EC82-4B07-9398-16554D37A1C2}"/>
              </a:ext>
            </a:extLst>
          </p:cNvPr>
          <p:cNvGrpSpPr/>
          <p:nvPr/>
        </p:nvGrpSpPr>
        <p:grpSpPr>
          <a:xfrm>
            <a:off x="817524" y="1440924"/>
            <a:ext cx="4476899" cy="4171608"/>
            <a:chOff x="818975" y="1523339"/>
            <a:chExt cx="4778886" cy="4453002"/>
          </a:xfrm>
        </p:grpSpPr>
        <p:grpSp>
          <p:nvGrpSpPr>
            <p:cNvPr id="5" name="Group 4">
              <a:extLst>
                <a:ext uri="{FF2B5EF4-FFF2-40B4-BE49-F238E27FC236}">
                  <a16:creationId xmlns:a16="http://schemas.microsoft.com/office/drawing/2014/main" id="{C98F237E-12EE-4B04-A94E-6EC218EAB5C7}"/>
                </a:ext>
              </a:extLst>
            </p:cNvPr>
            <p:cNvGrpSpPr/>
            <p:nvPr/>
          </p:nvGrpSpPr>
          <p:grpSpPr>
            <a:xfrm>
              <a:off x="818975" y="1523339"/>
              <a:ext cx="4778886" cy="4453002"/>
              <a:chOff x="2182557" y="1340286"/>
              <a:chExt cx="4778886" cy="4453002"/>
            </a:xfrm>
          </p:grpSpPr>
          <p:sp>
            <p:nvSpPr>
              <p:cNvPr id="6" name="Shape">
                <a:extLst>
                  <a:ext uri="{FF2B5EF4-FFF2-40B4-BE49-F238E27FC236}">
                    <a16:creationId xmlns:a16="http://schemas.microsoft.com/office/drawing/2014/main" id="{00759006-675B-47C4-8DF6-8431F9B2CFE3}"/>
                  </a:ext>
                </a:extLst>
              </p:cNvPr>
              <p:cNvSpPr/>
              <p:nvPr/>
            </p:nvSpPr>
            <p:spPr>
              <a:xfrm>
                <a:off x="2182557" y="3277115"/>
                <a:ext cx="2798471" cy="2502219"/>
              </a:xfrm>
              <a:custGeom>
                <a:avLst/>
                <a:gdLst/>
                <a:ahLst/>
                <a:cxnLst>
                  <a:cxn ang="0">
                    <a:pos x="wd2" y="hd2"/>
                  </a:cxn>
                  <a:cxn ang="5400000">
                    <a:pos x="wd2" y="hd2"/>
                  </a:cxn>
                  <a:cxn ang="10800000">
                    <a:pos x="wd2" y="hd2"/>
                  </a:cxn>
                  <a:cxn ang="16200000">
                    <a:pos x="wd2" y="hd2"/>
                  </a:cxn>
                </a:cxnLst>
                <a:rect l="0" t="0" r="r" b="b"/>
                <a:pathLst>
                  <a:path w="21210" h="21080" extrusionOk="0">
                    <a:moveTo>
                      <a:pt x="21113" y="803"/>
                    </a:moveTo>
                    <a:lnTo>
                      <a:pt x="20414" y="544"/>
                    </a:lnTo>
                    <a:cubicBezTo>
                      <a:pt x="20298" y="492"/>
                      <a:pt x="20181" y="622"/>
                      <a:pt x="20228" y="751"/>
                    </a:cubicBezTo>
                    <a:lnTo>
                      <a:pt x="20298" y="984"/>
                    </a:lnTo>
                    <a:cubicBezTo>
                      <a:pt x="18830" y="1450"/>
                      <a:pt x="17315" y="1399"/>
                      <a:pt x="15917" y="881"/>
                    </a:cubicBezTo>
                    <a:cubicBezTo>
                      <a:pt x="15684" y="803"/>
                      <a:pt x="15474" y="699"/>
                      <a:pt x="15265" y="596"/>
                    </a:cubicBezTo>
                    <a:cubicBezTo>
                      <a:pt x="15055" y="492"/>
                      <a:pt x="14845" y="388"/>
                      <a:pt x="14636" y="259"/>
                    </a:cubicBezTo>
                    <a:cubicBezTo>
                      <a:pt x="14496" y="181"/>
                      <a:pt x="14356" y="78"/>
                      <a:pt x="14239" y="0"/>
                    </a:cubicBezTo>
                    <a:lnTo>
                      <a:pt x="14006" y="440"/>
                    </a:lnTo>
                    <a:lnTo>
                      <a:pt x="11909" y="4377"/>
                    </a:lnTo>
                    <a:cubicBezTo>
                      <a:pt x="11700" y="4247"/>
                      <a:pt x="11490" y="4144"/>
                      <a:pt x="11280" y="4040"/>
                    </a:cubicBezTo>
                    <a:cubicBezTo>
                      <a:pt x="11070" y="3937"/>
                      <a:pt x="10837" y="3833"/>
                      <a:pt x="10628" y="3755"/>
                    </a:cubicBezTo>
                    <a:cubicBezTo>
                      <a:pt x="10488" y="3704"/>
                      <a:pt x="10348" y="3652"/>
                      <a:pt x="10185" y="3600"/>
                    </a:cubicBezTo>
                    <a:cubicBezTo>
                      <a:pt x="8111" y="2953"/>
                      <a:pt x="5968" y="3237"/>
                      <a:pt x="4080" y="4403"/>
                    </a:cubicBezTo>
                    <a:cubicBezTo>
                      <a:pt x="3964" y="4481"/>
                      <a:pt x="3847" y="4558"/>
                      <a:pt x="3731" y="4636"/>
                    </a:cubicBezTo>
                    <a:cubicBezTo>
                      <a:pt x="3707" y="4636"/>
                      <a:pt x="3707" y="4662"/>
                      <a:pt x="3684" y="4662"/>
                    </a:cubicBezTo>
                    <a:cubicBezTo>
                      <a:pt x="3591" y="4740"/>
                      <a:pt x="3498" y="4791"/>
                      <a:pt x="3404" y="4869"/>
                    </a:cubicBezTo>
                    <a:cubicBezTo>
                      <a:pt x="3404" y="4869"/>
                      <a:pt x="3404" y="4869"/>
                      <a:pt x="3404" y="4869"/>
                    </a:cubicBezTo>
                    <a:cubicBezTo>
                      <a:pt x="1913" y="6035"/>
                      <a:pt x="818" y="7744"/>
                      <a:pt x="305" y="9738"/>
                    </a:cubicBezTo>
                    <a:cubicBezTo>
                      <a:pt x="-207" y="11732"/>
                      <a:pt x="-67" y="13804"/>
                      <a:pt x="678" y="15695"/>
                    </a:cubicBezTo>
                    <a:cubicBezTo>
                      <a:pt x="678" y="15695"/>
                      <a:pt x="678" y="15695"/>
                      <a:pt x="678" y="15695"/>
                    </a:cubicBezTo>
                    <a:cubicBezTo>
                      <a:pt x="725" y="15824"/>
                      <a:pt x="771" y="15928"/>
                      <a:pt x="818" y="16058"/>
                    </a:cubicBezTo>
                    <a:cubicBezTo>
                      <a:pt x="818" y="16083"/>
                      <a:pt x="841" y="16109"/>
                      <a:pt x="841" y="16109"/>
                    </a:cubicBezTo>
                    <a:cubicBezTo>
                      <a:pt x="911" y="16239"/>
                      <a:pt x="958" y="16368"/>
                      <a:pt x="1028" y="16524"/>
                    </a:cubicBezTo>
                    <a:cubicBezTo>
                      <a:pt x="1098" y="16653"/>
                      <a:pt x="1168" y="16783"/>
                      <a:pt x="1237" y="16912"/>
                    </a:cubicBezTo>
                    <a:cubicBezTo>
                      <a:pt x="1237" y="16938"/>
                      <a:pt x="1261" y="16938"/>
                      <a:pt x="1261" y="16964"/>
                    </a:cubicBezTo>
                    <a:cubicBezTo>
                      <a:pt x="1331" y="17068"/>
                      <a:pt x="1377" y="17171"/>
                      <a:pt x="1447" y="17301"/>
                    </a:cubicBezTo>
                    <a:cubicBezTo>
                      <a:pt x="1447" y="17301"/>
                      <a:pt x="1447" y="17301"/>
                      <a:pt x="1447" y="17301"/>
                    </a:cubicBezTo>
                    <a:cubicBezTo>
                      <a:pt x="2496" y="18984"/>
                      <a:pt x="4034" y="20176"/>
                      <a:pt x="5828" y="20745"/>
                    </a:cubicBezTo>
                    <a:lnTo>
                      <a:pt x="5828" y="20745"/>
                    </a:lnTo>
                    <a:cubicBezTo>
                      <a:pt x="7808" y="21367"/>
                      <a:pt x="9999" y="21134"/>
                      <a:pt x="11933" y="19942"/>
                    </a:cubicBezTo>
                    <a:cubicBezTo>
                      <a:pt x="13867" y="18725"/>
                      <a:pt x="15171" y="16783"/>
                      <a:pt x="15731" y="14581"/>
                    </a:cubicBezTo>
                    <a:lnTo>
                      <a:pt x="15731" y="14581"/>
                    </a:lnTo>
                    <a:cubicBezTo>
                      <a:pt x="15754" y="14529"/>
                      <a:pt x="15754" y="14478"/>
                      <a:pt x="15777" y="14400"/>
                    </a:cubicBezTo>
                    <a:cubicBezTo>
                      <a:pt x="15824" y="14245"/>
                      <a:pt x="15707" y="14063"/>
                      <a:pt x="15544" y="14063"/>
                    </a:cubicBezTo>
                    <a:lnTo>
                      <a:pt x="15544" y="14063"/>
                    </a:lnTo>
                    <a:cubicBezTo>
                      <a:pt x="15428" y="14063"/>
                      <a:pt x="15335" y="14141"/>
                      <a:pt x="15311" y="14271"/>
                    </a:cubicBezTo>
                    <a:cubicBezTo>
                      <a:pt x="14822" y="16394"/>
                      <a:pt x="13564" y="18311"/>
                      <a:pt x="11700" y="19476"/>
                    </a:cubicBezTo>
                    <a:cubicBezTo>
                      <a:pt x="8298" y="21600"/>
                      <a:pt x="4034" y="20486"/>
                      <a:pt x="1820" y="17016"/>
                    </a:cubicBezTo>
                    <a:cubicBezTo>
                      <a:pt x="1820" y="17016"/>
                      <a:pt x="1820" y="17016"/>
                      <a:pt x="1820" y="17016"/>
                    </a:cubicBezTo>
                    <a:cubicBezTo>
                      <a:pt x="1750" y="16912"/>
                      <a:pt x="1703" y="16809"/>
                      <a:pt x="1634" y="16705"/>
                    </a:cubicBezTo>
                    <a:cubicBezTo>
                      <a:pt x="1634" y="16679"/>
                      <a:pt x="1610" y="16679"/>
                      <a:pt x="1610" y="16653"/>
                    </a:cubicBezTo>
                    <a:cubicBezTo>
                      <a:pt x="1540" y="16524"/>
                      <a:pt x="1470" y="16420"/>
                      <a:pt x="1424" y="16291"/>
                    </a:cubicBezTo>
                    <a:cubicBezTo>
                      <a:pt x="1354" y="16161"/>
                      <a:pt x="1307" y="16032"/>
                      <a:pt x="1237" y="15902"/>
                    </a:cubicBezTo>
                    <a:cubicBezTo>
                      <a:pt x="1237" y="15876"/>
                      <a:pt x="1214" y="15876"/>
                      <a:pt x="1214" y="15850"/>
                    </a:cubicBezTo>
                    <a:cubicBezTo>
                      <a:pt x="1168" y="15747"/>
                      <a:pt x="1121" y="15617"/>
                      <a:pt x="1074" y="15514"/>
                    </a:cubicBezTo>
                    <a:cubicBezTo>
                      <a:pt x="1074" y="15514"/>
                      <a:pt x="1074" y="15514"/>
                      <a:pt x="1074" y="15514"/>
                    </a:cubicBezTo>
                    <a:cubicBezTo>
                      <a:pt x="-347" y="11888"/>
                      <a:pt x="725" y="7614"/>
                      <a:pt x="3637" y="5309"/>
                    </a:cubicBezTo>
                    <a:cubicBezTo>
                      <a:pt x="3637" y="5309"/>
                      <a:pt x="3637" y="5309"/>
                      <a:pt x="3637" y="5309"/>
                    </a:cubicBezTo>
                    <a:cubicBezTo>
                      <a:pt x="3731" y="5232"/>
                      <a:pt x="3824" y="5180"/>
                      <a:pt x="3917" y="5102"/>
                    </a:cubicBezTo>
                    <a:cubicBezTo>
                      <a:pt x="3940" y="5102"/>
                      <a:pt x="3940" y="5076"/>
                      <a:pt x="3964" y="5076"/>
                    </a:cubicBezTo>
                    <a:cubicBezTo>
                      <a:pt x="4080" y="4999"/>
                      <a:pt x="4173" y="4921"/>
                      <a:pt x="4290" y="4869"/>
                    </a:cubicBezTo>
                    <a:cubicBezTo>
                      <a:pt x="6061" y="3781"/>
                      <a:pt x="8088" y="3496"/>
                      <a:pt x="10022" y="4092"/>
                    </a:cubicBezTo>
                    <a:cubicBezTo>
                      <a:pt x="10138" y="4118"/>
                      <a:pt x="10232" y="4170"/>
                      <a:pt x="10348" y="4196"/>
                    </a:cubicBezTo>
                    <a:cubicBezTo>
                      <a:pt x="10581" y="4273"/>
                      <a:pt x="10791" y="4377"/>
                      <a:pt x="11001" y="4481"/>
                    </a:cubicBezTo>
                    <a:cubicBezTo>
                      <a:pt x="11210" y="4584"/>
                      <a:pt x="11420" y="4688"/>
                      <a:pt x="11630" y="4817"/>
                    </a:cubicBezTo>
                    <a:cubicBezTo>
                      <a:pt x="11770" y="4895"/>
                      <a:pt x="11909" y="4999"/>
                      <a:pt x="12026" y="5076"/>
                    </a:cubicBezTo>
                    <a:lnTo>
                      <a:pt x="12259" y="4636"/>
                    </a:lnTo>
                    <a:lnTo>
                      <a:pt x="14356" y="699"/>
                    </a:lnTo>
                    <a:cubicBezTo>
                      <a:pt x="14566" y="829"/>
                      <a:pt x="14775" y="932"/>
                      <a:pt x="14985" y="1036"/>
                    </a:cubicBezTo>
                    <a:cubicBezTo>
                      <a:pt x="15195" y="1140"/>
                      <a:pt x="15428" y="1243"/>
                      <a:pt x="15637" y="1321"/>
                    </a:cubicBezTo>
                    <a:cubicBezTo>
                      <a:pt x="17152" y="1891"/>
                      <a:pt x="18830" y="1968"/>
                      <a:pt x="20437" y="1450"/>
                    </a:cubicBezTo>
                    <a:lnTo>
                      <a:pt x="20507" y="1658"/>
                    </a:lnTo>
                    <a:cubicBezTo>
                      <a:pt x="20554" y="1787"/>
                      <a:pt x="20717" y="1813"/>
                      <a:pt x="20787" y="1683"/>
                    </a:cubicBezTo>
                    <a:lnTo>
                      <a:pt x="21160" y="984"/>
                    </a:lnTo>
                    <a:cubicBezTo>
                      <a:pt x="21253" y="958"/>
                      <a:pt x="21206" y="829"/>
                      <a:pt x="21113" y="803"/>
                    </a:cubicBezTo>
                    <a:close/>
                  </a:path>
                </a:pathLst>
              </a:custGeom>
              <a:solidFill>
                <a:schemeClr val="accent3"/>
              </a:solidFill>
              <a:ln w="12700">
                <a:miter lim="400000"/>
              </a:ln>
            </p:spPr>
            <p:txBody>
              <a:bodyPr lIns="28575" tIns="28575" rIns="28575" bIns="28575" anchor="ctr"/>
              <a:lstStyle/>
              <a:p>
                <a:pPr>
                  <a:defRPr sz="3000">
                    <a:solidFill>
                      <a:srgbClr val="FFFFFF"/>
                    </a:solidFill>
                  </a:defRPr>
                </a:pPr>
                <a:endParaRPr sz="2250"/>
              </a:p>
            </p:txBody>
          </p:sp>
          <p:sp>
            <p:nvSpPr>
              <p:cNvPr id="9" name="Shape">
                <a:extLst>
                  <a:ext uri="{FF2B5EF4-FFF2-40B4-BE49-F238E27FC236}">
                    <a16:creationId xmlns:a16="http://schemas.microsoft.com/office/drawing/2014/main" id="{5D29CE53-2CDB-406A-830F-E37ACA4EBBE8}"/>
                  </a:ext>
                </a:extLst>
              </p:cNvPr>
              <p:cNvSpPr/>
              <p:nvPr/>
            </p:nvSpPr>
            <p:spPr>
              <a:xfrm>
                <a:off x="3504520" y="1340286"/>
                <a:ext cx="2118220" cy="3225749"/>
              </a:xfrm>
              <a:custGeom>
                <a:avLst/>
                <a:gdLst/>
                <a:ahLst/>
                <a:cxnLst>
                  <a:cxn ang="0">
                    <a:pos x="wd2" y="hd2"/>
                  </a:cxn>
                  <a:cxn ang="5400000">
                    <a:pos x="wd2" y="hd2"/>
                  </a:cxn>
                  <a:cxn ang="10800000">
                    <a:pos x="wd2" y="hd2"/>
                  </a:cxn>
                  <a:cxn ang="16200000">
                    <a:pos x="wd2" y="hd2"/>
                  </a:cxn>
                </a:cxnLst>
                <a:rect l="0" t="0" r="r" b="b"/>
                <a:pathLst>
                  <a:path w="21600" h="21585" extrusionOk="0">
                    <a:moveTo>
                      <a:pt x="16459" y="13104"/>
                    </a:moveTo>
                    <a:cubicBezTo>
                      <a:pt x="16741" y="13001"/>
                      <a:pt x="16992" y="12878"/>
                      <a:pt x="17242" y="12754"/>
                    </a:cubicBezTo>
                    <a:cubicBezTo>
                      <a:pt x="17493" y="12631"/>
                      <a:pt x="17744" y="12507"/>
                      <a:pt x="17995" y="12363"/>
                    </a:cubicBezTo>
                    <a:cubicBezTo>
                      <a:pt x="18152" y="12281"/>
                      <a:pt x="18308" y="12178"/>
                      <a:pt x="18434" y="12096"/>
                    </a:cubicBezTo>
                    <a:cubicBezTo>
                      <a:pt x="20471" y="10759"/>
                      <a:pt x="21600" y="8990"/>
                      <a:pt x="21600" y="7097"/>
                    </a:cubicBezTo>
                    <a:cubicBezTo>
                      <a:pt x="21600" y="6974"/>
                      <a:pt x="21600" y="6850"/>
                      <a:pt x="21600" y="6727"/>
                    </a:cubicBezTo>
                    <a:cubicBezTo>
                      <a:pt x="21600" y="6706"/>
                      <a:pt x="21600" y="6686"/>
                      <a:pt x="21600" y="6665"/>
                    </a:cubicBezTo>
                    <a:cubicBezTo>
                      <a:pt x="21600" y="6562"/>
                      <a:pt x="21569" y="6459"/>
                      <a:pt x="21569" y="6357"/>
                    </a:cubicBezTo>
                    <a:cubicBezTo>
                      <a:pt x="21569" y="6357"/>
                      <a:pt x="21569" y="6357"/>
                      <a:pt x="21569" y="6336"/>
                    </a:cubicBezTo>
                    <a:cubicBezTo>
                      <a:pt x="21318" y="4731"/>
                      <a:pt x="20252" y="3230"/>
                      <a:pt x="18465" y="2057"/>
                    </a:cubicBezTo>
                    <a:cubicBezTo>
                      <a:pt x="16678" y="885"/>
                      <a:pt x="14421" y="185"/>
                      <a:pt x="11944" y="21"/>
                    </a:cubicBezTo>
                    <a:cubicBezTo>
                      <a:pt x="11944" y="21"/>
                      <a:pt x="11944" y="21"/>
                      <a:pt x="11944" y="21"/>
                    </a:cubicBezTo>
                    <a:cubicBezTo>
                      <a:pt x="11788" y="0"/>
                      <a:pt x="11631" y="0"/>
                      <a:pt x="11474" y="0"/>
                    </a:cubicBezTo>
                    <a:cubicBezTo>
                      <a:pt x="11443" y="0"/>
                      <a:pt x="11411" y="0"/>
                      <a:pt x="11380" y="0"/>
                    </a:cubicBezTo>
                    <a:cubicBezTo>
                      <a:pt x="11192" y="0"/>
                      <a:pt x="11004" y="0"/>
                      <a:pt x="10816" y="0"/>
                    </a:cubicBezTo>
                    <a:cubicBezTo>
                      <a:pt x="10628" y="0"/>
                      <a:pt x="10439" y="0"/>
                      <a:pt x="10251" y="0"/>
                    </a:cubicBezTo>
                    <a:cubicBezTo>
                      <a:pt x="10220" y="0"/>
                      <a:pt x="10189" y="0"/>
                      <a:pt x="10157" y="0"/>
                    </a:cubicBezTo>
                    <a:cubicBezTo>
                      <a:pt x="10001" y="0"/>
                      <a:pt x="9844" y="21"/>
                      <a:pt x="9687" y="21"/>
                    </a:cubicBezTo>
                    <a:cubicBezTo>
                      <a:pt x="9687" y="21"/>
                      <a:pt x="9687" y="21"/>
                      <a:pt x="9687" y="21"/>
                    </a:cubicBezTo>
                    <a:cubicBezTo>
                      <a:pt x="7210" y="185"/>
                      <a:pt x="4953" y="885"/>
                      <a:pt x="3166" y="2057"/>
                    </a:cubicBezTo>
                    <a:lnTo>
                      <a:pt x="3166" y="2057"/>
                    </a:lnTo>
                    <a:cubicBezTo>
                      <a:pt x="1223" y="3333"/>
                      <a:pt x="0" y="5102"/>
                      <a:pt x="0" y="7056"/>
                    </a:cubicBezTo>
                    <a:cubicBezTo>
                      <a:pt x="0" y="9010"/>
                      <a:pt x="1223" y="10779"/>
                      <a:pt x="3166" y="12055"/>
                    </a:cubicBezTo>
                    <a:lnTo>
                      <a:pt x="3166" y="12055"/>
                    </a:lnTo>
                    <a:cubicBezTo>
                      <a:pt x="3229" y="12096"/>
                      <a:pt x="3260" y="12117"/>
                      <a:pt x="3323" y="12158"/>
                    </a:cubicBezTo>
                    <a:cubicBezTo>
                      <a:pt x="3480" y="12261"/>
                      <a:pt x="3731" y="12219"/>
                      <a:pt x="3825" y="12117"/>
                    </a:cubicBezTo>
                    <a:lnTo>
                      <a:pt x="3825" y="12117"/>
                    </a:lnTo>
                    <a:cubicBezTo>
                      <a:pt x="3887" y="12034"/>
                      <a:pt x="3887" y="11931"/>
                      <a:pt x="3762" y="11870"/>
                    </a:cubicBezTo>
                    <a:cubicBezTo>
                      <a:pt x="1850" y="10656"/>
                      <a:pt x="627" y="8949"/>
                      <a:pt x="627" y="7056"/>
                    </a:cubicBezTo>
                    <a:cubicBezTo>
                      <a:pt x="627" y="3621"/>
                      <a:pt x="4640" y="761"/>
                      <a:pt x="9750" y="411"/>
                    </a:cubicBezTo>
                    <a:cubicBezTo>
                      <a:pt x="9750" y="411"/>
                      <a:pt x="9750" y="411"/>
                      <a:pt x="9781" y="411"/>
                    </a:cubicBezTo>
                    <a:cubicBezTo>
                      <a:pt x="9938" y="411"/>
                      <a:pt x="10063" y="391"/>
                      <a:pt x="10220" y="391"/>
                    </a:cubicBezTo>
                    <a:cubicBezTo>
                      <a:pt x="10251" y="391"/>
                      <a:pt x="10283" y="391"/>
                      <a:pt x="10283" y="391"/>
                    </a:cubicBezTo>
                    <a:cubicBezTo>
                      <a:pt x="10439" y="391"/>
                      <a:pt x="10628" y="391"/>
                      <a:pt x="10816" y="391"/>
                    </a:cubicBezTo>
                    <a:cubicBezTo>
                      <a:pt x="11004" y="391"/>
                      <a:pt x="11161" y="391"/>
                      <a:pt x="11349" y="391"/>
                    </a:cubicBezTo>
                    <a:cubicBezTo>
                      <a:pt x="11380" y="391"/>
                      <a:pt x="11411" y="391"/>
                      <a:pt x="11411" y="391"/>
                    </a:cubicBezTo>
                    <a:cubicBezTo>
                      <a:pt x="11568" y="391"/>
                      <a:pt x="11725" y="411"/>
                      <a:pt x="11850" y="411"/>
                    </a:cubicBezTo>
                    <a:cubicBezTo>
                      <a:pt x="11850" y="411"/>
                      <a:pt x="11850" y="411"/>
                      <a:pt x="11882" y="411"/>
                    </a:cubicBezTo>
                    <a:cubicBezTo>
                      <a:pt x="16647" y="741"/>
                      <a:pt x="20440" y="3230"/>
                      <a:pt x="20942" y="6357"/>
                    </a:cubicBezTo>
                    <a:cubicBezTo>
                      <a:pt x="20942" y="6357"/>
                      <a:pt x="20942" y="6357"/>
                      <a:pt x="20942" y="6377"/>
                    </a:cubicBezTo>
                    <a:cubicBezTo>
                      <a:pt x="20942" y="6480"/>
                      <a:pt x="20973" y="6562"/>
                      <a:pt x="20973" y="6665"/>
                    </a:cubicBezTo>
                    <a:cubicBezTo>
                      <a:pt x="20973" y="6686"/>
                      <a:pt x="20973" y="6706"/>
                      <a:pt x="20973" y="6706"/>
                    </a:cubicBezTo>
                    <a:cubicBezTo>
                      <a:pt x="20973" y="6809"/>
                      <a:pt x="20973" y="6933"/>
                      <a:pt x="20973" y="7056"/>
                    </a:cubicBezTo>
                    <a:cubicBezTo>
                      <a:pt x="20973" y="8846"/>
                      <a:pt x="19907" y="10512"/>
                      <a:pt x="17995" y="11767"/>
                    </a:cubicBezTo>
                    <a:cubicBezTo>
                      <a:pt x="17901" y="11829"/>
                      <a:pt x="17775" y="11911"/>
                      <a:pt x="17681" y="11973"/>
                    </a:cubicBezTo>
                    <a:cubicBezTo>
                      <a:pt x="17430" y="12117"/>
                      <a:pt x="17211" y="12240"/>
                      <a:pt x="16960" y="12363"/>
                    </a:cubicBezTo>
                    <a:cubicBezTo>
                      <a:pt x="16709" y="12487"/>
                      <a:pt x="16459" y="12610"/>
                      <a:pt x="16176" y="12713"/>
                    </a:cubicBezTo>
                    <a:cubicBezTo>
                      <a:pt x="15988" y="12795"/>
                      <a:pt x="15832" y="12857"/>
                      <a:pt x="15644" y="12919"/>
                    </a:cubicBezTo>
                    <a:lnTo>
                      <a:pt x="15957" y="13269"/>
                    </a:lnTo>
                    <a:lnTo>
                      <a:pt x="18716" y="16416"/>
                    </a:lnTo>
                    <a:cubicBezTo>
                      <a:pt x="18434" y="16519"/>
                      <a:pt x="18183" y="16642"/>
                      <a:pt x="17932" y="16766"/>
                    </a:cubicBezTo>
                    <a:cubicBezTo>
                      <a:pt x="17681" y="16889"/>
                      <a:pt x="17430" y="17033"/>
                      <a:pt x="17211" y="17157"/>
                    </a:cubicBezTo>
                    <a:cubicBezTo>
                      <a:pt x="15581" y="18103"/>
                      <a:pt x="14421" y="19378"/>
                      <a:pt x="13888" y="20818"/>
                    </a:cubicBezTo>
                    <a:lnTo>
                      <a:pt x="13512" y="20818"/>
                    </a:lnTo>
                    <a:cubicBezTo>
                      <a:pt x="13355" y="20818"/>
                      <a:pt x="13230" y="20942"/>
                      <a:pt x="13355" y="21024"/>
                    </a:cubicBezTo>
                    <a:lnTo>
                      <a:pt x="13951" y="21538"/>
                    </a:lnTo>
                    <a:cubicBezTo>
                      <a:pt x="14045" y="21600"/>
                      <a:pt x="14170" y="21600"/>
                      <a:pt x="14264" y="21538"/>
                    </a:cubicBezTo>
                    <a:lnTo>
                      <a:pt x="14891" y="21045"/>
                    </a:lnTo>
                    <a:cubicBezTo>
                      <a:pt x="15017" y="20962"/>
                      <a:pt x="14922" y="20818"/>
                      <a:pt x="14734" y="20818"/>
                    </a:cubicBezTo>
                    <a:lnTo>
                      <a:pt x="14515" y="20818"/>
                    </a:lnTo>
                    <a:cubicBezTo>
                      <a:pt x="15017" y="19522"/>
                      <a:pt x="16051" y="18391"/>
                      <a:pt x="17493" y="17506"/>
                    </a:cubicBezTo>
                    <a:cubicBezTo>
                      <a:pt x="17713" y="17362"/>
                      <a:pt x="17963" y="17239"/>
                      <a:pt x="18214" y="17095"/>
                    </a:cubicBezTo>
                    <a:cubicBezTo>
                      <a:pt x="18465" y="16971"/>
                      <a:pt x="18716" y="16848"/>
                      <a:pt x="18998" y="16745"/>
                    </a:cubicBezTo>
                    <a:cubicBezTo>
                      <a:pt x="19186" y="16663"/>
                      <a:pt x="19343" y="16601"/>
                      <a:pt x="19531" y="16539"/>
                    </a:cubicBezTo>
                    <a:lnTo>
                      <a:pt x="19217" y="16190"/>
                    </a:lnTo>
                    <a:lnTo>
                      <a:pt x="16459" y="13104"/>
                    </a:lnTo>
                    <a:close/>
                  </a:path>
                </a:pathLst>
              </a:custGeom>
              <a:solidFill>
                <a:schemeClr val="accent6"/>
              </a:solidFill>
              <a:ln w="12700">
                <a:miter lim="400000"/>
              </a:ln>
            </p:spPr>
            <p:txBody>
              <a:bodyPr lIns="28575" tIns="28575" rIns="28575" bIns="28575" anchor="ctr"/>
              <a:lstStyle/>
              <a:p>
                <a:pPr>
                  <a:defRPr sz="3000">
                    <a:solidFill>
                      <a:srgbClr val="FFFFFF"/>
                    </a:solidFill>
                  </a:defRPr>
                </a:pPr>
                <a:endParaRPr sz="2250" dirty="0"/>
              </a:p>
            </p:txBody>
          </p:sp>
          <p:sp>
            <p:nvSpPr>
              <p:cNvPr id="10" name="Shape">
                <a:extLst>
                  <a:ext uri="{FF2B5EF4-FFF2-40B4-BE49-F238E27FC236}">
                    <a16:creationId xmlns:a16="http://schemas.microsoft.com/office/drawing/2014/main" id="{FD3A7081-6E06-40A3-A08E-0EE7E0733D29}"/>
                  </a:ext>
                </a:extLst>
              </p:cNvPr>
              <p:cNvSpPr/>
              <p:nvPr/>
            </p:nvSpPr>
            <p:spPr>
              <a:xfrm>
                <a:off x="3873439" y="3676778"/>
                <a:ext cx="3088004" cy="2116510"/>
              </a:xfrm>
              <a:custGeom>
                <a:avLst/>
                <a:gdLst/>
                <a:ahLst/>
                <a:cxnLst>
                  <a:cxn ang="0">
                    <a:pos x="wd2" y="hd2"/>
                  </a:cxn>
                  <a:cxn ang="5400000">
                    <a:pos x="wd2" y="hd2"/>
                  </a:cxn>
                  <a:cxn ang="10800000">
                    <a:pos x="wd2" y="hd2"/>
                  </a:cxn>
                  <a:cxn ang="16200000">
                    <a:pos x="wd2" y="hd2"/>
                  </a:cxn>
                </a:cxnLst>
                <a:rect l="0" t="0" r="r" b="b"/>
                <a:pathLst>
                  <a:path w="21187" h="20827" extrusionOk="0">
                    <a:moveTo>
                      <a:pt x="20929" y="7658"/>
                    </a:moveTo>
                    <a:lnTo>
                      <a:pt x="20929" y="7658"/>
                    </a:lnTo>
                    <a:cubicBezTo>
                      <a:pt x="20444" y="5086"/>
                      <a:pt x="19263" y="2787"/>
                      <a:pt x="17533" y="1365"/>
                    </a:cubicBezTo>
                    <a:cubicBezTo>
                      <a:pt x="15803" y="-57"/>
                      <a:pt x="13821" y="-329"/>
                      <a:pt x="12028" y="367"/>
                    </a:cubicBezTo>
                    <a:lnTo>
                      <a:pt x="12028" y="367"/>
                    </a:lnTo>
                    <a:cubicBezTo>
                      <a:pt x="11985" y="397"/>
                      <a:pt x="11943" y="397"/>
                      <a:pt x="11880" y="427"/>
                    </a:cubicBezTo>
                    <a:cubicBezTo>
                      <a:pt x="11753" y="488"/>
                      <a:pt x="11690" y="700"/>
                      <a:pt x="11753" y="881"/>
                    </a:cubicBezTo>
                    <a:lnTo>
                      <a:pt x="11753" y="881"/>
                    </a:lnTo>
                    <a:cubicBezTo>
                      <a:pt x="11796" y="1002"/>
                      <a:pt x="11901" y="1063"/>
                      <a:pt x="12006" y="1032"/>
                    </a:cubicBezTo>
                    <a:cubicBezTo>
                      <a:pt x="13736" y="306"/>
                      <a:pt x="15656" y="548"/>
                      <a:pt x="17322" y="1910"/>
                    </a:cubicBezTo>
                    <a:cubicBezTo>
                      <a:pt x="20381" y="4421"/>
                      <a:pt x="21583" y="9836"/>
                      <a:pt x="20191" y="14374"/>
                    </a:cubicBezTo>
                    <a:cubicBezTo>
                      <a:pt x="20191" y="14374"/>
                      <a:pt x="20191" y="14374"/>
                      <a:pt x="20191" y="14404"/>
                    </a:cubicBezTo>
                    <a:cubicBezTo>
                      <a:pt x="20149" y="14525"/>
                      <a:pt x="20106" y="14676"/>
                      <a:pt x="20064" y="14797"/>
                    </a:cubicBezTo>
                    <a:cubicBezTo>
                      <a:pt x="20064" y="14827"/>
                      <a:pt x="20043" y="14827"/>
                      <a:pt x="20043" y="14858"/>
                    </a:cubicBezTo>
                    <a:cubicBezTo>
                      <a:pt x="20001" y="15009"/>
                      <a:pt x="19938" y="15160"/>
                      <a:pt x="19874" y="15311"/>
                    </a:cubicBezTo>
                    <a:cubicBezTo>
                      <a:pt x="19811" y="15463"/>
                      <a:pt x="19748" y="15614"/>
                      <a:pt x="19685" y="15735"/>
                    </a:cubicBezTo>
                    <a:cubicBezTo>
                      <a:pt x="19685" y="15765"/>
                      <a:pt x="19663" y="15765"/>
                      <a:pt x="19663" y="15795"/>
                    </a:cubicBezTo>
                    <a:cubicBezTo>
                      <a:pt x="19600" y="15916"/>
                      <a:pt x="19558" y="16037"/>
                      <a:pt x="19495" y="16158"/>
                    </a:cubicBezTo>
                    <a:cubicBezTo>
                      <a:pt x="19495" y="16158"/>
                      <a:pt x="19495" y="16158"/>
                      <a:pt x="19495" y="16158"/>
                    </a:cubicBezTo>
                    <a:cubicBezTo>
                      <a:pt x="17617" y="19910"/>
                      <a:pt x="14137" y="21271"/>
                      <a:pt x="11184" y="19426"/>
                    </a:cubicBezTo>
                    <a:cubicBezTo>
                      <a:pt x="11184" y="19426"/>
                      <a:pt x="11184" y="19426"/>
                      <a:pt x="11163" y="19426"/>
                    </a:cubicBezTo>
                    <a:cubicBezTo>
                      <a:pt x="11078" y="19365"/>
                      <a:pt x="10973" y="19305"/>
                      <a:pt x="10888" y="19244"/>
                    </a:cubicBezTo>
                    <a:cubicBezTo>
                      <a:pt x="10867" y="19244"/>
                      <a:pt x="10867" y="19214"/>
                      <a:pt x="10846" y="19214"/>
                    </a:cubicBezTo>
                    <a:cubicBezTo>
                      <a:pt x="10741" y="19153"/>
                      <a:pt x="10635" y="19063"/>
                      <a:pt x="10530" y="18972"/>
                    </a:cubicBezTo>
                    <a:cubicBezTo>
                      <a:pt x="8948" y="17671"/>
                      <a:pt x="7809" y="15553"/>
                      <a:pt x="7324" y="13042"/>
                    </a:cubicBezTo>
                    <a:cubicBezTo>
                      <a:pt x="7303" y="12891"/>
                      <a:pt x="7281" y="12770"/>
                      <a:pt x="7260" y="12619"/>
                    </a:cubicBezTo>
                    <a:cubicBezTo>
                      <a:pt x="7218" y="12316"/>
                      <a:pt x="7176" y="12014"/>
                      <a:pt x="7155" y="11711"/>
                    </a:cubicBezTo>
                    <a:cubicBezTo>
                      <a:pt x="7134" y="11409"/>
                      <a:pt x="7113" y="11106"/>
                      <a:pt x="7092" y="10804"/>
                    </a:cubicBezTo>
                    <a:cubicBezTo>
                      <a:pt x="7092" y="10592"/>
                      <a:pt x="7092" y="10410"/>
                      <a:pt x="7092" y="10199"/>
                    </a:cubicBezTo>
                    <a:lnTo>
                      <a:pt x="6670" y="10199"/>
                    </a:lnTo>
                    <a:lnTo>
                      <a:pt x="2936" y="10229"/>
                    </a:lnTo>
                    <a:cubicBezTo>
                      <a:pt x="2936" y="9926"/>
                      <a:pt x="2915" y="9624"/>
                      <a:pt x="2894" y="9321"/>
                    </a:cubicBezTo>
                    <a:cubicBezTo>
                      <a:pt x="2873" y="9019"/>
                      <a:pt x="2831" y="8716"/>
                      <a:pt x="2788" y="8414"/>
                    </a:cubicBezTo>
                    <a:cubicBezTo>
                      <a:pt x="2493" y="6417"/>
                      <a:pt x="1797" y="4572"/>
                      <a:pt x="742" y="3120"/>
                    </a:cubicBezTo>
                    <a:lnTo>
                      <a:pt x="890" y="2847"/>
                    </a:lnTo>
                    <a:cubicBezTo>
                      <a:pt x="953" y="2726"/>
                      <a:pt x="890" y="2515"/>
                      <a:pt x="785" y="2515"/>
                    </a:cubicBezTo>
                    <a:lnTo>
                      <a:pt x="131" y="2515"/>
                    </a:lnTo>
                    <a:cubicBezTo>
                      <a:pt x="46" y="2515"/>
                      <a:pt x="-17" y="2636"/>
                      <a:pt x="4" y="2757"/>
                    </a:cubicBezTo>
                    <a:lnTo>
                      <a:pt x="152" y="3664"/>
                    </a:lnTo>
                    <a:cubicBezTo>
                      <a:pt x="173" y="3816"/>
                      <a:pt x="320" y="3876"/>
                      <a:pt x="384" y="3755"/>
                    </a:cubicBezTo>
                    <a:lnTo>
                      <a:pt x="468" y="3574"/>
                    </a:lnTo>
                    <a:cubicBezTo>
                      <a:pt x="1417" y="4905"/>
                      <a:pt x="2071" y="6599"/>
                      <a:pt x="2367" y="8414"/>
                    </a:cubicBezTo>
                    <a:cubicBezTo>
                      <a:pt x="2409" y="8716"/>
                      <a:pt x="2451" y="9019"/>
                      <a:pt x="2472" y="9321"/>
                    </a:cubicBezTo>
                    <a:cubicBezTo>
                      <a:pt x="2493" y="9624"/>
                      <a:pt x="2514" y="9926"/>
                      <a:pt x="2535" y="10229"/>
                    </a:cubicBezTo>
                    <a:cubicBezTo>
                      <a:pt x="2535" y="10441"/>
                      <a:pt x="2535" y="10622"/>
                      <a:pt x="2535" y="10834"/>
                    </a:cubicBezTo>
                    <a:lnTo>
                      <a:pt x="2957" y="10834"/>
                    </a:lnTo>
                    <a:lnTo>
                      <a:pt x="6691" y="10804"/>
                    </a:lnTo>
                    <a:cubicBezTo>
                      <a:pt x="6691" y="11106"/>
                      <a:pt x="6712" y="11409"/>
                      <a:pt x="6733" y="11711"/>
                    </a:cubicBezTo>
                    <a:cubicBezTo>
                      <a:pt x="6754" y="12014"/>
                      <a:pt x="6796" y="12316"/>
                      <a:pt x="6838" y="12619"/>
                    </a:cubicBezTo>
                    <a:cubicBezTo>
                      <a:pt x="6860" y="12800"/>
                      <a:pt x="6902" y="13012"/>
                      <a:pt x="6944" y="13194"/>
                    </a:cubicBezTo>
                    <a:cubicBezTo>
                      <a:pt x="7450" y="15886"/>
                      <a:pt x="8674" y="18125"/>
                      <a:pt x="10340" y="19486"/>
                    </a:cubicBezTo>
                    <a:cubicBezTo>
                      <a:pt x="10445" y="19577"/>
                      <a:pt x="10551" y="19668"/>
                      <a:pt x="10656" y="19728"/>
                    </a:cubicBezTo>
                    <a:cubicBezTo>
                      <a:pt x="10678" y="19728"/>
                      <a:pt x="10699" y="19758"/>
                      <a:pt x="10699" y="19758"/>
                    </a:cubicBezTo>
                    <a:cubicBezTo>
                      <a:pt x="10783" y="19819"/>
                      <a:pt x="10888" y="19879"/>
                      <a:pt x="10994" y="19940"/>
                    </a:cubicBezTo>
                    <a:cubicBezTo>
                      <a:pt x="10994" y="19940"/>
                      <a:pt x="10994" y="19940"/>
                      <a:pt x="11015" y="19940"/>
                    </a:cubicBezTo>
                    <a:cubicBezTo>
                      <a:pt x="12534" y="20908"/>
                      <a:pt x="14221" y="21089"/>
                      <a:pt x="15867" y="20454"/>
                    </a:cubicBezTo>
                    <a:cubicBezTo>
                      <a:pt x="17491" y="19819"/>
                      <a:pt x="18883" y="18427"/>
                      <a:pt x="19853" y="16491"/>
                    </a:cubicBezTo>
                    <a:cubicBezTo>
                      <a:pt x="19853" y="16491"/>
                      <a:pt x="19853" y="16491"/>
                      <a:pt x="19853" y="16491"/>
                    </a:cubicBezTo>
                    <a:cubicBezTo>
                      <a:pt x="19917" y="16370"/>
                      <a:pt x="19980" y="16249"/>
                      <a:pt x="20022" y="16128"/>
                    </a:cubicBezTo>
                    <a:cubicBezTo>
                      <a:pt x="20022" y="16098"/>
                      <a:pt x="20043" y="16098"/>
                      <a:pt x="20043" y="16068"/>
                    </a:cubicBezTo>
                    <a:cubicBezTo>
                      <a:pt x="20106" y="15916"/>
                      <a:pt x="20170" y="15765"/>
                      <a:pt x="20233" y="15614"/>
                    </a:cubicBezTo>
                    <a:cubicBezTo>
                      <a:pt x="20296" y="15463"/>
                      <a:pt x="20360" y="15311"/>
                      <a:pt x="20402" y="15160"/>
                    </a:cubicBezTo>
                    <a:cubicBezTo>
                      <a:pt x="20402" y="15130"/>
                      <a:pt x="20423" y="15100"/>
                      <a:pt x="20423" y="15100"/>
                    </a:cubicBezTo>
                    <a:cubicBezTo>
                      <a:pt x="20465" y="14948"/>
                      <a:pt x="20507" y="14827"/>
                      <a:pt x="20549" y="14676"/>
                    </a:cubicBezTo>
                    <a:cubicBezTo>
                      <a:pt x="20549" y="14676"/>
                      <a:pt x="20549" y="14676"/>
                      <a:pt x="20549" y="14676"/>
                    </a:cubicBezTo>
                    <a:cubicBezTo>
                      <a:pt x="21246" y="12407"/>
                      <a:pt x="21372" y="9987"/>
                      <a:pt x="20929" y="7658"/>
                    </a:cubicBezTo>
                    <a:close/>
                  </a:path>
                </a:pathLst>
              </a:custGeom>
              <a:solidFill>
                <a:schemeClr val="accent2"/>
              </a:solidFill>
              <a:ln w="12700">
                <a:miter lim="400000"/>
              </a:ln>
            </p:spPr>
            <p:txBody>
              <a:bodyPr lIns="28575" tIns="28575" rIns="28575" bIns="28575" anchor="ctr"/>
              <a:lstStyle/>
              <a:p>
                <a:pPr>
                  <a:defRPr sz="3000">
                    <a:solidFill>
                      <a:srgbClr val="FFFFFF"/>
                    </a:solidFill>
                  </a:defRPr>
                </a:pPr>
                <a:endParaRPr sz="2250"/>
              </a:p>
            </p:txBody>
          </p:sp>
          <p:sp>
            <p:nvSpPr>
              <p:cNvPr id="11" name="TextBox 10">
                <a:extLst>
                  <a:ext uri="{FF2B5EF4-FFF2-40B4-BE49-F238E27FC236}">
                    <a16:creationId xmlns:a16="http://schemas.microsoft.com/office/drawing/2014/main" id="{7BFCA23D-3241-4599-9B55-01F82BF151E0}"/>
                  </a:ext>
                </a:extLst>
              </p:cNvPr>
              <p:cNvSpPr txBox="1"/>
              <p:nvPr/>
            </p:nvSpPr>
            <p:spPr>
              <a:xfrm>
                <a:off x="3779296" y="2562962"/>
                <a:ext cx="1568667" cy="707886"/>
              </a:xfrm>
              <a:prstGeom prst="rect">
                <a:avLst/>
              </a:prstGeom>
              <a:noFill/>
            </p:spPr>
            <p:txBody>
              <a:bodyPr wrap="square" lIns="0" rIns="0" rtlCol="0" anchor="ctr">
                <a:spAutoFit/>
              </a:bodyPr>
              <a:lstStyle/>
              <a:p>
                <a:pPr algn="ctr"/>
                <a:r>
                  <a:rPr lang="en-US" sz="2000" noProof="1">
                    <a:latin typeface="Franklin Gothic Medium Cond" panose="020B0606030402020204" pitchFamily="34" charset="0"/>
                  </a:rPr>
                  <a:t>Population</a:t>
                </a:r>
              </a:p>
              <a:p>
                <a:pPr algn="ctr"/>
                <a:r>
                  <a:rPr lang="en-US" sz="2000" noProof="1">
                    <a:latin typeface="Franklin Gothic Medium Cond" panose="020B0606030402020204" pitchFamily="34" charset="0"/>
                  </a:rPr>
                  <a:t>50% </a:t>
                </a:r>
              </a:p>
            </p:txBody>
          </p:sp>
        </p:grpSp>
        <p:pic>
          <p:nvPicPr>
            <p:cNvPr id="15" name="Graphic 14" descr="Group of people">
              <a:extLst>
                <a:ext uri="{FF2B5EF4-FFF2-40B4-BE49-F238E27FC236}">
                  <a16:creationId xmlns:a16="http://schemas.microsoft.com/office/drawing/2014/main" id="{BEA5F3B8-82D3-4CCF-9A47-C78912EC19D3}"/>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691801" y="1716403"/>
              <a:ext cx="1013000" cy="1013000"/>
            </a:xfrm>
            <a:prstGeom prst="rect">
              <a:avLst/>
            </a:prstGeom>
          </p:spPr>
        </p:pic>
        <p:pic>
          <p:nvPicPr>
            <p:cNvPr id="17" name="Graphic 16" descr="Coins">
              <a:extLst>
                <a:ext uri="{FF2B5EF4-FFF2-40B4-BE49-F238E27FC236}">
                  <a16:creationId xmlns:a16="http://schemas.microsoft.com/office/drawing/2014/main" id="{4A9834EC-62E8-419C-8E53-E852786A16CB}"/>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053859" y="4030575"/>
              <a:ext cx="950286" cy="950286"/>
            </a:xfrm>
            <a:prstGeom prst="rect">
              <a:avLst/>
            </a:prstGeom>
          </p:spPr>
        </p:pic>
        <p:pic>
          <p:nvPicPr>
            <p:cNvPr id="3" name="Graphic 2" descr="Map with pin">
              <a:extLst>
                <a:ext uri="{FF2B5EF4-FFF2-40B4-BE49-F238E27FC236}">
                  <a16:creationId xmlns:a16="http://schemas.microsoft.com/office/drawing/2014/main" id="{64EE2ACB-FDE1-4784-AC2E-5D9ED4A71EFE}"/>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313183" y="4073248"/>
              <a:ext cx="978467" cy="978467"/>
            </a:xfrm>
            <a:prstGeom prst="rect">
              <a:avLst/>
            </a:prstGeom>
          </p:spPr>
        </p:pic>
        <p:sp>
          <p:nvSpPr>
            <p:cNvPr id="21" name="TextBox 20">
              <a:extLst>
                <a:ext uri="{FF2B5EF4-FFF2-40B4-BE49-F238E27FC236}">
                  <a16:creationId xmlns:a16="http://schemas.microsoft.com/office/drawing/2014/main" id="{CC62FCD8-A2D7-4678-A4BD-0049CA7B7550}"/>
                </a:ext>
              </a:extLst>
            </p:cNvPr>
            <p:cNvSpPr txBox="1"/>
            <p:nvPr/>
          </p:nvSpPr>
          <p:spPr>
            <a:xfrm>
              <a:off x="1064541" y="5001795"/>
              <a:ext cx="1568667" cy="707886"/>
            </a:xfrm>
            <a:prstGeom prst="rect">
              <a:avLst/>
            </a:prstGeom>
            <a:noFill/>
          </p:spPr>
          <p:txBody>
            <a:bodyPr wrap="square" lIns="0" rIns="0" rtlCol="0" anchor="ctr">
              <a:spAutoFit/>
            </a:bodyPr>
            <a:lstStyle/>
            <a:p>
              <a:pPr algn="ctr"/>
              <a:r>
                <a:rPr lang="en-US" sz="2000" noProof="1">
                  <a:latin typeface="Franklin Gothic Medium Cond" panose="020B0606030402020204" pitchFamily="34" charset="0"/>
                </a:rPr>
                <a:t>Land Area</a:t>
              </a:r>
            </a:p>
            <a:p>
              <a:pPr algn="ctr"/>
              <a:r>
                <a:rPr lang="en-US" sz="2000" noProof="1">
                  <a:latin typeface="Franklin Gothic Medium Cond" panose="020B0606030402020204" pitchFamily="34" charset="0"/>
                </a:rPr>
                <a:t>25% </a:t>
              </a:r>
            </a:p>
          </p:txBody>
        </p:sp>
        <p:sp>
          <p:nvSpPr>
            <p:cNvPr id="22" name="TextBox 21">
              <a:extLst>
                <a:ext uri="{FF2B5EF4-FFF2-40B4-BE49-F238E27FC236}">
                  <a16:creationId xmlns:a16="http://schemas.microsoft.com/office/drawing/2014/main" id="{BCF0802F-7293-481D-85C6-16A8AAF6CFAD}"/>
                </a:ext>
              </a:extLst>
            </p:cNvPr>
            <p:cNvSpPr txBox="1"/>
            <p:nvPr/>
          </p:nvSpPr>
          <p:spPr>
            <a:xfrm>
              <a:off x="3744668" y="5051715"/>
              <a:ext cx="1568667" cy="707886"/>
            </a:xfrm>
            <a:prstGeom prst="rect">
              <a:avLst/>
            </a:prstGeom>
            <a:noFill/>
          </p:spPr>
          <p:txBody>
            <a:bodyPr wrap="square" lIns="0" rIns="0" rtlCol="0" anchor="ctr">
              <a:spAutoFit/>
            </a:bodyPr>
            <a:lstStyle/>
            <a:p>
              <a:pPr algn="ctr"/>
              <a:r>
                <a:rPr lang="en-US" sz="2000" noProof="1">
                  <a:latin typeface="Franklin Gothic Medium Cond" panose="020B0606030402020204" pitchFamily="34" charset="0"/>
                </a:rPr>
                <a:t>Equal Sharing</a:t>
              </a:r>
            </a:p>
            <a:p>
              <a:pPr algn="ctr"/>
              <a:r>
                <a:rPr lang="en-US" sz="2000" noProof="1">
                  <a:latin typeface="Franklin Gothic Medium Cond" panose="020B0606030402020204" pitchFamily="34" charset="0"/>
                </a:rPr>
                <a:t>25% </a:t>
              </a:r>
            </a:p>
          </p:txBody>
        </p:sp>
      </p:grpSp>
      <p:grpSp>
        <p:nvGrpSpPr>
          <p:cNvPr id="23" name="Group 22">
            <a:extLst>
              <a:ext uri="{FF2B5EF4-FFF2-40B4-BE49-F238E27FC236}">
                <a16:creationId xmlns:a16="http://schemas.microsoft.com/office/drawing/2014/main" id="{04594D0A-614E-4BBF-A981-C48E737D0426}"/>
              </a:ext>
            </a:extLst>
          </p:cNvPr>
          <p:cNvGrpSpPr/>
          <p:nvPr/>
        </p:nvGrpSpPr>
        <p:grpSpPr>
          <a:xfrm>
            <a:off x="6878455" y="1435237"/>
            <a:ext cx="4489106" cy="4182983"/>
            <a:chOff x="3706557" y="1606977"/>
            <a:chExt cx="4778886" cy="4453002"/>
          </a:xfrm>
        </p:grpSpPr>
        <p:grpSp>
          <p:nvGrpSpPr>
            <p:cNvPr id="24" name="Group 23">
              <a:extLst>
                <a:ext uri="{FF2B5EF4-FFF2-40B4-BE49-F238E27FC236}">
                  <a16:creationId xmlns:a16="http://schemas.microsoft.com/office/drawing/2014/main" id="{42A20241-6C07-4E0E-B814-917A8687DD31}"/>
                </a:ext>
              </a:extLst>
            </p:cNvPr>
            <p:cNvGrpSpPr/>
            <p:nvPr/>
          </p:nvGrpSpPr>
          <p:grpSpPr>
            <a:xfrm>
              <a:off x="3706557" y="1606977"/>
              <a:ext cx="4778886" cy="4453002"/>
              <a:chOff x="2182557" y="1340286"/>
              <a:chExt cx="4778886" cy="4453002"/>
            </a:xfrm>
          </p:grpSpPr>
          <p:sp>
            <p:nvSpPr>
              <p:cNvPr id="30" name="Shape">
                <a:extLst>
                  <a:ext uri="{FF2B5EF4-FFF2-40B4-BE49-F238E27FC236}">
                    <a16:creationId xmlns:a16="http://schemas.microsoft.com/office/drawing/2014/main" id="{08FD4B15-A5E6-408A-BC2D-839CE86BD367}"/>
                  </a:ext>
                </a:extLst>
              </p:cNvPr>
              <p:cNvSpPr/>
              <p:nvPr/>
            </p:nvSpPr>
            <p:spPr>
              <a:xfrm>
                <a:off x="2182557" y="3277115"/>
                <a:ext cx="2798471" cy="2502219"/>
              </a:xfrm>
              <a:custGeom>
                <a:avLst/>
                <a:gdLst/>
                <a:ahLst/>
                <a:cxnLst>
                  <a:cxn ang="0">
                    <a:pos x="wd2" y="hd2"/>
                  </a:cxn>
                  <a:cxn ang="5400000">
                    <a:pos x="wd2" y="hd2"/>
                  </a:cxn>
                  <a:cxn ang="10800000">
                    <a:pos x="wd2" y="hd2"/>
                  </a:cxn>
                  <a:cxn ang="16200000">
                    <a:pos x="wd2" y="hd2"/>
                  </a:cxn>
                </a:cxnLst>
                <a:rect l="0" t="0" r="r" b="b"/>
                <a:pathLst>
                  <a:path w="21210" h="21080" extrusionOk="0">
                    <a:moveTo>
                      <a:pt x="21113" y="803"/>
                    </a:moveTo>
                    <a:lnTo>
                      <a:pt x="20414" y="544"/>
                    </a:lnTo>
                    <a:cubicBezTo>
                      <a:pt x="20298" y="492"/>
                      <a:pt x="20181" y="622"/>
                      <a:pt x="20228" y="751"/>
                    </a:cubicBezTo>
                    <a:lnTo>
                      <a:pt x="20298" y="984"/>
                    </a:lnTo>
                    <a:cubicBezTo>
                      <a:pt x="18830" y="1450"/>
                      <a:pt x="17315" y="1399"/>
                      <a:pt x="15917" y="881"/>
                    </a:cubicBezTo>
                    <a:cubicBezTo>
                      <a:pt x="15684" y="803"/>
                      <a:pt x="15474" y="699"/>
                      <a:pt x="15265" y="596"/>
                    </a:cubicBezTo>
                    <a:cubicBezTo>
                      <a:pt x="15055" y="492"/>
                      <a:pt x="14845" y="388"/>
                      <a:pt x="14636" y="259"/>
                    </a:cubicBezTo>
                    <a:cubicBezTo>
                      <a:pt x="14496" y="181"/>
                      <a:pt x="14356" y="78"/>
                      <a:pt x="14239" y="0"/>
                    </a:cubicBezTo>
                    <a:lnTo>
                      <a:pt x="14006" y="440"/>
                    </a:lnTo>
                    <a:lnTo>
                      <a:pt x="11909" y="4377"/>
                    </a:lnTo>
                    <a:cubicBezTo>
                      <a:pt x="11700" y="4247"/>
                      <a:pt x="11490" y="4144"/>
                      <a:pt x="11280" y="4040"/>
                    </a:cubicBezTo>
                    <a:cubicBezTo>
                      <a:pt x="11070" y="3937"/>
                      <a:pt x="10837" y="3833"/>
                      <a:pt x="10628" y="3755"/>
                    </a:cubicBezTo>
                    <a:cubicBezTo>
                      <a:pt x="10488" y="3704"/>
                      <a:pt x="10348" y="3652"/>
                      <a:pt x="10185" y="3600"/>
                    </a:cubicBezTo>
                    <a:cubicBezTo>
                      <a:pt x="8111" y="2953"/>
                      <a:pt x="5968" y="3237"/>
                      <a:pt x="4080" y="4403"/>
                    </a:cubicBezTo>
                    <a:cubicBezTo>
                      <a:pt x="3964" y="4481"/>
                      <a:pt x="3847" y="4558"/>
                      <a:pt x="3731" y="4636"/>
                    </a:cubicBezTo>
                    <a:cubicBezTo>
                      <a:pt x="3707" y="4636"/>
                      <a:pt x="3707" y="4662"/>
                      <a:pt x="3684" y="4662"/>
                    </a:cubicBezTo>
                    <a:cubicBezTo>
                      <a:pt x="3591" y="4740"/>
                      <a:pt x="3498" y="4791"/>
                      <a:pt x="3404" y="4869"/>
                    </a:cubicBezTo>
                    <a:cubicBezTo>
                      <a:pt x="3404" y="4869"/>
                      <a:pt x="3404" y="4869"/>
                      <a:pt x="3404" y="4869"/>
                    </a:cubicBezTo>
                    <a:cubicBezTo>
                      <a:pt x="1913" y="6035"/>
                      <a:pt x="818" y="7744"/>
                      <a:pt x="305" y="9738"/>
                    </a:cubicBezTo>
                    <a:cubicBezTo>
                      <a:pt x="-207" y="11732"/>
                      <a:pt x="-67" y="13804"/>
                      <a:pt x="678" y="15695"/>
                    </a:cubicBezTo>
                    <a:cubicBezTo>
                      <a:pt x="678" y="15695"/>
                      <a:pt x="678" y="15695"/>
                      <a:pt x="678" y="15695"/>
                    </a:cubicBezTo>
                    <a:cubicBezTo>
                      <a:pt x="725" y="15824"/>
                      <a:pt x="771" y="15928"/>
                      <a:pt x="818" y="16058"/>
                    </a:cubicBezTo>
                    <a:cubicBezTo>
                      <a:pt x="818" y="16083"/>
                      <a:pt x="841" y="16109"/>
                      <a:pt x="841" y="16109"/>
                    </a:cubicBezTo>
                    <a:cubicBezTo>
                      <a:pt x="911" y="16239"/>
                      <a:pt x="958" y="16368"/>
                      <a:pt x="1028" y="16524"/>
                    </a:cubicBezTo>
                    <a:cubicBezTo>
                      <a:pt x="1098" y="16653"/>
                      <a:pt x="1168" y="16783"/>
                      <a:pt x="1237" y="16912"/>
                    </a:cubicBezTo>
                    <a:cubicBezTo>
                      <a:pt x="1237" y="16938"/>
                      <a:pt x="1261" y="16938"/>
                      <a:pt x="1261" y="16964"/>
                    </a:cubicBezTo>
                    <a:cubicBezTo>
                      <a:pt x="1331" y="17068"/>
                      <a:pt x="1377" y="17171"/>
                      <a:pt x="1447" y="17301"/>
                    </a:cubicBezTo>
                    <a:cubicBezTo>
                      <a:pt x="1447" y="17301"/>
                      <a:pt x="1447" y="17301"/>
                      <a:pt x="1447" y="17301"/>
                    </a:cubicBezTo>
                    <a:cubicBezTo>
                      <a:pt x="2496" y="18984"/>
                      <a:pt x="4034" y="20176"/>
                      <a:pt x="5828" y="20745"/>
                    </a:cubicBezTo>
                    <a:lnTo>
                      <a:pt x="5828" y="20745"/>
                    </a:lnTo>
                    <a:cubicBezTo>
                      <a:pt x="7808" y="21367"/>
                      <a:pt x="9999" y="21134"/>
                      <a:pt x="11933" y="19942"/>
                    </a:cubicBezTo>
                    <a:cubicBezTo>
                      <a:pt x="13867" y="18725"/>
                      <a:pt x="15171" y="16783"/>
                      <a:pt x="15731" y="14581"/>
                    </a:cubicBezTo>
                    <a:lnTo>
                      <a:pt x="15731" y="14581"/>
                    </a:lnTo>
                    <a:cubicBezTo>
                      <a:pt x="15754" y="14529"/>
                      <a:pt x="15754" y="14478"/>
                      <a:pt x="15777" y="14400"/>
                    </a:cubicBezTo>
                    <a:cubicBezTo>
                      <a:pt x="15824" y="14245"/>
                      <a:pt x="15707" y="14063"/>
                      <a:pt x="15544" y="14063"/>
                    </a:cubicBezTo>
                    <a:lnTo>
                      <a:pt x="15544" y="14063"/>
                    </a:lnTo>
                    <a:cubicBezTo>
                      <a:pt x="15428" y="14063"/>
                      <a:pt x="15335" y="14141"/>
                      <a:pt x="15311" y="14271"/>
                    </a:cubicBezTo>
                    <a:cubicBezTo>
                      <a:pt x="14822" y="16394"/>
                      <a:pt x="13564" y="18311"/>
                      <a:pt x="11700" y="19476"/>
                    </a:cubicBezTo>
                    <a:cubicBezTo>
                      <a:pt x="8298" y="21600"/>
                      <a:pt x="4034" y="20486"/>
                      <a:pt x="1820" y="17016"/>
                    </a:cubicBezTo>
                    <a:cubicBezTo>
                      <a:pt x="1820" y="17016"/>
                      <a:pt x="1820" y="17016"/>
                      <a:pt x="1820" y="17016"/>
                    </a:cubicBezTo>
                    <a:cubicBezTo>
                      <a:pt x="1750" y="16912"/>
                      <a:pt x="1703" y="16809"/>
                      <a:pt x="1634" y="16705"/>
                    </a:cubicBezTo>
                    <a:cubicBezTo>
                      <a:pt x="1634" y="16679"/>
                      <a:pt x="1610" y="16679"/>
                      <a:pt x="1610" y="16653"/>
                    </a:cubicBezTo>
                    <a:cubicBezTo>
                      <a:pt x="1540" y="16524"/>
                      <a:pt x="1470" y="16420"/>
                      <a:pt x="1424" y="16291"/>
                    </a:cubicBezTo>
                    <a:cubicBezTo>
                      <a:pt x="1354" y="16161"/>
                      <a:pt x="1307" y="16032"/>
                      <a:pt x="1237" y="15902"/>
                    </a:cubicBezTo>
                    <a:cubicBezTo>
                      <a:pt x="1237" y="15876"/>
                      <a:pt x="1214" y="15876"/>
                      <a:pt x="1214" y="15850"/>
                    </a:cubicBezTo>
                    <a:cubicBezTo>
                      <a:pt x="1168" y="15747"/>
                      <a:pt x="1121" y="15617"/>
                      <a:pt x="1074" y="15514"/>
                    </a:cubicBezTo>
                    <a:cubicBezTo>
                      <a:pt x="1074" y="15514"/>
                      <a:pt x="1074" y="15514"/>
                      <a:pt x="1074" y="15514"/>
                    </a:cubicBezTo>
                    <a:cubicBezTo>
                      <a:pt x="-347" y="11888"/>
                      <a:pt x="725" y="7614"/>
                      <a:pt x="3637" y="5309"/>
                    </a:cubicBezTo>
                    <a:cubicBezTo>
                      <a:pt x="3637" y="5309"/>
                      <a:pt x="3637" y="5309"/>
                      <a:pt x="3637" y="5309"/>
                    </a:cubicBezTo>
                    <a:cubicBezTo>
                      <a:pt x="3731" y="5232"/>
                      <a:pt x="3824" y="5180"/>
                      <a:pt x="3917" y="5102"/>
                    </a:cubicBezTo>
                    <a:cubicBezTo>
                      <a:pt x="3940" y="5102"/>
                      <a:pt x="3940" y="5076"/>
                      <a:pt x="3964" y="5076"/>
                    </a:cubicBezTo>
                    <a:cubicBezTo>
                      <a:pt x="4080" y="4999"/>
                      <a:pt x="4173" y="4921"/>
                      <a:pt x="4290" y="4869"/>
                    </a:cubicBezTo>
                    <a:cubicBezTo>
                      <a:pt x="6061" y="3781"/>
                      <a:pt x="8088" y="3496"/>
                      <a:pt x="10022" y="4092"/>
                    </a:cubicBezTo>
                    <a:cubicBezTo>
                      <a:pt x="10138" y="4118"/>
                      <a:pt x="10232" y="4170"/>
                      <a:pt x="10348" y="4196"/>
                    </a:cubicBezTo>
                    <a:cubicBezTo>
                      <a:pt x="10581" y="4273"/>
                      <a:pt x="10791" y="4377"/>
                      <a:pt x="11001" y="4481"/>
                    </a:cubicBezTo>
                    <a:cubicBezTo>
                      <a:pt x="11210" y="4584"/>
                      <a:pt x="11420" y="4688"/>
                      <a:pt x="11630" y="4817"/>
                    </a:cubicBezTo>
                    <a:cubicBezTo>
                      <a:pt x="11770" y="4895"/>
                      <a:pt x="11909" y="4999"/>
                      <a:pt x="12026" y="5076"/>
                    </a:cubicBezTo>
                    <a:lnTo>
                      <a:pt x="12259" y="4636"/>
                    </a:lnTo>
                    <a:lnTo>
                      <a:pt x="14356" y="699"/>
                    </a:lnTo>
                    <a:cubicBezTo>
                      <a:pt x="14566" y="829"/>
                      <a:pt x="14775" y="932"/>
                      <a:pt x="14985" y="1036"/>
                    </a:cubicBezTo>
                    <a:cubicBezTo>
                      <a:pt x="15195" y="1140"/>
                      <a:pt x="15428" y="1243"/>
                      <a:pt x="15637" y="1321"/>
                    </a:cubicBezTo>
                    <a:cubicBezTo>
                      <a:pt x="17152" y="1891"/>
                      <a:pt x="18830" y="1968"/>
                      <a:pt x="20437" y="1450"/>
                    </a:cubicBezTo>
                    <a:lnTo>
                      <a:pt x="20507" y="1658"/>
                    </a:lnTo>
                    <a:cubicBezTo>
                      <a:pt x="20554" y="1787"/>
                      <a:pt x="20717" y="1813"/>
                      <a:pt x="20787" y="1683"/>
                    </a:cubicBezTo>
                    <a:lnTo>
                      <a:pt x="21160" y="984"/>
                    </a:lnTo>
                    <a:cubicBezTo>
                      <a:pt x="21253" y="958"/>
                      <a:pt x="21206" y="829"/>
                      <a:pt x="21113" y="803"/>
                    </a:cubicBezTo>
                    <a:close/>
                  </a:path>
                </a:pathLst>
              </a:custGeom>
              <a:solidFill>
                <a:schemeClr val="accent3"/>
              </a:solidFill>
              <a:ln w="12700">
                <a:miter lim="400000"/>
              </a:ln>
            </p:spPr>
            <p:txBody>
              <a:bodyPr lIns="28575" tIns="28575" rIns="28575" bIns="28575" anchor="ctr"/>
              <a:lstStyle/>
              <a:p>
                <a:pPr>
                  <a:defRPr sz="3000">
                    <a:solidFill>
                      <a:srgbClr val="FFFFFF"/>
                    </a:solidFill>
                  </a:defRPr>
                </a:pPr>
                <a:endParaRPr sz="2250"/>
              </a:p>
            </p:txBody>
          </p:sp>
          <p:sp>
            <p:nvSpPr>
              <p:cNvPr id="31" name="Shape">
                <a:extLst>
                  <a:ext uri="{FF2B5EF4-FFF2-40B4-BE49-F238E27FC236}">
                    <a16:creationId xmlns:a16="http://schemas.microsoft.com/office/drawing/2014/main" id="{C62C0429-4DAE-41F9-B41C-4CFC633E617A}"/>
                  </a:ext>
                </a:extLst>
              </p:cNvPr>
              <p:cNvSpPr/>
              <p:nvPr/>
            </p:nvSpPr>
            <p:spPr>
              <a:xfrm>
                <a:off x="3504520" y="1340286"/>
                <a:ext cx="2118220" cy="3225749"/>
              </a:xfrm>
              <a:custGeom>
                <a:avLst/>
                <a:gdLst/>
                <a:ahLst/>
                <a:cxnLst>
                  <a:cxn ang="0">
                    <a:pos x="wd2" y="hd2"/>
                  </a:cxn>
                  <a:cxn ang="5400000">
                    <a:pos x="wd2" y="hd2"/>
                  </a:cxn>
                  <a:cxn ang="10800000">
                    <a:pos x="wd2" y="hd2"/>
                  </a:cxn>
                  <a:cxn ang="16200000">
                    <a:pos x="wd2" y="hd2"/>
                  </a:cxn>
                </a:cxnLst>
                <a:rect l="0" t="0" r="r" b="b"/>
                <a:pathLst>
                  <a:path w="21600" h="21585" extrusionOk="0">
                    <a:moveTo>
                      <a:pt x="16459" y="13104"/>
                    </a:moveTo>
                    <a:cubicBezTo>
                      <a:pt x="16741" y="13001"/>
                      <a:pt x="16992" y="12878"/>
                      <a:pt x="17242" y="12754"/>
                    </a:cubicBezTo>
                    <a:cubicBezTo>
                      <a:pt x="17493" y="12631"/>
                      <a:pt x="17744" y="12507"/>
                      <a:pt x="17995" y="12363"/>
                    </a:cubicBezTo>
                    <a:cubicBezTo>
                      <a:pt x="18152" y="12281"/>
                      <a:pt x="18308" y="12178"/>
                      <a:pt x="18434" y="12096"/>
                    </a:cubicBezTo>
                    <a:cubicBezTo>
                      <a:pt x="20471" y="10759"/>
                      <a:pt x="21600" y="8990"/>
                      <a:pt x="21600" y="7097"/>
                    </a:cubicBezTo>
                    <a:cubicBezTo>
                      <a:pt x="21600" y="6974"/>
                      <a:pt x="21600" y="6850"/>
                      <a:pt x="21600" y="6727"/>
                    </a:cubicBezTo>
                    <a:cubicBezTo>
                      <a:pt x="21600" y="6706"/>
                      <a:pt x="21600" y="6686"/>
                      <a:pt x="21600" y="6665"/>
                    </a:cubicBezTo>
                    <a:cubicBezTo>
                      <a:pt x="21600" y="6562"/>
                      <a:pt x="21569" y="6459"/>
                      <a:pt x="21569" y="6357"/>
                    </a:cubicBezTo>
                    <a:cubicBezTo>
                      <a:pt x="21569" y="6357"/>
                      <a:pt x="21569" y="6357"/>
                      <a:pt x="21569" y="6336"/>
                    </a:cubicBezTo>
                    <a:cubicBezTo>
                      <a:pt x="21318" y="4731"/>
                      <a:pt x="20252" y="3230"/>
                      <a:pt x="18465" y="2057"/>
                    </a:cubicBezTo>
                    <a:cubicBezTo>
                      <a:pt x="16678" y="885"/>
                      <a:pt x="14421" y="185"/>
                      <a:pt x="11944" y="21"/>
                    </a:cubicBezTo>
                    <a:cubicBezTo>
                      <a:pt x="11944" y="21"/>
                      <a:pt x="11944" y="21"/>
                      <a:pt x="11944" y="21"/>
                    </a:cubicBezTo>
                    <a:cubicBezTo>
                      <a:pt x="11788" y="0"/>
                      <a:pt x="11631" y="0"/>
                      <a:pt x="11474" y="0"/>
                    </a:cubicBezTo>
                    <a:cubicBezTo>
                      <a:pt x="11443" y="0"/>
                      <a:pt x="11411" y="0"/>
                      <a:pt x="11380" y="0"/>
                    </a:cubicBezTo>
                    <a:cubicBezTo>
                      <a:pt x="11192" y="0"/>
                      <a:pt x="11004" y="0"/>
                      <a:pt x="10816" y="0"/>
                    </a:cubicBezTo>
                    <a:cubicBezTo>
                      <a:pt x="10628" y="0"/>
                      <a:pt x="10439" y="0"/>
                      <a:pt x="10251" y="0"/>
                    </a:cubicBezTo>
                    <a:cubicBezTo>
                      <a:pt x="10220" y="0"/>
                      <a:pt x="10189" y="0"/>
                      <a:pt x="10157" y="0"/>
                    </a:cubicBezTo>
                    <a:cubicBezTo>
                      <a:pt x="10001" y="0"/>
                      <a:pt x="9844" y="21"/>
                      <a:pt x="9687" y="21"/>
                    </a:cubicBezTo>
                    <a:cubicBezTo>
                      <a:pt x="9687" y="21"/>
                      <a:pt x="9687" y="21"/>
                      <a:pt x="9687" y="21"/>
                    </a:cubicBezTo>
                    <a:cubicBezTo>
                      <a:pt x="7210" y="185"/>
                      <a:pt x="4953" y="885"/>
                      <a:pt x="3166" y="2057"/>
                    </a:cubicBezTo>
                    <a:lnTo>
                      <a:pt x="3166" y="2057"/>
                    </a:lnTo>
                    <a:cubicBezTo>
                      <a:pt x="1223" y="3333"/>
                      <a:pt x="0" y="5102"/>
                      <a:pt x="0" y="7056"/>
                    </a:cubicBezTo>
                    <a:cubicBezTo>
                      <a:pt x="0" y="9010"/>
                      <a:pt x="1223" y="10779"/>
                      <a:pt x="3166" y="12055"/>
                    </a:cubicBezTo>
                    <a:lnTo>
                      <a:pt x="3166" y="12055"/>
                    </a:lnTo>
                    <a:cubicBezTo>
                      <a:pt x="3229" y="12096"/>
                      <a:pt x="3260" y="12117"/>
                      <a:pt x="3323" y="12158"/>
                    </a:cubicBezTo>
                    <a:cubicBezTo>
                      <a:pt x="3480" y="12261"/>
                      <a:pt x="3731" y="12219"/>
                      <a:pt x="3825" y="12117"/>
                    </a:cubicBezTo>
                    <a:lnTo>
                      <a:pt x="3825" y="12117"/>
                    </a:lnTo>
                    <a:cubicBezTo>
                      <a:pt x="3887" y="12034"/>
                      <a:pt x="3887" y="11931"/>
                      <a:pt x="3762" y="11870"/>
                    </a:cubicBezTo>
                    <a:cubicBezTo>
                      <a:pt x="1850" y="10656"/>
                      <a:pt x="627" y="8949"/>
                      <a:pt x="627" y="7056"/>
                    </a:cubicBezTo>
                    <a:cubicBezTo>
                      <a:pt x="627" y="3621"/>
                      <a:pt x="4640" y="761"/>
                      <a:pt x="9750" y="411"/>
                    </a:cubicBezTo>
                    <a:cubicBezTo>
                      <a:pt x="9750" y="411"/>
                      <a:pt x="9750" y="411"/>
                      <a:pt x="9781" y="411"/>
                    </a:cubicBezTo>
                    <a:cubicBezTo>
                      <a:pt x="9938" y="411"/>
                      <a:pt x="10063" y="391"/>
                      <a:pt x="10220" y="391"/>
                    </a:cubicBezTo>
                    <a:cubicBezTo>
                      <a:pt x="10251" y="391"/>
                      <a:pt x="10283" y="391"/>
                      <a:pt x="10283" y="391"/>
                    </a:cubicBezTo>
                    <a:cubicBezTo>
                      <a:pt x="10439" y="391"/>
                      <a:pt x="10628" y="391"/>
                      <a:pt x="10816" y="391"/>
                    </a:cubicBezTo>
                    <a:cubicBezTo>
                      <a:pt x="11004" y="391"/>
                      <a:pt x="11161" y="391"/>
                      <a:pt x="11349" y="391"/>
                    </a:cubicBezTo>
                    <a:cubicBezTo>
                      <a:pt x="11380" y="391"/>
                      <a:pt x="11411" y="391"/>
                      <a:pt x="11411" y="391"/>
                    </a:cubicBezTo>
                    <a:cubicBezTo>
                      <a:pt x="11568" y="391"/>
                      <a:pt x="11725" y="411"/>
                      <a:pt x="11850" y="411"/>
                    </a:cubicBezTo>
                    <a:cubicBezTo>
                      <a:pt x="11850" y="411"/>
                      <a:pt x="11850" y="411"/>
                      <a:pt x="11882" y="411"/>
                    </a:cubicBezTo>
                    <a:cubicBezTo>
                      <a:pt x="16647" y="741"/>
                      <a:pt x="20440" y="3230"/>
                      <a:pt x="20942" y="6357"/>
                    </a:cubicBezTo>
                    <a:cubicBezTo>
                      <a:pt x="20942" y="6357"/>
                      <a:pt x="20942" y="6357"/>
                      <a:pt x="20942" y="6377"/>
                    </a:cubicBezTo>
                    <a:cubicBezTo>
                      <a:pt x="20942" y="6480"/>
                      <a:pt x="20973" y="6562"/>
                      <a:pt x="20973" y="6665"/>
                    </a:cubicBezTo>
                    <a:cubicBezTo>
                      <a:pt x="20973" y="6686"/>
                      <a:pt x="20973" y="6706"/>
                      <a:pt x="20973" y="6706"/>
                    </a:cubicBezTo>
                    <a:cubicBezTo>
                      <a:pt x="20973" y="6809"/>
                      <a:pt x="20973" y="6933"/>
                      <a:pt x="20973" y="7056"/>
                    </a:cubicBezTo>
                    <a:cubicBezTo>
                      <a:pt x="20973" y="8846"/>
                      <a:pt x="19907" y="10512"/>
                      <a:pt x="17995" y="11767"/>
                    </a:cubicBezTo>
                    <a:cubicBezTo>
                      <a:pt x="17901" y="11829"/>
                      <a:pt x="17775" y="11911"/>
                      <a:pt x="17681" y="11973"/>
                    </a:cubicBezTo>
                    <a:cubicBezTo>
                      <a:pt x="17430" y="12117"/>
                      <a:pt x="17211" y="12240"/>
                      <a:pt x="16960" y="12363"/>
                    </a:cubicBezTo>
                    <a:cubicBezTo>
                      <a:pt x="16709" y="12487"/>
                      <a:pt x="16459" y="12610"/>
                      <a:pt x="16176" y="12713"/>
                    </a:cubicBezTo>
                    <a:cubicBezTo>
                      <a:pt x="15988" y="12795"/>
                      <a:pt x="15832" y="12857"/>
                      <a:pt x="15644" y="12919"/>
                    </a:cubicBezTo>
                    <a:lnTo>
                      <a:pt x="15957" y="13269"/>
                    </a:lnTo>
                    <a:lnTo>
                      <a:pt x="18716" y="16416"/>
                    </a:lnTo>
                    <a:cubicBezTo>
                      <a:pt x="18434" y="16519"/>
                      <a:pt x="18183" y="16642"/>
                      <a:pt x="17932" y="16766"/>
                    </a:cubicBezTo>
                    <a:cubicBezTo>
                      <a:pt x="17681" y="16889"/>
                      <a:pt x="17430" y="17033"/>
                      <a:pt x="17211" y="17157"/>
                    </a:cubicBezTo>
                    <a:cubicBezTo>
                      <a:pt x="15581" y="18103"/>
                      <a:pt x="14421" y="19378"/>
                      <a:pt x="13888" y="20818"/>
                    </a:cubicBezTo>
                    <a:lnTo>
                      <a:pt x="13512" y="20818"/>
                    </a:lnTo>
                    <a:cubicBezTo>
                      <a:pt x="13355" y="20818"/>
                      <a:pt x="13230" y="20942"/>
                      <a:pt x="13355" y="21024"/>
                    </a:cubicBezTo>
                    <a:lnTo>
                      <a:pt x="13951" y="21538"/>
                    </a:lnTo>
                    <a:cubicBezTo>
                      <a:pt x="14045" y="21600"/>
                      <a:pt x="14170" y="21600"/>
                      <a:pt x="14264" y="21538"/>
                    </a:cubicBezTo>
                    <a:lnTo>
                      <a:pt x="14891" y="21045"/>
                    </a:lnTo>
                    <a:cubicBezTo>
                      <a:pt x="15017" y="20962"/>
                      <a:pt x="14922" y="20818"/>
                      <a:pt x="14734" y="20818"/>
                    </a:cubicBezTo>
                    <a:lnTo>
                      <a:pt x="14515" y="20818"/>
                    </a:lnTo>
                    <a:cubicBezTo>
                      <a:pt x="15017" y="19522"/>
                      <a:pt x="16051" y="18391"/>
                      <a:pt x="17493" y="17506"/>
                    </a:cubicBezTo>
                    <a:cubicBezTo>
                      <a:pt x="17713" y="17362"/>
                      <a:pt x="17963" y="17239"/>
                      <a:pt x="18214" y="17095"/>
                    </a:cubicBezTo>
                    <a:cubicBezTo>
                      <a:pt x="18465" y="16971"/>
                      <a:pt x="18716" y="16848"/>
                      <a:pt x="18998" y="16745"/>
                    </a:cubicBezTo>
                    <a:cubicBezTo>
                      <a:pt x="19186" y="16663"/>
                      <a:pt x="19343" y="16601"/>
                      <a:pt x="19531" y="16539"/>
                    </a:cubicBezTo>
                    <a:lnTo>
                      <a:pt x="19217" y="16190"/>
                    </a:lnTo>
                    <a:lnTo>
                      <a:pt x="16459" y="13104"/>
                    </a:lnTo>
                    <a:close/>
                  </a:path>
                </a:pathLst>
              </a:custGeom>
              <a:solidFill>
                <a:schemeClr val="accent6"/>
              </a:solidFill>
              <a:ln w="12700">
                <a:miter lim="400000"/>
              </a:ln>
            </p:spPr>
            <p:txBody>
              <a:bodyPr lIns="28575" tIns="28575" rIns="28575" bIns="28575" anchor="ctr"/>
              <a:lstStyle/>
              <a:p>
                <a:pPr>
                  <a:defRPr sz="3000">
                    <a:solidFill>
                      <a:srgbClr val="FFFFFF"/>
                    </a:solidFill>
                  </a:defRPr>
                </a:pPr>
                <a:endParaRPr sz="2250" dirty="0"/>
              </a:p>
            </p:txBody>
          </p:sp>
          <p:sp>
            <p:nvSpPr>
              <p:cNvPr id="32" name="Shape">
                <a:extLst>
                  <a:ext uri="{FF2B5EF4-FFF2-40B4-BE49-F238E27FC236}">
                    <a16:creationId xmlns:a16="http://schemas.microsoft.com/office/drawing/2014/main" id="{3A4580CD-746A-4292-8666-3479AF9424DF}"/>
                  </a:ext>
                </a:extLst>
              </p:cNvPr>
              <p:cNvSpPr/>
              <p:nvPr/>
            </p:nvSpPr>
            <p:spPr>
              <a:xfrm>
                <a:off x="3873439" y="3676778"/>
                <a:ext cx="3088004" cy="2116510"/>
              </a:xfrm>
              <a:custGeom>
                <a:avLst/>
                <a:gdLst/>
                <a:ahLst/>
                <a:cxnLst>
                  <a:cxn ang="0">
                    <a:pos x="wd2" y="hd2"/>
                  </a:cxn>
                  <a:cxn ang="5400000">
                    <a:pos x="wd2" y="hd2"/>
                  </a:cxn>
                  <a:cxn ang="10800000">
                    <a:pos x="wd2" y="hd2"/>
                  </a:cxn>
                  <a:cxn ang="16200000">
                    <a:pos x="wd2" y="hd2"/>
                  </a:cxn>
                </a:cxnLst>
                <a:rect l="0" t="0" r="r" b="b"/>
                <a:pathLst>
                  <a:path w="21187" h="20827" extrusionOk="0">
                    <a:moveTo>
                      <a:pt x="20929" y="7658"/>
                    </a:moveTo>
                    <a:lnTo>
                      <a:pt x="20929" y="7658"/>
                    </a:lnTo>
                    <a:cubicBezTo>
                      <a:pt x="20444" y="5086"/>
                      <a:pt x="19263" y="2787"/>
                      <a:pt x="17533" y="1365"/>
                    </a:cubicBezTo>
                    <a:cubicBezTo>
                      <a:pt x="15803" y="-57"/>
                      <a:pt x="13821" y="-329"/>
                      <a:pt x="12028" y="367"/>
                    </a:cubicBezTo>
                    <a:lnTo>
                      <a:pt x="12028" y="367"/>
                    </a:lnTo>
                    <a:cubicBezTo>
                      <a:pt x="11985" y="397"/>
                      <a:pt x="11943" y="397"/>
                      <a:pt x="11880" y="427"/>
                    </a:cubicBezTo>
                    <a:cubicBezTo>
                      <a:pt x="11753" y="488"/>
                      <a:pt x="11690" y="700"/>
                      <a:pt x="11753" y="881"/>
                    </a:cubicBezTo>
                    <a:lnTo>
                      <a:pt x="11753" y="881"/>
                    </a:lnTo>
                    <a:cubicBezTo>
                      <a:pt x="11796" y="1002"/>
                      <a:pt x="11901" y="1063"/>
                      <a:pt x="12006" y="1032"/>
                    </a:cubicBezTo>
                    <a:cubicBezTo>
                      <a:pt x="13736" y="306"/>
                      <a:pt x="15656" y="548"/>
                      <a:pt x="17322" y="1910"/>
                    </a:cubicBezTo>
                    <a:cubicBezTo>
                      <a:pt x="20381" y="4421"/>
                      <a:pt x="21583" y="9836"/>
                      <a:pt x="20191" y="14374"/>
                    </a:cubicBezTo>
                    <a:cubicBezTo>
                      <a:pt x="20191" y="14374"/>
                      <a:pt x="20191" y="14374"/>
                      <a:pt x="20191" y="14404"/>
                    </a:cubicBezTo>
                    <a:cubicBezTo>
                      <a:pt x="20149" y="14525"/>
                      <a:pt x="20106" y="14676"/>
                      <a:pt x="20064" y="14797"/>
                    </a:cubicBezTo>
                    <a:cubicBezTo>
                      <a:pt x="20064" y="14827"/>
                      <a:pt x="20043" y="14827"/>
                      <a:pt x="20043" y="14858"/>
                    </a:cubicBezTo>
                    <a:cubicBezTo>
                      <a:pt x="20001" y="15009"/>
                      <a:pt x="19938" y="15160"/>
                      <a:pt x="19874" y="15311"/>
                    </a:cubicBezTo>
                    <a:cubicBezTo>
                      <a:pt x="19811" y="15463"/>
                      <a:pt x="19748" y="15614"/>
                      <a:pt x="19685" y="15735"/>
                    </a:cubicBezTo>
                    <a:cubicBezTo>
                      <a:pt x="19685" y="15765"/>
                      <a:pt x="19663" y="15765"/>
                      <a:pt x="19663" y="15795"/>
                    </a:cubicBezTo>
                    <a:cubicBezTo>
                      <a:pt x="19600" y="15916"/>
                      <a:pt x="19558" y="16037"/>
                      <a:pt x="19495" y="16158"/>
                    </a:cubicBezTo>
                    <a:cubicBezTo>
                      <a:pt x="19495" y="16158"/>
                      <a:pt x="19495" y="16158"/>
                      <a:pt x="19495" y="16158"/>
                    </a:cubicBezTo>
                    <a:cubicBezTo>
                      <a:pt x="17617" y="19910"/>
                      <a:pt x="14137" y="21271"/>
                      <a:pt x="11184" y="19426"/>
                    </a:cubicBezTo>
                    <a:cubicBezTo>
                      <a:pt x="11184" y="19426"/>
                      <a:pt x="11184" y="19426"/>
                      <a:pt x="11163" y="19426"/>
                    </a:cubicBezTo>
                    <a:cubicBezTo>
                      <a:pt x="11078" y="19365"/>
                      <a:pt x="10973" y="19305"/>
                      <a:pt x="10888" y="19244"/>
                    </a:cubicBezTo>
                    <a:cubicBezTo>
                      <a:pt x="10867" y="19244"/>
                      <a:pt x="10867" y="19214"/>
                      <a:pt x="10846" y="19214"/>
                    </a:cubicBezTo>
                    <a:cubicBezTo>
                      <a:pt x="10741" y="19153"/>
                      <a:pt x="10635" y="19063"/>
                      <a:pt x="10530" y="18972"/>
                    </a:cubicBezTo>
                    <a:cubicBezTo>
                      <a:pt x="8948" y="17671"/>
                      <a:pt x="7809" y="15553"/>
                      <a:pt x="7324" y="13042"/>
                    </a:cubicBezTo>
                    <a:cubicBezTo>
                      <a:pt x="7303" y="12891"/>
                      <a:pt x="7281" y="12770"/>
                      <a:pt x="7260" y="12619"/>
                    </a:cubicBezTo>
                    <a:cubicBezTo>
                      <a:pt x="7218" y="12316"/>
                      <a:pt x="7176" y="12014"/>
                      <a:pt x="7155" y="11711"/>
                    </a:cubicBezTo>
                    <a:cubicBezTo>
                      <a:pt x="7134" y="11409"/>
                      <a:pt x="7113" y="11106"/>
                      <a:pt x="7092" y="10804"/>
                    </a:cubicBezTo>
                    <a:cubicBezTo>
                      <a:pt x="7092" y="10592"/>
                      <a:pt x="7092" y="10410"/>
                      <a:pt x="7092" y="10199"/>
                    </a:cubicBezTo>
                    <a:lnTo>
                      <a:pt x="6670" y="10199"/>
                    </a:lnTo>
                    <a:lnTo>
                      <a:pt x="2936" y="10229"/>
                    </a:lnTo>
                    <a:cubicBezTo>
                      <a:pt x="2936" y="9926"/>
                      <a:pt x="2915" y="9624"/>
                      <a:pt x="2894" y="9321"/>
                    </a:cubicBezTo>
                    <a:cubicBezTo>
                      <a:pt x="2873" y="9019"/>
                      <a:pt x="2831" y="8716"/>
                      <a:pt x="2788" y="8414"/>
                    </a:cubicBezTo>
                    <a:cubicBezTo>
                      <a:pt x="2493" y="6417"/>
                      <a:pt x="1797" y="4572"/>
                      <a:pt x="742" y="3120"/>
                    </a:cubicBezTo>
                    <a:lnTo>
                      <a:pt x="890" y="2847"/>
                    </a:lnTo>
                    <a:cubicBezTo>
                      <a:pt x="953" y="2726"/>
                      <a:pt x="890" y="2515"/>
                      <a:pt x="785" y="2515"/>
                    </a:cubicBezTo>
                    <a:lnTo>
                      <a:pt x="131" y="2515"/>
                    </a:lnTo>
                    <a:cubicBezTo>
                      <a:pt x="46" y="2515"/>
                      <a:pt x="-17" y="2636"/>
                      <a:pt x="4" y="2757"/>
                    </a:cubicBezTo>
                    <a:lnTo>
                      <a:pt x="152" y="3664"/>
                    </a:lnTo>
                    <a:cubicBezTo>
                      <a:pt x="173" y="3816"/>
                      <a:pt x="320" y="3876"/>
                      <a:pt x="384" y="3755"/>
                    </a:cubicBezTo>
                    <a:lnTo>
                      <a:pt x="468" y="3574"/>
                    </a:lnTo>
                    <a:cubicBezTo>
                      <a:pt x="1417" y="4905"/>
                      <a:pt x="2071" y="6599"/>
                      <a:pt x="2367" y="8414"/>
                    </a:cubicBezTo>
                    <a:cubicBezTo>
                      <a:pt x="2409" y="8716"/>
                      <a:pt x="2451" y="9019"/>
                      <a:pt x="2472" y="9321"/>
                    </a:cubicBezTo>
                    <a:cubicBezTo>
                      <a:pt x="2493" y="9624"/>
                      <a:pt x="2514" y="9926"/>
                      <a:pt x="2535" y="10229"/>
                    </a:cubicBezTo>
                    <a:cubicBezTo>
                      <a:pt x="2535" y="10441"/>
                      <a:pt x="2535" y="10622"/>
                      <a:pt x="2535" y="10834"/>
                    </a:cubicBezTo>
                    <a:lnTo>
                      <a:pt x="2957" y="10834"/>
                    </a:lnTo>
                    <a:lnTo>
                      <a:pt x="6691" y="10804"/>
                    </a:lnTo>
                    <a:cubicBezTo>
                      <a:pt x="6691" y="11106"/>
                      <a:pt x="6712" y="11409"/>
                      <a:pt x="6733" y="11711"/>
                    </a:cubicBezTo>
                    <a:cubicBezTo>
                      <a:pt x="6754" y="12014"/>
                      <a:pt x="6796" y="12316"/>
                      <a:pt x="6838" y="12619"/>
                    </a:cubicBezTo>
                    <a:cubicBezTo>
                      <a:pt x="6860" y="12800"/>
                      <a:pt x="6902" y="13012"/>
                      <a:pt x="6944" y="13194"/>
                    </a:cubicBezTo>
                    <a:cubicBezTo>
                      <a:pt x="7450" y="15886"/>
                      <a:pt x="8674" y="18125"/>
                      <a:pt x="10340" y="19486"/>
                    </a:cubicBezTo>
                    <a:cubicBezTo>
                      <a:pt x="10445" y="19577"/>
                      <a:pt x="10551" y="19668"/>
                      <a:pt x="10656" y="19728"/>
                    </a:cubicBezTo>
                    <a:cubicBezTo>
                      <a:pt x="10678" y="19728"/>
                      <a:pt x="10699" y="19758"/>
                      <a:pt x="10699" y="19758"/>
                    </a:cubicBezTo>
                    <a:cubicBezTo>
                      <a:pt x="10783" y="19819"/>
                      <a:pt x="10888" y="19879"/>
                      <a:pt x="10994" y="19940"/>
                    </a:cubicBezTo>
                    <a:cubicBezTo>
                      <a:pt x="10994" y="19940"/>
                      <a:pt x="10994" y="19940"/>
                      <a:pt x="11015" y="19940"/>
                    </a:cubicBezTo>
                    <a:cubicBezTo>
                      <a:pt x="12534" y="20908"/>
                      <a:pt x="14221" y="21089"/>
                      <a:pt x="15867" y="20454"/>
                    </a:cubicBezTo>
                    <a:cubicBezTo>
                      <a:pt x="17491" y="19819"/>
                      <a:pt x="18883" y="18427"/>
                      <a:pt x="19853" y="16491"/>
                    </a:cubicBezTo>
                    <a:cubicBezTo>
                      <a:pt x="19853" y="16491"/>
                      <a:pt x="19853" y="16491"/>
                      <a:pt x="19853" y="16491"/>
                    </a:cubicBezTo>
                    <a:cubicBezTo>
                      <a:pt x="19917" y="16370"/>
                      <a:pt x="19980" y="16249"/>
                      <a:pt x="20022" y="16128"/>
                    </a:cubicBezTo>
                    <a:cubicBezTo>
                      <a:pt x="20022" y="16098"/>
                      <a:pt x="20043" y="16098"/>
                      <a:pt x="20043" y="16068"/>
                    </a:cubicBezTo>
                    <a:cubicBezTo>
                      <a:pt x="20106" y="15916"/>
                      <a:pt x="20170" y="15765"/>
                      <a:pt x="20233" y="15614"/>
                    </a:cubicBezTo>
                    <a:cubicBezTo>
                      <a:pt x="20296" y="15463"/>
                      <a:pt x="20360" y="15311"/>
                      <a:pt x="20402" y="15160"/>
                    </a:cubicBezTo>
                    <a:cubicBezTo>
                      <a:pt x="20402" y="15130"/>
                      <a:pt x="20423" y="15100"/>
                      <a:pt x="20423" y="15100"/>
                    </a:cubicBezTo>
                    <a:cubicBezTo>
                      <a:pt x="20465" y="14948"/>
                      <a:pt x="20507" y="14827"/>
                      <a:pt x="20549" y="14676"/>
                    </a:cubicBezTo>
                    <a:cubicBezTo>
                      <a:pt x="20549" y="14676"/>
                      <a:pt x="20549" y="14676"/>
                      <a:pt x="20549" y="14676"/>
                    </a:cubicBezTo>
                    <a:cubicBezTo>
                      <a:pt x="21246" y="12407"/>
                      <a:pt x="21372" y="9987"/>
                      <a:pt x="20929" y="7658"/>
                    </a:cubicBezTo>
                    <a:close/>
                  </a:path>
                </a:pathLst>
              </a:custGeom>
              <a:solidFill>
                <a:schemeClr val="accent2"/>
              </a:solidFill>
              <a:ln w="12700">
                <a:miter lim="400000"/>
              </a:ln>
            </p:spPr>
            <p:txBody>
              <a:bodyPr lIns="28575" tIns="28575" rIns="28575" bIns="28575" anchor="ctr"/>
              <a:lstStyle/>
              <a:p>
                <a:pPr>
                  <a:defRPr sz="3000">
                    <a:solidFill>
                      <a:srgbClr val="FFFFFF"/>
                    </a:solidFill>
                  </a:defRPr>
                </a:pPr>
                <a:endParaRPr sz="2250"/>
              </a:p>
            </p:txBody>
          </p:sp>
        </p:grpSp>
        <p:sp>
          <p:nvSpPr>
            <p:cNvPr id="25" name="TextBox 24">
              <a:extLst>
                <a:ext uri="{FF2B5EF4-FFF2-40B4-BE49-F238E27FC236}">
                  <a16:creationId xmlns:a16="http://schemas.microsoft.com/office/drawing/2014/main" id="{1CA854C4-A526-4B35-AB02-33A893F39A42}"/>
                </a:ext>
              </a:extLst>
            </p:cNvPr>
            <p:cNvSpPr txBox="1"/>
            <p:nvPr/>
          </p:nvSpPr>
          <p:spPr>
            <a:xfrm>
              <a:off x="5028520" y="2142633"/>
              <a:ext cx="2118220" cy="1077218"/>
            </a:xfrm>
            <a:prstGeom prst="rect">
              <a:avLst/>
            </a:prstGeom>
            <a:noFill/>
          </p:spPr>
          <p:txBody>
            <a:bodyPr wrap="square" rtlCol="0">
              <a:spAutoFit/>
            </a:bodyPr>
            <a:lstStyle/>
            <a:p>
              <a:pPr algn="ctr"/>
              <a:r>
                <a:rPr lang="en-PH" sz="2800" b="1" dirty="0">
                  <a:latin typeface="Franklin Gothic Medium Cond" panose="020B0606030402020204" pitchFamily="34" charset="0"/>
                </a:rPr>
                <a:t>PhP 80,000</a:t>
              </a:r>
            </a:p>
            <a:p>
              <a:pPr algn="ctr"/>
              <a:r>
                <a:rPr lang="en-US" sz="1200" dirty="0">
                  <a:latin typeface="Franklin Gothic Medium Cond" panose="020B0606030402020204" pitchFamily="34" charset="0"/>
                </a:rPr>
                <a:t>for each barangay with a population of not less than one hundred (100) inhabitants</a:t>
              </a:r>
              <a:endParaRPr lang="en-PH" sz="1200" dirty="0">
                <a:latin typeface="Franklin Gothic Medium Cond" panose="020B0606030402020204" pitchFamily="34" charset="0"/>
              </a:endParaRPr>
            </a:p>
          </p:txBody>
        </p:sp>
        <p:sp>
          <p:nvSpPr>
            <p:cNvPr id="26" name="TextBox 25">
              <a:extLst>
                <a:ext uri="{FF2B5EF4-FFF2-40B4-BE49-F238E27FC236}">
                  <a16:creationId xmlns:a16="http://schemas.microsoft.com/office/drawing/2014/main" id="{DA61ECDA-EFA6-4162-B12C-4FF20D790A13}"/>
                </a:ext>
              </a:extLst>
            </p:cNvPr>
            <p:cNvSpPr txBox="1"/>
            <p:nvPr/>
          </p:nvSpPr>
          <p:spPr>
            <a:xfrm>
              <a:off x="4155063" y="5013149"/>
              <a:ext cx="1201328" cy="830997"/>
            </a:xfrm>
            <a:prstGeom prst="rect">
              <a:avLst/>
            </a:prstGeom>
            <a:noFill/>
          </p:spPr>
          <p:txBody>
            <a:bodyPr wrap="square" rtlCol="0">
              <a:spAutoFit/>
            </a:bodyPr>
            <a:lstStyle/>
            <a:p>
              <a:pPr algn="ctr"/>
              <a:r>
                <a:rPr lang="en-PH" sz="2800" b="1" dirty="0">
                  <a:latin typeface="Franklin Gothic Medium Cond" panose="020B0606030402020204" pitchFamily="34" charset="0"/>
                </a:rPr>
                <a:t>60%</a:t>
              </a:r>
            </a:p>
            <a:p>
              <a:pPr algn="ctr"/>
              <a:r>
                <a:rPr lang="en-US" dirty="0">
                  <a:latin typeface="Franklin Gothic Medium Cond" panose="020B0606030402020204" pitchFamily="34" charset="0"/>
                </a:rPr>
                <a:t>Population</a:t>
              </a:r>
              <a:endParaRPr lang="en-PH" dirty="0">
                <a:latin typeface="Franklin Gothic Medium Cond" panose="020B0606030402020204" pitchFamily="34" charset="0"/>
              </a:endParaRPr>
            </a:p>
          </p:txBody>
        </p:sp>
        <p:pic>
          <p:nvPicPr>
            <p:cNvPr id="27" name="Graphic 26" descr="Group of people">
              <a:extLst>
                <a:ext uri="{FF2B5EF4-FFF2-40B4-BE49-F238E27FC236}">
                  <a16:creationId xmlns:a16="http://schemas.microsoft.com/office/drawing/2014/main" id="{DDF4B66B-AEF7-42B9-8F92-56D831181FB6}"/>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324607" y="4216563"/>
              <a:ext cx="785161" cy="785161"/>
            </a:xfrm>
            <a:prstGeom prst="rect">
              <a:avLst/>
            </a:prstGeom>
          </p:spPr>
        </p:pic>
        <p:sp>
          <p:nvSpPr>
            <p:cNvPr id="28" name="TextBox 27">
              <a:extLst>
                <a:ext uri="{FF2B5EF4-FFF2-40B4-BE49-F238E27FC236}">
                  <a16:creationId xmlns:a16="http://schemas.microsoft.com/office/drawing/2014/main" id="{1D628246-2DD4-4FD2-B219-047506069F80}"/>
                </a:ext>
              </a:extLst>
            </p:cNvPr>
            <p:cNvSpPr txBox="1"/>
            <p:nvPr/>
          </p:nvSpPr>
          <p:spPr>
            <a:xfrm>
              <a:off x="6676310" y="5013149"/>
              <a:ext cx="1573683" cy="830997"/>
            </a:xfrm>
            <a:prstGeom prst="rect">
              <a:avLst/>
            </a:prstGeom>
            <a:noFill/>
          </p:spPr>
          <p:txBody>
            <a:bodyPr wrap="square" rtlCol="0">
              <a:spAutoFit/>
            </a:bodyPr>
            <a:lstStyle/>
            <a:p>
              <a:pPr algn="ctr"/>
              <a:r>
                <a:rPr lang="en-PH" sz="2800" b="1" dirty="0">
                  <a:latin typeface="Franklin Gothic Medium Cond" panose="020B0606030402020204" pitchFamily="34" charset="0"/>
                </a:rPr>
                <a:t>40%</a:t>
              </a:r>
            </a:p>
            <a:p>
              <a:pPr algn="ctr"/>
              <a:r>
                <a:rPr lang="en-US" dirty="0">
                  <a:latin typeface="Franklin Gothic Medium Cond" panose="020B0606030402020204" pitchFamily="34" charset="0"/>
                </a:rPr>
                <a:t>Equal Sharing</a:t>
              </a:r>
              <a:endParaRPr lang="en-PH" dirty="0">
                <a:latin typeface="Franklin Gothic Medium Cond" panose="020B0606030402020204" pitchFamily="34" charset="0"/>
              </a:endParaRPr>
            </a:p>
          </p:txBody>
        </p:sp>
        <p:pic>
          <p:nvPicPr>
            <p:cNvPr id="29" name="Graphic 28" descr="Coins">
              <a:extLst>
                <a:ext uri="{FF2B5EF4-FFF2-40B4-BE49-F238E27FC236}">
                  <a16:creationId xmlns:a16="http://schemas.microsoft.com/office/drawing/2014/main" id="{9A67B42B-B2D2-4EBE-8121-E60EB18351AB}"/>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959268" y="4062863"/>
              <a:ext cx="950286" cy="950286"/>
            </a:xfrm>
            <a:prstGeom prst="rect">
              <a:avLst/>
            </a:prstGeom>
          </p:spPr>
        </p:pic>
      </p:grpSp>
      <p:sp>
        <p:nvSpPr>
          <p:cNvPr id="35" name="Shape 589">
            <a:extLst>
              <a:ext uri="{FF2B5EF4-FFF2-40B4-BE49-F238E27FC236}">
                <a16:creationId xmlns:a16="http://schemas.microsoft.com/office/drawing/2014/main" id="{08F79038-DE23-4600-AAE7-9F3633E21AE7}"/>
              </a:ext>
            </a:extLst>
          </p:cNvPr>
          <p:cNvSpPr/>
          <p:nvPr/>
        </p:nvSpPr>
        <p:spPr>
          <a:xfrm>
            <a:off x="682155" y="5811891"/>
            <a:ext cx="4768234" cy="461663"/>
          </a:xfrm>
          <a:prstGeom prst="rect">
            <a:avLst/>
          </a:prstGeom>
          <a:noFill/>
          <a:ln w="12700" cap="flat">
            <a:noFill/>
            <a:miter lim="400000"/>
          </a:ln>
          <a:effectLst/>
          <a:extLst>
            <a:ext uri="{C572A759-6A51-4108-AA02-DFA0A04FC94B}">
              <ma14:wrappingTextBoxFlag xmlns:lc="http://schemas.openxmlformats.org/drawingml/2006/lockedCanvas" xmlns:ma14="http://schemas.microsoft.com/office/mac/drawingml/2011/main" xmlns="" val="1"/>
            </a:ext>
          </a:extLst>
        </p:spPr>
        <p:txBody>
          <a:bodyPr wrap="square" lIns="182880" tIns="45719" rIns="182880" bIns="45719" numCol="1"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pPr algn="ctr"/>
            <a:r>
              <a:rPr lang="en-US" sz="2400" dirty="0">
                <a:solidFill>
                  <a:schemeClr val="tx1">
                    <a:lumMod val="65000"/>
                    <a:lumOff val="35000"/>
                  </a:schemeClr>
                </a:solidFill>
                <a:latin typeface="Franklin Gothic Medium Cond" panose="020B0606030402020204" pitchFamily="34" charset="0"/>
                <a:cs typeface="Calibri" panose="020F0502020204030204" pitchFamily="34" charset="0"/>
              </a:rPr>
              <a:t>Provinces, Cities, and Municipalities</a:t>
            </a:r>
          </a:p>
        </p:txBody>
      </p:sp>
      <p:sp>
        <p:nvSpPr>
          <p:cNvPr id="37" name="Shape 589">
            <a:extLst>
              <a:ext uri="{FF2B5EF4-FFF2-40B4-BE49-F238E27FC236}">
                <a16:creationId xmlns:a16="http://schemas.microsoft.com/office/drawing/2014/main" id="{53BEFC69-C826-4121-8451-3A513D5807F9}"/>
              </a:ext>
            </a:extLst>
          </p:cNvPr>
          <p:cNvSpPr/>
          <p:nvPr/>
        </p:nvSpPr>
        <p:spPr>
          <a:xfrm>
            <a:off x="6741612" y="5787702"/>
            <a:ext cx="4768234" cy="461663"/>
          </a:xfrm>
          <a:prstGeom prst="rect">
            <a:avLst/>
          </a:prstGeom>
          <a:noFill/>
          <a:ln w="12700" cap="flat">
            <a:noFill/>
            <a:miter lim="400000"/>
          </a:ln>
          <a:effectLst/>
          <a:extLst>
            <a:ext uri="{C572A759-6A51-4108-AA02-DFA0A04FC94B}">
              <ma14:wrappingTextBoxFlag xmlns:lc="http://schemas.openxmlformats.org/drawingml/2006/lockedCanvas" xmlns:ma14="http://schemas.microsoft.com/office/mac/drawingml/2011/main" xmlns="" val="1"/>
            </a:ext>
          </a:extLst>
        </p:spPr>
        <p:txBody>
          <a:bodyPr wrap="square" lIns="182880" tIns="45719" rIns="182880" bIns="45719" numCol="1"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pPr algn="ctr"/>
            <a:r>
              <a:rPr lang="en-US" sz="2400" dirty="0">
                <a:solidFill>
                  <a:schemeClr val="tx1">
                    <a:lumMod val="65000"/>
                    <a:lumOff val="35000"/>
                  </a:schemeClr>
                </a:solidFill>
                <a:latin typeface="Franklin Gothic Medium Cond" panose="020B0606030402020204" pitchFamily="34" charset="0"/>
                <a:cs typeface="Calibri" panose="020F0502020204030204" pitchFamily="34" charset="0"/>
              </a:rPr>
              <a:t>Barangays</a:t>
            </a:r>
          </a:p>
        </p:txBody>
      </p:sp>
    </p:spTree>
    <p:extLst>
      <p:ext uri="{BB962C8B-B14F-4D97-AF65-F5344CB8AC3E}">
        <p14:creationId xmlns:p14="http://schemas.microsoft.com/office/powerpoint/2010/main" val="876551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fade">
                                      <p:cBhvr>
                                        <p:cTn id="13" dur="500"/>
                                        <p:tgtEl>
                                          <p:spTgt spid="3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6"/>
                                        </p:tgtEl>
                                        <p:attrNameLst>
                                          <p:attrName>style.visibility</p:attrName>
                                        </p:attrNameLst>
                                      </p:cBhvr>
                                      <p:to>
                                        <p:strVal val="visible"/>
                                      </p:to>
                                    </p:set>
                                    <p:animEffect transition="in" filter="fade">
                                      <p:cBhvr>
                                        <p:cTn id="18" dur="500"/>
                                        <p:tgtEl>
                                          <p:spTgt spid="36"/>
                                        </p:tgtEl>
                                      </p:cBhvr>
                                    </p:animEffect>
                                  </p:childTnLst>
                                </p:cTn>
                              </p:par>
                              <p:par>
                                <p:cTn id="19" presetID="10" presetClass="entr" presetSubtype="0" fill="hold"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500"/>
                                        <p:tgtEl>
                                          <p:spTgt spid="2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Effect transition="in" filter="fade">
                                      <p:cBhvr>
                                        <p:cTn id="24"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5" grpId="0"/>
      <p:bldP spid="37" grpId="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2">
            <a:extLst>
              <a:ext uri="{FF2B5EF4-FFF2-40B4-BE49-F238E27FC236}">
                <a16:creationId xmlns:a16="http://schemas.microsoft.com/office/drawing/2014/main" id="{8A6720A7-FD13-4DA4-93CF-5A7B2F5618E5}"/>
              </a:ext>
            </a:extLst>
          </p:cNvPr>
          <p:cNvSpPr txBox="1">
            <a:spLocks noGrp="1"/>
          </p:cNvSpPr>
          <p:nvPr>
            <p:ph type="title"/>
          </p:nvPr>
        </p:nvSpPr>
        <p:spPr>
          <a:xfrm>
            <a:off x="0" y="600596"/>
            <a:ext cx="12192000" cy="689932"/>
          </a:xfrm>
          <a:prstGeom prst="rect">
            <a:avLst/>
          </a:prstGeom>
          <a:solidFill>
            <a:schemeClr val="bg1"/>
          </a:solidFill>
        </p:spPr>
        <p:txBody>
          <a:bodyPr vert="horz" wrap="square" lIns="0" tIns="12700" rIns="0" bIns="0" rtlCol="0">
            <a:spAutoFit/>
          </a:bodyPr>
          <a:lstStyle/>
          <a:p>
            <a:pPr marL="12700" algn="ctr">
              <a:lnSpc>
                <a:spcPct val="100000"/>
              </a:lnSpc>
              <a:spcBef>
                <a:spcPts val="100"/>
              </a:spcBef>
            </a:pPr>
            <a:r>
              <a:rPr lang="en-PH" b="1" dirty="0">
                <a:solidFill>
                  <a:srgbClr val="000000"/>
                </a:solidFill>
                <a:latin typeface="Tahoma" panose="020B0604030504040204" pitchFamily="34" charset="0"/>
                <a:ea typeface="Tahoma" panose="020B0604030504040204" pitchFamily="34" charset="0"/>
                <a:cs typeface="Tahoma" panose="020B0604030504040204" pitchFamily="34" charset="0"/>
              </a:rPr>
              <a:t>LEGAL BASIS</a:t>
            </a:r>
            <a:endParaRPr b="1" dirty="0">
              <a:latin typeface="Tahoma" panose="020B0604030504040204" pitchFamily="34" charset="0"/>
              <a:ea typeface="Tahoma" panose="020B0604030504040204" pitchFamily="34" charset="0"/>
              <a:cs typeface="Tahoma" panose="020B0604030504040204" pitchFamily="34" charset="0"/>
            </a:endParaRPr>
          </a:p>
        </p:txBody>
      </p:sp>
      <p:sp>
        <p:nvSpPr>
          <p:cNvPr id="5" name="Rectangle 4">
            <a:extLst>
              <a:ext uri="{FF2B5EF4-FFF2-40B4-BE49-F238E27FC236}">
                <a16:creationId xmlns:a16="http://schemas.microsoft.com/office/drawing/2014/main" id="{3E595A9B-8273-42C3-990A-4179C91580F7}"/>
              </a:ext>
            </a:extLst>
          </p:cNvPr>
          <p:cNvSpPr/>
          <p:nvPr/>
        </p:nvSpPr>
        <p:spPr>
          <a:xfrm>
            <a:off x="341376" y="1492740"/>
            <a:ext cx="11436096" cy="4478149"/>
          </a:xfrm>
          <a:prstGeom prst="rect">
            <a:avLst/>
          </a:prstGeom>
        </p:spPr>
        <p:txBody>
          <a:bodyPr wrap="square">
            <a:spAutoFit/>
          </a:bodyPr>
          <a:lstStyle/>
          <a:p>
            <a:pPr marL="457200" algn="just">
              <a:spcAft>
                <a:spcPts val="0"/>
              </a:spcAft>
            </a:pPr>
            <a:r>
              <a:rPr lang="en-US" sz="1900" dirty="0">
                <a:latin typeface="Tahoma" panose="020B0604030504040204" pitchFamily="34" charset="0"/>
                <a:ea typeface="Tahoma" panose="020B0604030504040204" pitchFamily="34" charset="0"/>
                <a:cs typeface="Tahoma" panose="020B0604030504040204" pitchFamily="34" charset="0"/>
              </a:rPr>
              <a:t>Section 4 of RA No. 11768, amending Section 16 of the SK Reform Act of 2015 (RA No. 10742), provides the following:</a:t>
            </a:r>
            <a:endParaRPr lang="en-PH" sz="1900" dirty="0">
              <a:latin typeface="Tahoma" panose="020B0604030504040204" pitchFamily="34" charset="0"/>
              <a:ea typeface="Tahoma" panose="020B0604030504040204" pitchFamily="34" charset="0"/>
              <a:cs typeface="Tahoma" panose="020B0604030504040204" pitchFamily="34" charset="0"/>
            </a:endParaRPr>
          </a:p>
          <a:p>
            <a:pPr marL="457200" algn="just">
              <a:spcAft>
                <a:spcPts val="0"/>
              </a:spcAft>
            </a:pPr>
            <a:r>
              <a:rPr lang="en-US" sz="1900" dirty="0">
                <a:latin typeface="Tahoma" panose="020B0604030504040204" pitchFamily="34" charset="0"/>
                <a:ea typeface="Tahoma" panose="020B0604030504040204" pitchFamily="34" charset="0"/>
                <a:cs typeface="Tahoma" panose="020B0604030504040204" pitchFamily="34" charset="0"/>
              </a:rPr>
              <a:t> </a:t>
            </a:r>
            <a:endParaRPr lang="en-PH" sz="1900" dirty="0">
              <a:latin typeface="Tahoma" panose="020B0604030504040204" pitchFamily="34" charset="0"/>
              <a:ea typeface="Tahoma" panose="020B0604030504040204" pitchFamily="34" charset="0"/>
              <a:cs typeface="Tahoma" panose="020B0604030504040204" pitchFamily="34" charset="0"/>
            </a:endParaRPr>
          </a:p>
          <a:p>
            <a:pPr marL="900113" marR="179705" indent="-449263" algn="just">
              <a:spcAft>
                <a:spcPts val="0"/>
              </a:spcAft>
            </a:pPr>
            <a:r>
              <a:rPr lang="en-US" sz="1900" dirty="0">
                <a:latin typeface="Tahoma" panose="020B0604030504040204" pitchFamily="34" charset="0"/>
                <a:ea typeface="Tahoma" panose="020B0604030504040204" pitchFamily="34" charset="0"/>
                <a:cs typeface="Tahoma" panose="020B0604030504040204" pitchFamily="34" charset="0"/>
              </a:rPr>
              <a:t>“(6)	The [SK] members, including the [SK] treasurer and secretary, shall receive a </a:t>
            </a:r>
            <a:r>
              <a:rPr lang="en-US" sz="1900" b="1" dirty="0">
                <a:latin typeface="Tahoma" panose="020B0604030504040204" pitchFamily="34" charset="0"/>
                <a:ea typeface="Tahoma" panose="020B0604030504040204" pitchFamily="34" charset="0"/>
                <a:cs typeface="Tahoma" panose="020B0604030504040204" pitchFamily="34" charset="0"/>
              </a:rPr>
              <a:t>monthly honorarium</a:t>
            </a:r>
            <a:r>
              <a:rPr lang="en-US" sz="1900" dirty="0">
                <a:latin typeface="Tahoma" panose="020B0604030504040204" pitchFamily="34" charset="0"/>
                <a:ea typeface="Tahoma" panose="020B0604030504040204" pitchFamily="34" charset="0"/>
                <a:cs typeface="Tahoma" panose="020B0604030504040204" pitchFamily="34" charset="0"/>
              </a:rPr>
              <a:t>, chargeable against the [SK] funds, in addition to any other compensation provided by this Act and shall be granted at the end of every regular monthly [SK] meeting: </a:t>
            </a:r>
            <a:r>
              <a:rPr lang="en-US" sz="1900" i="1" dirty="0">
                <a:latin typeface="Tahoma" panose="020B0604030504040204" pitchFamily="34" charset="0"/>
                <a:ea typeface="Tahoma" panose="020B0604030504040204" pitchFamily="34" charset="0"/>
                <a:cs typeface="Tahoma" panose="020B0604030504040204" pitchFamily="34" charset="0"/>
              </a:rPr>
              <a:t>Provided</a:t>
            </a:r>
            <a:r>
              <a:rPr lang="en-US" sz="1900" dirty="0">
                <a:latin typeface="Tahoma" panose="020B0604030504040204" pitchFamily="34" charset="0"/>
                <a:ea typeface="Tahoma" panose="020B0604030504040204" pitchFamily="34" charset="0"/>
                <a:cs typeface="Tahoma" panose="020B0604030504040204" pitchFamily="34" charset="0"/>
              </a:rPr>
              <a:t>, That the monthly honorarium shall not exceed the monthly compensation received by their [SK] chairperson: </a:t>
            </a:r>
            <a:r>
              <a:rPr lang="en-US" sz="1900" i="1" dirty="0">
                <a:latin typeface="Tahoma" panose="020B0604030504040204" pitchFamily="34" charset="0"/>
                <a:ea typeface="Tahoma" panose="020B0604030504040204" pitchFamily="34" charset="0"/>
                <a:cs typeface="Tahoma" panose="020B0604030504040204" pitchFamily="34" charset="0"/>
              </a:rPr>
              <a:t>Provided, further</a:t>
            </a:r>
            <a:r>
              <a:rPr lang="en-US" sz="1900" dirty="0">
                <a:latin typeface="Tahoma" panose="020B0604030504040204" pitchFamily="34" charset="0"/>
                <a:ea typeface="Tahoma" panose="020B0604030504040204" pitchFamily="34" charset="0"/>
                <a:cs typeface="Tahoma" panose="020B0604030504040204" pitchFamily="34" charset="0"/>
              </a:rPr>
              <a:t>, That not more than twenty-five percent (25%) of the [SK] funds shall be allocated for personnel services. The DBM shall issue the necessary guidelines implementing this provision.</a:t>
            </a:r>
            <a:endParaRPr lang="en-PH" sz="1900" dirty="0">
              <a:latin typeface="Tahoma" panose="020B0604030504040204" pitchFamily="34" charset="0"/>
              <a:ea typeface="Tahoma" panose="020B0604030504040204" pitchFamily="34" charset="0"/>
              <a:cs typeface="Tahoma" panose="020B0604030504040204" pitchFamily="34" charset="0"/>
            </a:endParaRPr>
          </a:p>
          <a:p>
            <a:pPr marL="900430" marR="179705" algn="just">
              <a:spcAft>
                <a:spcPts val="0"/>
              </a:spcAft>
            </a:pPr>
            <a:r>
              <a:rPr lang="en-US" sz="1900" dirty="0">
                <a:latin typeface="Tahoma" panose="020B0604030504040204" pitchFamily="34" charset="0"/>
                <a:ea typeface="Tahoma" panose="020B0604030504040204" pitchFamily="34" charset="0"/>
                <a:cs typeface="Tahoma" panose="020B0604030504040204" pitchFamily="34" charset="0"/>
              </a:rPr>
              <a:t> </a:t>
            </a:r>
            <a:endParaRPr lang="en-PH" sz="1900" dirty="0">
              <a:latin typeface="Tahoma" panose="020B0604030504040204" pitchFamily="34" charset="0"/>
              <a:ea typeface="Tahoma" panose="020B0604030504040204" pitchFamily="34" charset="0"/>
              <a:cs typeface="Tahoma" panose="020B0604030504040204" pitchFamily="34" charset="0"/>
            </a:endParaRPr>
          </a:p>
          <a:p>
            <a:pPr marL="900430" marR="179705" algn="just">
              <a:spcAft>
                <a:spcPts val="0"/>
              </a:spcAft>
            </a:pPr>
            <a:r>
              <a:rPr lang="en-US" sz="1900" dirty="0">
                <a:latin typeface="Tahoma" panose="020B0604030504040204" pitchFamily="34" charset="0"/>
                <a:ea typeface="Tahoma" panose="020B0604030504040204" pitchFamily="34" charset="0"/>
                <a:cs typeface="Tahoma" panose="020B0604030504040204" pitchFamily="34" charset="0"/>
              </a:rPr>
              <a:t>The local government units [LGUs] may provide </a:t>
            </a:r>
            <a:r>
              <a:rPr lang="en-US" sz="1900" b="1" dirty="0">
                <a:latin typeface="Tahoma" panose="020B0604030504040204" pitchFamily="34" charset="0"/>
                <a:ea typeface="Tahoma" panose="020B0604030504040204" pitchFamily="34" charset="0"/>
                <a:cs typeface="Tahoma" panose="020B0604030504040204" pitchFamily="34" charset="0"/>
              </a:rPr>
              <a:t>additional honorarium as well as social welfare contributions and hazard pay to the [SK] chairperson </a:t>
            </a:r>
            <a:r>
              <a:rPr lang="en-US" sz="1900" dirty="0">
                <a:latin typeface="Tahoma" panose="020B0604030504040204" pitchFamily="34" charset="0"/>
                <a:ea typeface="Tahoma" panose="020B0604030504040204" pitchFamily="34" charset="0"/>
                <a:cs typeface="Tahoma" panose="020B0604030504040204" pitchFamily="34" charset="0"/>
              </a:rPr>
              <a:t>and the elected and appointed members through their own local ordinances: </a:t>
            </a:r>
            <a:r>
              <a:rPr lang="en-US" sz="1900" i="1" dirty="0">
                <a:latin typeface="Tahoma" panose="020B0604030504040204" pitchFamily="34" charset="0"/>
                <a:ea typeface="Tahoma" panose="020B0604030504040204" pitchFamily="34" charset="0"/>
                <a:cs typeface="Tahoma" panose="020B0604030504040204" pitchFamily="34" charset="0"/>
              </a:rPr>
              <a:t>Provided</a:t>
            </a:r>
            <a:r>
              <a:rPr lang="en-US" sz="1900" dirty="0">
                <a:latin typeface="Tahoma" panose="020B0604030504040204" pitchFamily="34" charset="0"/>
                <a:ea typeface="Tahoma" panose="020B0604030504040204" pitchFamily="34" charset="0"/>
                <a:cs typeface="Tahoma" panose="020B0604030504040204" pitchFamily="34" charset="0"/>
              </a:rPr>
              <a:t>, That the honorarium as stated in this section shall be subject to the post-audit jurisdiction of the COA; and xxx” </a:t>
            </a:r>
            <a:endParaRPr lang="en-PH" sz="1900" dirty="0">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964201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fade">
                                      <p:cBhvr>
                                        <p:cTn id="1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Parallelogram 60">
            <a:extLst>
              <a:ext uri="{FF2B5EF4-FFF2-40B4-BE49-F238E27FC236}">
                <a16:creationId xmlns:a16="http://schemas.microsoft.com/office/drawing/2014/main" id="{27DA14ED-6722-493A-8355-6AC9A0A2FF81}"/>
              </a:ext>
            </a:extLst>
          </p:cNvPr>
          <p:cNvSpPr/>
          <p:nvPr/>
        </p:nvSpPr>
        <p:spPr>
          <a:xfrm flipH="1">
            <a:off x="259463" y="2039815"/>
            <a:ext cx="1424022" cy="1068017"/>
          </a:xfrm>
          <a:prstGeom prst="parallelogram">
            <a:avLst>
              <a:gd name="adj" fmla="val 29040"/>
            </a:avLst>
          </a:prstGeom>
          <a:solidFill>
            <a:schemeClr val="accent1">
              <a:lumMod val="60000"/>
              <a:lumOff val="40000"/>
            </a:schemeClr>
          </a:solidFill>
          <a:ln>
            <a:noFill/>
          </a:ln>
          <a:effectLst>
            <a:innerShdw dist="152400" dir="84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tIns="777240" rtlCol="0" anchor="b" anchorCtr="0"/>
          <a:lstStyle/>
          <a:p>
            <a:r>
              <a:rPr lang="en-US" sz="44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01</a:t>
            </a:r>
          </a:p>
        </p:txBody>
      </p:sp>
      <p:sp>
        <p:nvSpPr>
          <p:cNvPr id="62" name="Parallelogram 61">
            <a:extLst>
              <a:ext uri="{FF2B5EF4-FFF2-40B4-BE49-F238E27FC236}">
                <a16:creationId xmlns:a16="http://schemas.microsoft.com/office/drawing/2014/main" id="{51C62417-4091-45A3-A851-3B9B0D43ED67}"/>
              </a:ext>
            </a:extLst>
          </p:cNvPr>
          <p:cNvSpPr/>
          <p:nvPr/>
        </p:nvSpPr>
        <p:spPr>
          <a:xfrm flipH="1">
            <a:off x="294188" y="4352244"/>
            <a:ext cx="1424022" cy="1068017"/>
          </a:xfrm>
          <a:prstGeom prst="parallelogram">
            <a:avLst>
              <a:gd name="adj" fmla="val 29040"/>
            </a:avLst>
          </a:prstGeom>
          <a:solidFill>
            <a:schemeClr val="accent6">
              <a:lumMod val="60000"/>
              <a:lumOff val="40000"/>
            </a:schemeClr>
          </a:solidFill>
          <a:ln>
            <a:noFill/>
          </a:ln>
          <a:effectLst>
            <a:innerShdw dist="152400" dir="84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77240" rIns="91440" bIns="45720" numCol="1" spcCol="0" rtlCol="0" fromWordArt="0" anchor="b" anchorCtr="0" forceAA="0" compatLnSpc="1">
            <a:prstTxWarp prst="textNoShape">
              <a:avLst/>
            </a:prstTxWarp>
            <a:noAutofit/>
          </a:bodyPr>
          <a:lstStyle/>
          <a:p>
            <a:r>
              <a:rPr lang="en-US" sz="44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02</a:t>
            </a:r>
          </a:p>
        </p:txBody>
      </p:sp>
      <p:sp>
        <p:nvSpPr>
          <p:cNvPr id="63" name="Parallelogram 62">
            <a:extLst>
              <a:ext uri="{FF2B5EF4-FFF2-40B4-BE49-F238E27FC236}">
                <a16:creationId xmlns:a16="http://schemas.microsoft.com/office/drawing/2014/main" id="{A7F7AA09-2CDD-43F1-AA42-7A9E7771252F}"/>
              </a:ext>
            </a:extLst>
          </p:cNvPr>
          <p:cNvSpPr/>
          <p:nvPr/>
        </p:nvSpPr>
        <p:spPr>
          <a:xfrm flipH="1">
            <a:off x="6096000" y="2039815"/>
            <a:ext cx="1424022" cy="1068017"/>
          </a:xfrm>
          <a:prstGeom prst="parallelogram">
            <a:avLst>
              <a:gd name="adj" fmla="val 29040"/>
            </a:avLst>
          </a:prstGeom>
          <a:solidFill>
            <a:schemeClr val="accent4">
              <a:lumMod val="60000"/>
              <a:lumOff val="40000"/>
            </a:schemeClr>
          </a:solidFill>
          <a:ln>
            <a:noFill/>
          </a:ln>
          <a:effectLst>
            <a:innerShdw dist="152400" dir="84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77240" rIns="91440" bIns="45720" numCol="1" spcCol="0" rtlCol="0" fromWordArt="0" anchor="b" anchorCtr="0" forceAA="0" compatLnSpc="1">
            <a:prstTxWarp prst="textNoShape">
              <a:avLst/>
            </a:prstTxWarp>
            <a:noAutofit/>
          </a:bodyPr>
          <a:lstStyle/>
          <a:p>
            <a:r>
              <a:rPr lang="en-US" sz="44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03</a:t>
            </a:r>
          </a:p>
        </p:txBody>
      </p:sp>
      <p:sp>
        <p:nvSpPr>
          <p:cNvPr id="66" name="TextBox 65">
            <a:extLst>
              <a:ext uri="{FF2B5EF4-FFF2-40B4-BE49-F238E27FC236}">
                <a16:creationId xmlns:a16="http://schemas.microsoft.com/office/drawing/2014/main" id="{E4171DA3-84D6-4DEE-9894-B87EDEB590B3}"/>
              </a:ext>
            </a:extLst>
          </p:cNvPr>
          <p:cNvSpPr txBox="1"/>
          <p:nvPr/>
        </p:nvSpPr>
        <p:spPr>
          <a:xfrm>
            <a:off x="1930368" y="1956251"/>
            <a:ext cx="3708431" cy="1200329"/>
          </a:xfrm>
          <a:prstGeom prst="rect">
            <a:avLst/>
          </a:prstGeom>
          <a:noFill/>
        </p:spPr>
        <p:txBody>
          <a:bodyPr wrap="square" lIns="0" rIns="0" rtlCol="0" anchor="t">
            <a:spAutoFit/>
          </a:bodyPr>
          <a:lstStyle/>
          <a:p>
            <a:pPr algn="just"/>
            <a:r>
              <a:rPr lang="en-US" dirty="0">
                <a:latin typeface="Tahoma" panose="020B0604030504040204" pitchFamily="34" charset="0"/>
                <a:ea typeface="Tahoma" panose="020B0604030504040204" pitchFamily="34" charset="0"/>
                <a:cs typeface="Tahoma" panose="020B0604030504040204" pitchFamily="34" charset="0"/>
              </a:rPr>
              <a:t>The SK Officials shall each receive a monthly honorarium, chargeable against the SK funds, and shall be granted at the end of the month.</a:t>
            </a:r>
          </a:p>
        </p:txBody>
      </p:sp>
      <p:sp>
        <p:nvSpPr>
          <p:cNvPr id="69" name="TextBox 68">
            <a:extLst>
              <a:ext uri="{FF2B5EF4-FFF2-40B4-BE49-F238E27FC236}">
                <a16:creationId xmlns:a16="http://schemas.microsoft.com/office/drawing/2014/main" id="{2BA67B17-3B27-4047-AFE4-6DA11C0DEE4F}"/>
              </a:ext>
            </a:extLst>
          </p:cNvPr>
          <p:cNvSpPr txBox="1"/>
          <p:nvPr/>
        </p:nvSpPr>
        <p:spPr>
          <a:xfrm>
            <a:off x="1930912" y="4257738"/>
            <a:ext cx="3707887" cy="1200329"/>
          </a:xfrm>
          <a:prstGeom prst="rect">
            <a:avLst/>
          </a:prstGeom>
          <a:noFill/>
        </p:spPr>
        <p:txBody>
          <a:bodyPr wrap="square" lIns="0" rIns="0" rtlCol="0" anchor="t">
            <a:spAutoFit/>
          </a:bodyPr>
          <a:lstStyle/>
          <a:p>
            <a:pPr algn="just"/>
            <a:r>
              <a:rPr lang="en-US" dirty="0">
                <a:latin typeface="Tahoma" panose="020B0604030504040204" pitchFamily="34" charset="0"/>
                <a:ea typeface="Tahoma" panose="020B0604030504040204" pitchFamily="34" charset="0"/>
                <a:cs typeface="Tahoma" panose="020B0604030504040204" pitchFamily="34" charset="0"/>
              </a:rPr>
              <a:t>The SK chairperson shall no longer be entitled to receive any honorarium charged against the regular SK funds.</a:t>
            </a:r>
          </a:p>
        </p:txBody>
      </p:sp>
      <p:sp>
        <p:nvSpPr>
          <p:cNvPr id="72" name="TextBox 71">
            <a:extLst>
              <a:ext uri="{FF2B5EF4-FFF2-40B4-BE49-F238E27FC236}">
                <a16:creationId xmlns:a16="http://schemas.microsoft.com/office/drawing/2014/main" id="{0282D51D-44BB-4B8E-B6ED-D1D1B4301931}"/>
              </a:ext>
            </a:extLst>
          </p:cNvPr>
          <p:cNvSpPr txBox="1"/>
          <p:nvPr/>
        </p:nvSpPr>
        <p:spPr>
          <a:xfrm>
            <a:off x="7724496" y="1871003"/>
            <a:ext cx="3926839" cy="1477328"/>
          </a:xfrm>
          <a:prstGeom prst="rect">
            <a:avLst/>
          </a:prstGeom>
          <a:noFill/>
        </p:spPr>
        <p:txBody>
          <a:bodyPr wrap="square" lIns="0" rIns="0" rtlCol="0" anchor="t">
            <a:spAutoFit/>
          </a:bodyPr>
          <a:lstStyle/>
          <a:p>
            <a:pPr algn="just"/>
            <a:r>
              <a:rPr lang="en-US" dirty="0">
                <a:latin typeface="Tahoma" panose="020B0604030504040204" pitchFamily="34" charset="0"/>
                <a:ea typeface="Tahoma" panose="020B0604030504040204" pitchFamily="34" charset="0"/>
                <a:cs typeface="Tahoma" panose="020B0604030504040204" pitchFamily="34" charset="0"/>
              </a:rPr>
              <a:t>The amount of the monthly honorarium of the SK Officials shall be subject to their </a:t>
            </a:r>
            <a:r>
              <a:rPr lang="en-US" b="1" dirty="0">
                <a:latin typeface="Tahoma" panose="020B0604030504040204" pitchFamily="34" charset="0"/>
                <a:ea typeface="Tahoma" panose="020B0604030504040204" pitchFamily="34" charset="0"/>
                <a:cs typeface="Tahoma" panose="020B0604030504040204" pitchFamily="34" charset="0"/>
              </a:rPr>
              <a:t>attendance </a:t>
            </a:r>
            <a:r>
              <a:rPr lang="en-US" dirty="0">
                <a:latin typeface="Tahoma" panose="020B0604030504040204" pitchFamily="34" charset="0"/>
                <a:ea typeface="Tahoma" panose="020B0604030504040204" pitchFamily="34" charset="0"/>
                <a:cs typeface="Tahoma" panose="020B0604030504040204" pitchFamily="34" charset="0"/>
              </a:rPr>
              <a:t>to SK meetings, deliberations and official activities of the SK.</a:t>
            </a:r>
          </a:p>
        </p:txBody>
      </p:sp>
      <p:sp>
        <p:nvSpPr>
          <p:cNvPr id="73" name="Parallelogram 72">
            <a:extLst>
              <a:ext uri="{FF2B5EF4-FFF2-40B4-BE49-F238E27FC236}">
                <a16:creationId xmlns:a16="http://schemas.microsoft.com/office/drawing/2014/main" id="{2DDF234A-7F0B-48F3-84EA-97F6D76BF615}"/>
              </a:ext>
            </a:extLst>
          </p:cNvPr>
          <p:cNvSpPr/>
          <p:nvPr/>
        </p:nvSpPr>
        <p:spPr>
          <a:xfrm flipH="1">
            <a:off x="6096000" y="4323895"/>
            <a:ext cx="1424022" cy="1068017"/>
          </a:xfrm>
          <a:prstGeom prst="parallelogram">
            <a:avLst>
              <a:gd name="adj" fmla="val 29040"/>
            </a:avLst>
          </a:prstGeom>
          <a:solidFill>
            <a:schemeClr val="accent2">
              <a:lumMod val="40000"/>
              <a:lumOff val="60000"/>
            </a:schemeClr>
          </a:solidFill>
          <a:ln>
            <a:noFill/>
          </a:ln>
          <a:effectLst>
            <a:innerShdw dist="152400" dir="84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77240" rIns="91440" bIns="45720" numCol="1" spcCol="0" rtlCol="0" fromWordArt="0" anchor="b" anchorCtr="0" forceAA="0" compatLnSpc="1">
            <a:prstTxWarp prst="textNoShape">
              <a:avLst/>
            </a:prstTxWarp>
            <a:noAutofit/>
          </a:bodyPr>
          <a:lstStyle/>
          <a:p>
            <a:r>
              <a:rPr lang="en-US" sz="4400" b="1" dirty="0">
                <a:solidFill>
                  <a:schemeClr val="bg1"/>
                </a:solidFill>
                <a:latin typeface="Tahoma" panose="020B0604030504040204" pitchFamily="34" charset="0"/>
                <a:ea typeface="Tahoma" panose="020B0604030504040204" pitchFamily="34" charset="0"/>
                <a:cs typeface="Tahoma" panose="020B0604030504040204" pitchFamily="34" charset="0"/>
              </a:rPr>
              <a:t>04</a:t>
            </a:r>
          </a:p>
        </p:txBody>
      </p:sp>
      <p:sp>
        <p:nvSpPr>
          <p:cNvPr id="78" name="TextBox 77">
            <a:extLst>
              <a:ext uri="{FF2B5EF4-FFF2-40B4-BE49-F238E27FC236}">
                <a16:creationId xmlns:a16="http://schemas.microsoft.com/office/drawing/2014/main" id="{F9B32B98-2E04-49DC-8542-564693FDC742}"/>
              </a:ext>
            </a:extLst>
          </p:cNvPr>
          <p:cNvSpPr txBox="1"/>
          <p:nvPr/>
        </p:nvSpPr>
        <p:spPr>
          <a:xfrm>
            <a:off x="7724496" y="4257737"/>
            <a:ext cx="3926839" cy="1200329"/>
          </a:xfrm>
          <a:prstGeom prst="rect">
            <a:avLst/>
          </a:prstGeom>
          <a:noFill/>
        </p:spPr>
        <p:txBody>
          <a:bodyPr wrap="square" lIns="0" rIns="0" rtlCol="0" anchor="t">
            <a:spAutoFit/>
          </a:bodyPr>
          <a:lstStyle/>
          <a:p>
            <a:pPr algn="just"/>
            <a:r>
              <a:rPr lang="en-US" dirty="0">
                <a:latin typeface="Tahoma" panose="020B0604030504040204" pitchFamily="34" charset="0"/>
                <a:ea typeface="Tahoma" panose="020B0604030504040204" pitchFamily="34" charset="0"/>
                <a:cs typeface="Tahoma" panose="020B0604030504040204" pitchFamily="34" charset="0"/>
              </a:rPr>
              <a:t>In no case shall the monthly honorarium exceed the actual monthly compensation received by the SK chairperson.</a:t>
            </a:r>
          </a:p>
        </p:txBody>
      </p:sp>
      <p:sp>
        <p:nvSpPr>
          <p:cNvPr id="11" name="Title 4">
            <a:extLst>
              <a:ext uri="{FF2B5EF4-FFF2-40B4-BE49-F238E27FC236}">
                <a16:creationId xmlns:a16="http://schemas.microsoft.com/office/drawing/2014/main" id="{02F0AA7F-BC2D-424F-8728-F360BAE28ECC}"/>
              </a:ext>
            </a:extLst>
          </p:cNvPr>
          <p:cNvSpPr txBox="1">
            <a:spLocks/>
          </p:cNvSpPr>
          <p:nvPr/>
        </p:nvSpPr>
        <p:spPr>
          <a:xfrm>
            <a:off x="152400" y="502881"/>
            <a:ext cx="11887200" cy="1240088"/>
          </a:xfrm>
          <a:prstGeom prst="rect">
            <a:avLst/>
          </a:prstGeom>
        </p:spPr>
        <p:txBody>
          <a:bodyPr vert="horz" lIns="68580" tIns="34290" rIns="68580" bIns="3429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a:latin typeface="Tahoma" panose="020B0604030504040204" pitchFamily="34" charset="0"/>
                <a:ea typeface="Tahoma" panose="020B0604030504040204" pitchFamily="34" charset="0"/>
                <a:cs typeface="Tahoma" panose="020B0604030504040204" pitchFamily="34" charset="0"/>
              </a:rPr>
              <a:t>GRANT OF HONORARIUM TO SK OFFICIALS</a:t>
            </a:r>
          </a:p>
        </p:txBody>
      </p:sp>
    </p:spTree>
    <p:extLst>
      <p:ext uri="{BB962C8B-B14F-4D97-AF65-F5344CB8AC3E}">
        <p14:creationId xmlns:p14="http://schemas.microsoft.com/office/powerpoint/2010/main" val="3653363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fade">
                                      <p:cBhvr>
                                        <p:cTn id="7" dur="500"/>
                                        <p:tgtEl>
                                          <p:spTgt spid="6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6"/>
                                        </p:tgtEl>
                                        <p:attrNameLst>
                                          <p:attrName>style.visibility</p:attrName>
                                        </p:attrNameLst>
                                      </p:cBhvr>
                                      <p:to>
                                        <p:strVal val="visible"/>
                                      </p:to>
                                    </p:set>
                                    <p:animEffect transition="in" filter="fade">
                                      <p:cBhvr>
                                        <p:cTn id="10" dur="500"/>
                                        <p:tgtEl>
                                          <p:spTgt spid="6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fade">
                                      <p:cBhvr>
                                        <p:cTn id="15" dur="500"/>
                                        <p:tgtEl>
                                          <p:spTgt spid="6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fade">
                                      <p:cBhvr>
                                        <p:cTn id="18" dur="500"/>
                                        <p:tgtEl>
                                          <p:spTgt spid="6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500"/>
                                        <p:tgtEl>
                                          <p:spTgt spid="6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fade">
                                      <p:cBhvr>
                                        <p:cTn id="26" dur="500"/>
                                        <p:tgtEl>
                                          <p:spTgt spid="7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73"/>
                                        </p:tgtEl>
                                        <p:attrNameLst>
                                          <p:attrName>style.visibility</p:attrName>
                                        </p:attrNameLst>
                                      </p:cBhvr>
                                      <p:to>
                                        <p:strVal val="visible"/>
                                      </p:to>
                                    </p:set>
                                    <p:animEffect transition="in" filter="fade">
                                      <p:cBhvr>
                                        <p:cTn id="31" dur="500"/>
                                        <p:tgtEl>
                                          <p:spTgt spid="7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78"/>
                                        </p:tgtEl>
                                        <p:attrNameLst>
                                          <p:attrName>style.visibility</p:attrName>
                                        </p:attrNameLst>
                                      </p:cBhvr>
                                      <p:to>
                                        <p:strVal val="visible"/>
                                      </p:to>
                                    </p:set>
                                    <p:animEffect transition="in" filter="fade">
                                      <p:cBhvr>
                                        <p:cTn id="34"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6" grpId="0"/>
      <p:bldP spid="69" grpId="0"/>
      <p:bldP spid="72" grpId="0"/>
      <p:bldP spid="73" grpId="0" animBg="1"/>
      <p:bldP spid="78" grpId="0"/>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Parallelogram 60">
            <a:extLst>
              <a:ext uri="{FF2B5EF4-FFF2-40B4-BE49-F238E27FC236}">
                <a16:creationId xmlns:a16="http://schemas.microsoft.com/office/drawing/2014/main" id="{27DA14ED-6722-493A-8355-6AC9A0A2FF81}"/>
              </a:ext>
            </a:extLst>
          </p:cNvPr>
          <p:cNvSpPr/>
          <p:nvPr/>
        </p:nvSpPr>
        <p:spPr>
          <a:xfrm flipH="1">
            <a:off x="326451" y="3046644"/>
            <a:ext cx="1424022" cy="1068017"/>
          </a:xfrm>
          <a:prstGeom prst="parallelogram">
            <a:avLst>
              <a:gd name="adj" fmla="val 29040"/>
            </a:avLst>
          </a:prstGeom>
          <a:solidFill>
            <a:schemeClr val="accent1">
              <a:lumMod val="60000"/>
              <a:lumOff val="40000"/>
            </a:schemeClr>
          </a:solidFill>
          <a:ln>
            <a:noFill/>
          </a:ln>
          <a:effectLst>
            <a:innerShdw dist="152400" dir="84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tIns="777240" rtlCol="0" anchor="b" anchorCtr="0"/>
          <a:lstStyle/>
          <a:p>
            <a:r>
              <a:rPr lang="en-US" sz="44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05</a:t>
            </a:r>
          </a:p>
        </p:txBody>
      </p:sp>
      <p:sp>
        <p:nvSpPr>
          <p:cNvPr id="66" name="TextBox 65">
            <a:extLst>
              <a:ext uri="{FF2B5EF4-FFF2-40B4-BE49-F238E27FC236}">
                <a16:creationId xmlns:a16="http://schemas.microsoft.com/office/drawing/2014/main" id="{E4171DA3-84D6-4DEE-9894-B87EDEB590B3}"/>
              </a:ext>
            </a:extLst>
          </p:cNvPr>
          <p:cNvSpPr txBox="1"/>
          <p:nvPr/>
        </p:nvSpPr>
        <p:spPr>
          <a:xfrm>
            <a:off x="1930368" y="1533942"/>
            <a:ext cx="3982861" cy="4247317"/>
          </a:xfrm>
          <a:prstGeom prst="rect">
            <a:avLst/>
          </a:prstGeom>
          <a:noFill/>
        </p:spPr>
        <p:txBody>
          <a:bodyPr wrap="square" lIns="0" rIns="0" rtlCol="0" anchor="t">
            <a:spAutoFit/>
          </a:bodyPr>
          <a:lstStyle/>
          <a:p>
            <a:pPr algn="just"/>
            <a:r>
              <a:rPr lang="en-US" sz="2250" dirty="0">
                <a:latin typeface="Tahoma" panose="020B0604030504040204" pitchFamily="34" charset="0"/>
                <a:ea typeface="Tahoma" panose="020B0604030504040204" pitchFamily="34" charset="0"/>
                <a:cs typeface="Tahoma" panose="020B0604030504040204" pitchFamily="34" charset="0"/>
              </a:rPr>
              <a:t>The monthly honorarium of the SK Officials shall be monitored by the </a:t>
            </a:r>
            <a:r>
              <a:rPr lang="en-US" sz="2250" b="1" dirty="0">
                <a:latin typeface="Tahoma" panose="020B0604030504040204" pitchFamily="34" charset="0"/>
                <a:ea typeface="Tahoma" panose="020B0604030504040204" pitchFamily="34" charset="0"/>
                <a:cs typeface="Tahoma" panose="020B0604030504040204" pitchFamily="34" charset="0"/>
              </a:rPr>
              <a:t>Budget Monitoring Officer</a:t>
            </a:r>
            <a:r>
              <a:rPr lang="en-US" sz="2250" dirty="0">
                <a:latin typeface="Tahoma" panose="020B0604030504040204" pitchFamily="34" charset="0"/>
                <a:ea typeface="Tahoma" panose="020B0604030504040204" pitchFamily="34" charset="0"/>
                <a:cs typeface="Tahoma" panose="020B0604030504040204" pitchFamily="34" charset="0"/>
              </a:rPr>
              <a:t> in a separate budget registry for PS and recorded in the appropriate registers being maintained by the SK Treasurer. </a:t>
            </a:r>
          </a:p>
          <a:p>
            <a:pPr algn="just"/>
            <a:endParaRPr lang="en-US" sz="2250" dirty="0">
              <a:latin typeface="Tahoma" panose="020B0604030504040204" pitchFamily="34" charset="0"/>
              <a:ea typeface="Tahoma" panose="020B0604030504040204" pitchFamily="34" charset="0"/>
              <a:cs typeface="Tahoma" panose="020B0604030504040204" pitchFamily="34" charset="0"/>
            </a:endParaRPr>
          </a:p>
          <a:p>
            <a:pPr algn="just"/>
            <a:r>
              <a:rPr lang="en-US" sz="2250" dirty="0">
                <a:latin typeface="Tahoma" panose="020B0604030504040204" pitchFamily="34" charset="0"/>
                <a:ea typeface="Tahoma" panose="020B0604030504040204" pitchFamily="34" charset="0"/>
                <a:cs typeface="Tahoma" panose="020B0604030504040204" pitchFamily="34" charset="0"/>
              </a:rPr>
              <a:t>The amount to be allocated for PS shall </a:t>
            </a:r>
            <a:r>
              <a:rPr lang="en-US" sz="2250" b="1" dirty="0">
                <a:latin typeface="Tahoma" panose="020B0604030504040204" pitchFamily="34" charset="0"/>
                <a:ea typeface="Tahoma" panose="020B0604030504040204" pitchFamily="34" charset="0"/>
                <a:cs typeface="Tahoma" panose="020B0604030504040204" pitchFamily="34" charset="0"/>
              </a:rPr>
              <a:t>not be more than 25% of the SK funds</a:t>
            </a:r>
            <a:r>
              <a:rPr lang="en-US" sz="2250" dirty="0">
                <a:latin typeface="Tahoma" panose="020B0604030504040204" pitchFamily="34" charset="0"/>
                <a:ea typeface="Tahoma" panose="020B0604030504040204" pitchFamily="34" charset="0"/>
                <a:cs typeface="Tahoma" panose="020B0604030504040204" pitchFamily="34" charset="0"/>
              </a:rPr>
              <a:t>.</a:t>
            </a:r>
          </a:p>
        </p:txBody>
      </p:sp>
      <p:sp>
        <p:nvSpPr>
          <p:cNvPr id="11" name="Title 4">
            <a:extLst>
              <a:ext uri="{FF2B5EF4-FFF2-40B4-BE49-F238E27FC236}">
                <a16:creationId xmlns:a16="http://schemas.microsoft.com/office/drawing/2014/main" id="{02F0AA7F-BC2D-424F-8728-F360BAE28ECC}"/>
              </a:ext>
            </a:extLst>
          </p:cNvPr>
          <p:cNvSpPr txBox="1">
            <a:spLocks/>
          </p:cNvSpPr>
          <p:nvPr/>
        </p:nvSpPr>
        <p:spPr>
          <a:xfrm>
            <a:off x="0" y="216177"/>
            <a:ext cx="12192000" cy="1181957"/>
          </a:xfrm>
          <a:prstGeom prst="rect">
            <a:avLst/>
          </a:prstGeom>
          <a:solidFill>
            <a:schemeClr val="bg1"/>
          </a:solidFill>
        </p:spPr>
        <p:txBody>
          <a:bodyPr vert="horz" lIns="68580" tIns="34290" rIns="68580" bIns="3429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a:latin typeface="Tahoma" panose="020B0604030504040204" pitchFamily="34" charset="0"/>
                <a:ea typeface="Tahoma" panose="020B0604030504040204" pitchFamily="34" charset="0"/>
                <a:cs typeface="Tahoma" panose="020B0604030504040204" pitchFamily="34" charset="0"/>
              </a:rPr>
              <a:t>GRANT OF HONORARIUM TO SK OFFICIALS</a:t>
            </a:r>
          </a:p>
        </p:txBody>
      </p:sp>
      <p:sp>
        <p:nvSpPr>
          <p:cNvPr id="13" name="Shape 586">
            <a:extLst>
              <a:ext uri="{FF2B5EF4-FFF2-40B4-BE49-F238E27FC236}">
                <a16:creationId xmlns:a16="http://schemas.microsoft.com/office/drawing/2014/main" id="{4499B038-A27A-4E40-978E-32BCE9B8D39C}"/>
              </a:ext>
            </a:extLst>
          </p:cNvPr>
          <p:cNvSpPr/>
          <p:nvPr/>
        </p:nvSpPr>
        <p:spPr>
          <a:xfrm>
            <a:off x="6486704" y="1276923"/>
            <a:ext cx="5012673" cy="2380678"/>
          </a:xfrm>
          <a:prstGeom prst="roundRect">
            <a:avLst>
              <a:gd name="adj" fmla="val 3918"/>
            </a:avLst>
          </a:prstGeom>
          <a:solidFill>
            <a:srgbClr val="FFFFFF"/>
          </a:solidFill>
          <a:ln w="3175" cap="flat">
            <a:solidFill>
              <a:srgbClr val="D9D9D9"/>
            </a:solidFill>
            <a:prstDash val="solid"/>
            <a:miter lim="400000"/>
          </a:ln>
          <a:effectLst>
            <a:outerShdw blurRad="76200" dir="18900000" rotWithShape="0">
              <a:srgbClr val="000000">
                <a:alpha val="20000"/>
              </a:srgbClr>
            </a:outerShdw>
          </a:effectLst>
        </p:spPr>
        <p:txBody>
          <a:bodyPr wrap="square" lIns="45719" tIns="45719" rIns="45719" bIns="45719"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pPr algn="ctr">
              <a:defRPr>
                <a:solidFill>
                  <a:srgbClr val="FFFFFF"/>
                </a:solidFill>
              </a:defRPr>
            </a:pPr>
            <a:endParaRPr/>
          </a:p>
        </p:txBody>
      </p:sp>
      <p:sp>
        <p:nvSpPr>
          <p:cNvPr id="14" name="Shape 589">
            <a:extLst>
              <a:ext uri="{FF2B5EF4-FFF2-40B4-BE49-F238E27FC236}">
                <a16:creationId xmlns:a16="http://schemas.microsoft.com/office/drawing/2014/main" id="{FEFEA6ED-9D4E-4208-A728-8FB61DABA47E}"/>
              </a:ext>
            </a:extLst>
          </p:cNvPr>
          <p:cNvSpPr/>
          <p:nvPr/>
        </p:nvSpPr>
        <p:spPr>
          <a:xfrm>
            <a:off x="6486704" y="2867754"/>
            <a:ext cx="2077608" cy="584773"/>
          </a:xfrm>
          <a:prstGeom prst="rect">
            <a:avLst/>
          </a:prstGeom>
          <a:noFill/>
          <a:ln w="12700" cap="flat">
            <a:noFill/>
            <a:miter lim="400000"/>
          </a:ln>
          <a:effectLst/>
          <a:extLst>
            <a:ext uri="{C572A759-6A51-4108-AA02-DFA0A04FC94B}">
              <ma14:wrappingTextBoxFlag xmlns:lc="http://schemas.openxmlformats.org/drawingml/2006/lockedCanvas" xmlns:ma14="http://schemas.microsoft.com/office/mac/drawingml/2011/main" xmlns="" val="1"/>
            </a:ext>
          </a:extLst>
        </p:spPr>
        <p:txBody>
          <a:bodyPr wrap="square" lIns="182880" tIns="45719" rIns="182880" bIns="45719" numCol="1"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pPr algn="ctr"/>
            <a:r>
              <a:rPr lang="en-US" sz="1600" dirty="0">
                <a:solidFill>
                  <a:schemeClr val="tx1">
                    <a:lumMod val="65000"/>
                    <a:lumOff val="35000"/>
                  </a:schemeClr>
                </a:solidFill>
                <a:latin typeface="Franklin Gothic Medium Cond" panose="020B0606030402020204" pitchFamily="34" charset="0"/>
                <a:cs typeface="Calibri" panose="020F0502020204030204" pitchFamily="34" charset="0"/>
              </a:rPr>
              <a:t>Budget </a:t>
            </a:r>
          </a:p>
          <a:p>
            <a:pPr algn="ctr"/>
            <a:r>
              <a:rPr lang="en-US" sz="1600" dirty="0">
                <a:solidFill>
                  <a:schemeClr val="tx1">
                    <a:lumMod val="65000"/>
                    <a:lumOff val="35000"/>
                  </a:schemeClr>
                </a:solidFill>
                <a:latin typeface="Franklin Gothic Medium Cond" panose="020B0606030402020204" pitchFamily="34" charset="0"/>
                <a:cs typeface="Calibri" panose="020F0502020204030204" pitchFamily="34" charset="0"/>
              </a:rPr>
              <a:t>Monitoring Officer</a:t>
            </a:r>
          </a:p>
        </p:txBody>
      </p:sp>
      <p:pic>
        <p:nvPicPr>
          <p:cNvPr id="15" name="Picture 16" descr="https://cdn-icons.flaticon.com/png/512/3374/premium/3374554.png?token=exp=1654762330~hmac=3e66f216eb074bce4e2a91eeeff4de35">
            <a:extLst>
              <a:ext uri="{FF2B5EF4-FFF2-40B4-BE49-F238E27FC236}">
                <a16:creationId xmlns:a16="http://schemas.microsoft.com/office/drawing/2014/main" id="{026C5863-A3F5-4B97-8129-4D292C1063F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5789" y="1495758"/>
            <a:ext cx="1394343" cy="139434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D791E475-7588-4390-B2D1-DA4413796FB9}"/>
              </a:ext>
            </a:extLst>
          </p:cNvPr>
          <p:cNvSpPr/>
          <p:nvPr/>
        </p:nvSpPr>
        <p:spPr>
          <a:xfrm>
            <a:off x="8410027" y="1356729"/>
            <a:ext cx="2909455" cy="20004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Responsible in the monitoring of budget and preparation of budget reports, and shall come from the SK Officials except the SK Treasurer.</a:t>
            </a:r>
            <a:endParaRPr lang="en-PH"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17" name="Shape 586">
            <a:extLst>
              <a:ext uri="{FF2B5EF4-FFF2-40B4-BE49-F238E27FC236}">
                <a16:creationId xmlns:a16="http://schemas.microsoft.com/office/drawing/2014/main" id="{18B60673-8BB6-4699-A926-2745CF5E3316}"/>
              </a:ext>
            </a:extLst>
          </p:cNvPr>
          <p:cNvSpPr/>
          <p:nvPr/>
        </p:nvSpPr>
        <p:spPr>
          <a:xfrm>
            <a:off x="6486704" y="3825472"/>
            <a:ext cx="5012673" cy="2380678"/>
          </a:xfrm>
          <a:prstGeom prst="roundRect">
            <a:avLst>
              <a:gd name="adj" fmla="val 3918"/>
            </a:avLst>
          </a:prstGeom>
          <a:solidFill>
            <a:srgbClr val="FFFFFF"/>
          </a:solidFill>
          <a:ln w="3175" cap="flat">
            <a:solidFill>
              <a:srgbClr val="D9D9D9"/>
            </a:solidFill>
            <a:prstDash val="solid"/>
            <a:miter lim="400000"/>
          </a:ln>
          <a:effectLst>
            <a:outerShdw blurRad="76200" dir="18900000" rotWithShape="0">
              <a:srgbClr val="000000">
                <a:alpha val="20000"/>
              </a:srgbClr>
            </a:outerShdw>
          </a:effectLst>
        </p:spPr>
        <p:txBody>
          <a:bodyPr wrap="square" lIns="45719" tIns="45719" rIns="45719" bIns="45719"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pPr algn="ctr">
              <a:defRPr>
                <a:solidFill>
                  <a:srgbClr val="FFFFFF"/>
                </a:solidFill>
              </a:defRPr>
            </a:pPr>
            <a:endParaRPr/>
          </a:p>
        </p:txBody>
      </p:sp>
      <p:sp>
        <p:nvSpPr>
          <p:cNvPr id="20" name="Rectangle 19">
            <a:extLst>
              <a:ext uri="{FF2B5EF4-FFF2-40B4-BE49-F238E27FC236}">
                <a16:creationId xmlns:a16="http://schemas.microsoft.com/office/drawing/2014/main" id="{64105D87-41BE-42D7-9D86-00EEA87790E5}"/>
              </a:ext>
            </a:extLst>
          </p:cNvPr>
          <p:cNvSpPr/>
          <p:nvPr/>
        </p:nvSpPr>
        <p:spPr>
          <a:xfrm>
            <a:off x="8754075" y="4012252"/>
            <a:ext cx="2565407" cy="9047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10% of the general fund of the mother barangay</a:t>
            </a:r>
            <a:endParaRPr lang="en-PH"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5" name="Group 4">
            <a:extLst>
              <a:ext uri="{FF2B5EF4-FFF2-40B4-BE49-F238E27FC236}">
                <a16:creationId xmlns:a16="http://schemas.microsoft.com/office/drawing/2014/main" id="{E04BD1CA-A7CC-45FA-A914-635C4720B1F5}"/>
              </a:ext>
            </a:extLst>
          </p:cNvPr>
          <p:cNvGrpSpPr/>
          <p:nvPr/>
        </p:nvGrpSpPr>
        <p:grpSpPr>
          <a:xfrm>
            <a:off x="6723382" y="4320819"/>
            <a:ext cx="1604251" cy="1466416"/>
            <a:chOff x="6551373" y="3875907"/>
            <a:chExt cx="1285179" cy="1262671"/>
          </a:xfrm>
        </p:grpSpPr>
        <p:sp>
          <p:nvSpPr>
            <p:cNvPr id="18" name="Shape 589">
              <a:extLst>
                <a:ext uri="{FF2B5EF4-FFF2-40B4-BE49-F238E27FC236}">
                  <a16:creationId xmlns:a16="http://schemas.microsoft.com/office/drawing/2014/main" id="{C56BCDF3-D99F-4070-97A7-9E7E05144224}"/>
                </a:ext>
              </a:extLst>
            </p:cNvPr>
            <p:cNvSpPr/>
            <p:nvPr/>
          </p:nvSpPr>
          <p:spPr>
            <a:xfrm>
              <a:off x="6551373" y="4769248"/>
              <a:ext cx="1285179" cy="369330"/>
            </a:xfrm>
            <a:prstGeom prst="rect">
              <a:avLst/>
            </a:prstGeom>
            <a:noFill/>
            <a:ln w="12700" cap="flat">
              <a:noFill/>
              <a:miter lim="400000"/>
            </a:ln>
            <a:effectLst/>
            <a:extLst>
              <a:ext uri="{C572A759-6A51-4108-AA02-DFA0A04FC94B}">
                <ma14:wrappingTextBoxFlag xmlns:lc="http://schemas.openxmlformats.org/drawingml/2006/lockedCanvas" xmlns:ma14="http://schemas.microsoft.com/office/mac/drawingml/2011/main" xmlns="" val="1"/>
              </a:ext>
            </a:extLst>
          </p:spPr>
          <p:txBody>
            <a:bodyPr wrap="square" lIns="182880" tIns="45719" rIns="182880" bIns="45719" numCol="1"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pPr algn="ctr"/>
              <a:r>
                <a:rPr lang="en-US" dirty="0">
                  <a:solidFill>
                    <a:schemeClr val="tx1">
                      <a:lumMod val="65000"/>
                      <a:lumOff val="35000"/>
                    </a:schemeClr>
                  </a:solidFill>
                  <a:latin typeface="Franklin Gothic Medium Cond" panose="020B0606030402020204" pitchFamily="34" charset="0"/>
                  <a:cs typeface="Calibri" panose="020F0502020204030204" pitchFamily="34" charset="0"/>
                </a:rPr>
                <a:t>SK Funds</a:t>
              </a:r>
            </a:p>
          </p:txBody>
        </p:sp>
        <p:pic>
          <p:nvPicPr>
            <p:cNvPr id="1026" name="Picture 2" descr="File:Sangguniang Kabataan logo.svg - Wikimedia Commons">
              <a:extLst>
                <a:ext uri="{FF2B5EF4-FFF2-40B4-BE49-F238E27FC236}">
                  <a16:creationId xmlns:a16="http://schemas.microsoft.com/office/drawing/2014/main" id="{FAB44ECA-C880-4630-9A24-0CF9AA22CCD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28982" y="3875907"/>
              <a:ext cx="819384" cy="81938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and Fund Philippine Peso Icon Stock Vector (Royalty Free) 2031234152 |  Shutterstock">
              <a:extLst>
                <a:ext uri="{FF2B5EF4-FFF2-40B4-BE49-F238E27FC236}">
                  <a16:creationId xmlns:a16="http://schemas.microsoft.com/office/drawing/2014/main" id="{F713AEC1-76CB-4EB0-9898-AD0C4E0CBC10}"/>
                </a:ext>
              </a:extLst>
            </p:cNvPr>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7857" b="81071" l="10000" r="90000">
                          <a14:foregroundMark x1="55769" y1="35714" x2="58462" y2="40714"/>
                          <a14:foregroundMark x1="25769" y1="81071" x2="18462" y2="75357"/>
                          <a14:foregroundMark x1="57308" y1="7857" x2="65769" y2="9286"/>
                        </a14:backgroundRemoval>
                      </a14:imgEffect>
                    </a14:imgLayer>
                  </a14:imgProps>
                </a:ext>
                <a:ext uri="{28A0092B-C50C-407E-A947-70E740481C1C}">
                  <a14:useLocalDpi xmlns:a14="http://schemas.microsoft.com/office/drawing/2010/main" val="0"/>
                </a:ext>
              </a:extLst>
            </a:blip>
            <a:srcRect b="9586"/>
            <a:stretch/>
          </p:blipFill>
          <p:spPr bwMode="auto">
            <a:xfrm>
              <a:off x="6948020" y="4084094"/>
              <a:ext cx="800124" cy="779068"/>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TextBox 3">
            <a:extLst>
              <a:ext uri="{FF2B5EF4-FFF2-40B4-BE49-F238E27FC236}">
                <a16:creationId xmlns:a16="http://schemas.microsoft.com/office/drawing/2014/main" id="{61600E35-C9F0-48DD-81CB-C18561DAB695}"/>
              </a:ext>
            </a:extLst>
          </p:cNvPr>
          <p:cNvSpPr txBox="1"/>
          <p:nvPr/>
        </p:nvSpPr>
        <p:spPr>
          <a:xfrm>
            <a:off x="8564312" y="3293697"/>
            <a:ext cx="2755170" cy="246221"/>
          </a:xfrm>
          <a:prstGeom prst="rect">
            <a:avLst/>
          </a:prstGeom>
          <a:noFill/>
        </p:spPr>
        <p:txBody>
          <a:bodyPr wrap="square" rtlCol="0">
            <a:spAutoFit/>
          </a:bodyPr>
          <a:lstStyle/>
          <a:p>
            <a:pPr algn="r"/>
            <a:r>
              <a:rPr lang="en-US" sz="1000" dirty="0">
                <a:latin typeface="Tahoma" panose="020B0604030504040204" pitchFamily="34" charset="0"/>
                <a:ea typeface="Tahoma" panose="020B0604030504040204" pitchFamily="34" charset="0"/>
                <a:cs typeface="Tahoma" panose="020B0604030504040204" pitchFamily="34" charset="0"/>
              </a:rPr>
              <a:t>- Item 3.12 of the HFTSK</a:t>
            </a:r>
            <a:endParaRPr lang="en-PH" sz="1000" dirty="0">
              <a:latin typeface="Tahoma" panose="020B0604030504040204" pitchFamily="34" charset="0"/>
              <a:ea typeface="Tahoma" panose="020B0604030504040204" pitchFamily="34" charset="0"/>
              <a:cs typeface="Tahoma" panose="020B0604030504040204" pitchFamily="34" charset="0"/>
            </a:endParaRPr>
          </a:p>
        </p:txBody>
      </p:sp>
      <p:sp>
        <p:nvSpPr>
          <p:cNvPr id="25" name="Rectangle 24">
            <a:extLst>
              <a:ext uri="{FF2B5EF4-FFF2-40B4-BE49-F238E27FC236}">
                <a16:creationId xmlns:a16="http://schemas.microsoft.com/office/drawing/2014/main" id="{5A82D679-F698-4742-B665-5495008149AD}"/>
              </a:ext>
            </a:extLst>
          </p:cNvPr>
          <p:cNvSpPr/>
          <p:nvPr/>
        </p:nvSpPr>
        <p:spPr>
          <a:xfrm>
            <a:off x="8737325" y="5014988"/>
            <a:ext cx="2565407" cy="9047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Other funds accruing to the general fund of the SK</a:t>
            </a:r>
            <a:endParaRPr lang="en-PH"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cxnSp>
        <p:nvCxnSpPr>
          <p:cNvPr id="7" name="Connector: Elbow 6">
            <a:extLst>
              <a:ext uri="{FF2B5EF4-FFF2-40B4-BE49-F238E27FC236}">
                <a16:creationId xmlns:a16="http://schemas.microsoft.com/office/drawing/2014/main" id="{A4CBC21B-FB31-4B2B-BC4F-CB66BE2E758C}"/>
              </a:ext>
            </a:extLst>
          </p:cNvPr>
          <p:cNvCxnSpPr>
            <a:endCxn id="20" idx="1"/>
          </p:cNvCxnSpPr>
          <p:nvPr/>
        </p:nvCxnSpPr>
        <p:spPr>
          <a:xfrm rot="5400000" flipH="1" flipV="1">
            <a:off x="8216930" y="4477844"/>
            <a:ext cx="550346" cy="523943"/>
          </a:xfrm>
          <a:prstGeom prst="bentConnector2">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Connector: Elbow 30">
            <a:extLst>
              <a:ext uri="{FF2B5EF4-FFF2-40B4-BE49-F238E27FC236}">
                <a16:creationId xmlns:a16="http://schemas.microsoft.com/office/drawing/2014/main" id="{6B36D673-C9E0-416E-A492-2069A17561E2}"/>
              </a:ext>
            </a:extLst>
          </p:cNvPr>
          <p:cNvCxnSpPr>
            <a:cxnSpLocks/>
            <a:stCxn id="1028" idx="3"/>
          </p:cNvCxnSpPr>
          <p:nvPr/>
        </p:nvCxnSpPr>
        <p:spPr>
          <a:xfrm>
            <a:off x="8217276" y="5014989"/>
            <a:ext cx="520049" cy="452388"/>
          </a:xfrm>
          <a:prstGeom prst="bentConnector3">
            <a:avLst>
              <a:gd name="adj1" fmla="val 2135"/>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1750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6">
                                            <p:txEl>
                                              <p:pRg st="0" end="0"/>
                                            </p:txEl>
                                          </p:spTgt>
                                        </p:tgtEl>
                                        <p:attrNameLst>
                                          <p:attrName>style.visibility</p:attrName>
                                        </p:attrNameLst>
                                      </p:cBhvr>
                                      <p:to>
                                        <p:strVal val="visible"/>
                                      </p:to>
                                    </p:set>
                                    <p:animEffect transition="in" filter="fade">
                                      <p:cBhvr>
                                        <p:cTn id="7" dur="500"/>
                                        <p:tgtEl>
                                          <p:spTgt spid="6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6">
                                            <p:txEl>
                                              <p:pRg st="2" end="2"/>
                                            </p:txEl>
                                          </p:spTgt>
                                        </p:tgtEl>
                                        <p:attrNameLst>
                                          <p:attrName>style.visibility</p:attrName>
                                        </p:attrNameLst>
                                      </p:cBhvr>
                                      <p:to>
                                        <p:strVal val="visible"/>
                                      </p:to>
                                    </p:set>
                                    <p:animEffect transition="in" filter="fade">
                                      <p:cBhvr>
                                        <p:cTn id="12" dur="500"/>
                                        <p:tgtEl>
                                          <p:spTgt spid="6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par>
                                <p:cTn id="21" presetID="10" presetClass="entr" presetSubtype="0"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500"/>
                                        <p:tgtEl>
                                          <p:spTgt spid="3"/>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500"/>
                                        <p:tgtEl>
                                          <p:spTgt spid="4"/>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500"/>
                                        <p:tgtEl>
                                          <p:spTgt spid="17"/>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500"/>
                                        <p:tgtEl>
                                          <p:spTgt spid="20"/>
                                        </p:tgtEl>
                                      </p:cBhvr>
                                    </p:animEffect>
                                  </p:childTnLst>
                                </p:cTn>
                              </p:par>
                              <p:par>
                                <p:cTn id="38" presetID="10" presetClass="entr" presetSubtype="0" fill="hold" nodeType="with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fade">
                                      <p:cBhvr>
                                        <p:cTn id="40" dur="500"/>
                                        <p:tgtEl>
                                          <p:spTgt spid="5"/>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fade">
                                      <p:cBhvr>
                                        <p:cTn id="43" dur="500"/>
                                        <p:tgtEl>
                                          <p:spTgt spid="25"/>
                                        </p:tgtEl>
                                      </p:cBhvr>
                                    </p:animEffect>
                                  </p:childTnLst>
                                </p:cTn>
                              </p:par>
                              <p:par>
                                <p:cTn id="44" presetID="10" presetClass="entr" presetSubtype="0" fill="hold" nodeType="with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fade">
                                      <p:cBhvr>
                                        <p:cTn id="46" dur="500"/>
                                        <p:tgtEl>
                                          <p:spTgt spid="7"/>
                                        </p:tgtEl>
                                      </p:cBhvr>
                                    </p:animEffect>
                                  </p:childTnLst>
                                </p:cTn>
                              </p:par>
                              <p:par>
                                <p:cTn id="47" presetID="10" presetClass="entr" presetSubtype="0" fill="hold" nodeType="with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fade">
                                      <p:cBhvr>
                                        <p:cTn id="49"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P spid="3" grpId="0"/>
      <p:bldP spid="17" grpId="0" animBg="1"/>
      <p:bldP spid="20" grpId="0"/>
      <p:bldP spid="4" grpId="0"/>
      <p:bldP spid="25" grpId="0"/>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Parallelogram 60">
            <a:extLst>
              <a:ext uri="{FF2B5EF4-FFF2-40B4-BE49-F238E27FC236}">
                <a16:creationId xmlns:a16="http://schemas.microsoft.com/office/drawing/2014/main" id="{27DA14ED-6722-493A-8355-6AC9A0A2FF81}"/>
              </a:ext>
            </a:extLst>
          </p:cNvPr>
          <p:cNvSpPr/>
          <p:nvPr/>
        </p:nvSpPr>
        <p:spPr>
          <a:xfrm flipH="1">
            <a:off x="277746" y="2082797"/>
            <a:ext cx="1424022" cy="1068017"/>
          </a:xfrm>
          <a:prstGeom prst="parallelogram">
            <a:avLst>
              <a:gd name="adj" fmla="val 29040"/>
            </a:avLst>
          </a:prstGeom>
          <a:solidFill>
            <a:schemeClr val="accent1">
              <a:lumMod val="60000"/>
              <a:lumOff val="40000"/>
            </a:schemeClr>
          </a:solidFill>
          <a:ln>
            <a:noFill/>
          </a:ln>
          <a:effectLst>
            <a:innerShdw dist="152400" dir="84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tIns="777240" rtlCol="0" anchor="b" anchorCtr="0"/>
          <a:lstStyle/>
          <a:p>
            <a:r>
              <a:rPr lang="en-US" sz="44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06</a:t>
            </a:r>
          </a:p>
        </p:txBody>
      </p:sp>
      <p:sp>
        <p:nvSpPr>
          <p:cNvPr id="62" name="Parallelogram 61">
            <a:extLst>
              <a:ext uri="{FF2B5EF4-FFF2-40B4-BE49-F238E27FC236}">
                <a16:creationId xmlns:a16="http://schemas.microsoft.com/office/drawing/2014/main" id="{51C62417-4091-45A3-A851-3B9B0D43ED67}"/>
              </a:ext>
            </a:extLst>
          </p:cNvPr>
          <p:cNvSpPr/>
          <p:nvPr/>
        </p:nvSpPr>
        <p:spPr>
          <a:xfrm flipH="1">
            <a:off x="294188" y="4352244"/>
            <a:ext cx="1424022" cy="1068017"/>
          </a:xfrm>
          <a:prstGeom prst="parallelogram">
            <a:avLst>
              <a:gd name="adj" fmla="val 29040"/>
            </a:avLst>
          </a:prstGeom>
          <a:solidFill>
            <a:schemeClr val="accent6">
              <a:lumMod val="60000"/>
              <a:lumOff val="40000"/>
            </a:schemeClr>
          </a:solidFill>
          <a:ln>
            <a:noFill/>
          </a:ln>
          <a:effectLst>
            <a:innerShdw dist="152400" dir="84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77240" rIns="91440" bIns="45720" numCol="1" spcCol="0" rtlCol="0" fromWordArt="0" anchor="b" anchorCtr="0" forceAA="0" compatLnSpc="1">
            <a:prstTxWarp prst="textNoShape">
              <a:avLst/>
            </a:prstTxWarp>
            <a:noAutofit/>
          </a:bodyPr>
          <a:lstStyle/>
          <a:p>
            <a:r>
              <a:rPr lang="en-US" sz="44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07</a:t>
            </a:r>
          </a:p>
        </p:txBody>
      </p:sp>
      <p:sp>
        <p:nvSpPr>
          <p:cNvPr id="63" name="Parallelogram 62">
            <a:extLst>
              <a:ext uri="{FF2B5EF4-FFF2-40B4-BE49-F238E27FC236}">
                <a16:creationId xmlns:a16="http://schemas.microsoft.com/office/drawing/2014/main" id="{A7F7AA09-2CDD-43F1-AA42-7A9E7771252F}"/>
              </a:ext>
            </a:extLst>
          </p:cNvPr>
          <p:cNvSpPr/>
          <p:nvPr/>
        </p:nvSpPr>
        <p:spPr>
          <a:xfrm flipH="1">
            <a:off x="6096000" y="2039815"/>
            <a:ext cx="1424022" cy="1068017"/>
          </a:xfrm>
          <a:prstGeom prst="parallelogram">
            <a:avLst>
              <a:gd name="adj" fmla="val 29040"/>
            </a:avLst>
          </a:prstGeom>
          <a:solidFill>
            <a:schemeClr val="accent4">
              <a:lumMod val="60000"/>
              <a:lumOff val="40000"/>
            </a:schemeClr>
          </a:solidFill>
          <a:ln>
            <a:noFill/>
          </a:ln>
          <a:effectLst>
            <a:innerShdw dist="152400" dir="84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77240" rIns="91440" bIns="45720" numCol="1" spcCol="0" rtlCol="0" fromWordArt="0" anchor="b" anchorCtr="0" forceAA="0" compatLnSpc="1">
            <a:prstTxWarp prst="textNoShape">
              <a:avLst/>
            </a:prstTxWarp>
            <a:noAutofit/>
          </a:bodyPr>
          <a:lstStyle/>
          <a:p>
            <a:r>
              <a:rPr lang="en-US" sz="44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08</a:t>
            </a:r>
          </a:p>
        </p:txBody>
      </p:sp>
      <p:sp>
        <p:nvSpPr>
          <p:cNvPr id="66" name="TextBox 65">
            <a:extLst>
              <a:ext uri="{FF2B5EF4-FFF2-40B4-BE49-F238E27FC236}">
                <a16:creationId xmlns:a16="http://schemas.microsoft.com/office/drawing/2014/main" id="{E4171DA3-84D6-4DEE-9894-B87EDEB590B3}"/>
              </a:ext>
            </a:extLst>
          </p:cNvPr>
          <p:cNvSpPr txBox="1"/>
          <p:nvPr/>
        </p:nvSpPr>
        <p:spPr>
          <a:xfrm>
            <a:off x="1930912" y="1718670"/>
            <a:ext cx="3708431" cy="1754326"/>
          </a:xfrm>
          <a:prstGeom prst="rect">
            <a:avLst/>
          </a:prstGeom>
          <a:noFill/>
        </p:spPr>
        <p:txBody>
          <a:bodyPr wrap="square" lIns="0" rIns="0" rtlCol="0" anchor="t">
            <a:spAutoFit/>
          </a:bodyPr>
          <a:lstStyle/>
          <a:p>
            <a:pPr algn="just"/>
            <a:r>
              <a:rPr lang="en-US" dirty="0">
                <a:latin typeface="Tahoma" panose="020B0604030504040204" pitchFamily="34" charset="0"/>
                <a:ea typeface="Tahoma" panose="020B0604030504040204" pitchFamily="34" charset="0"/>
                <a:cs typeface="Tahoma" panose="020B0604030504040204" pitchFamily="34" charset="0"/>
              </a:rPr>
              <a:t>If the prescribed rate of the SG cannot be fully provided, the proportionate and uniform monthly honorarium shall be determined and approved by the SK through a resolution.</a:t>
            </a:r>
          </a:p>
        </p:txBody>
      </p:sp>
      <p:sp>
        <p:nvSpPr>
          <p:cNvPr id="69" name="TextBox 68">
            <a:extLst>
              <a:ext uri="{FF2B5EF4-FFF2-40B4-BE49-F238E27FC236}">
                <a16:creationId xmlns:a16="http://schemas.microsoft.com/office/drawing/2014/main" id="{2BA67B17-3B27-4047-AFE4-6DA11C0DEE4F}"/>
              </a:ext>
            </a:extLst>
          </p:cNvPr>
          <p:cNvSpPr txBox="1"/>
          <p:nvPr/>
        </p:nvSpPr>
        <p:spPr>
          <a:xfrm>
            <a:off x="1931456" y="4277844"/>
            <a:ext cx="3707887" cy="1200329"/>
          </a:xfrm>
          <a:prstGeom prst="rect">
            <a:avLst/>
          </a:prstGeom>
          <a:noFill/>
        </p:spPr>
        <p:txBody>
          <a:bodyPr wrap="square" lIns="0" rIns="0" rtlCol="0" anchor="t">
            <a:spAutoFit/>
          </a:bodyPr>
          <a:lstStyle/>
          <a:p>
            <a:pPr algn="just"/>
            <a:r>
              <a:rPr lang="en-US" dirty="0">
                <a:latin typeface="Tahoma" panose="020B0604030504040204" pitchFamily="34" charset="0"/>
                <a:ea typeface="Tahoma" panose="020B0604030504040204" pitchFamily="34" charset="0"/>
                <a:cs typeface="Tahoma" panose="020B0604030504040204" pitchFamily="34" charset="0"/>
              </a:rPr>
              <a:t>The total honorarium to be included in the SK Annual Budget shall cover SK Officials, whether the SK position is filled or vacant.</a:t>
            </a:r>
          </a:p>
        </p:txBody>
      </p:sp>
      <p:sp>
        <p:nvSpPr>
          <p:cNvPr id="72" name="TextBox 71">
            <a:extLst>
              <a:ext uri="{FF2B5EF4-FFF2-40B4-BE49-F238E27FC236}">
                <a16:creationId xmlns:a16="http://schemas.microsoft.com/office/drawing/2014/main" id="{0282D51D-44BB-4B8E-B6ED-D1D1B4301931}"/>
              </a:ext>
            </a:extLst>
          </p:cNvPr>
          <p:cNvSpPr txBox="1"/>
          <p:nvPr/>
        </p:nvSpPr>
        <p:spPr>
          <a:xfrm>
            <a:off x="7724496" y="1835159"/>
            <a:ext cx="3926839" cy="1477328"/>
          </a:xfrm>
          <a:prstGeom prst="rect">
            <a:avLst/>
          </a:prstGeom>
          <a:noFill/>
        </p:spPr>
        <p:txBody>
          <a:bodyPr wrap="square" lIns="0" rIns="0" rtlCol="0" anchor="t">
            <a:spAutoFit/>
          </a:bodyPr>
          <a:lstStyle/>
          <a:p>
            <a:pPr algn="just"/>
            <a:r>
              <a:rPr lang="en-US" dirty="0">
                <a:latin typeface="Tahoma" panose="020B0604030504040204" pitchFamily="34" charset="0"/>
                <a:ea typeface="Tahoma" panose="020B0604030504040204" pitchFamily="34" charset="0"/>
                <a:cs typeface="Tahoma" panose="020B0604030504040204" pitchFamily="34" charset="0"/>
              </a:rPr>
              <a:t>The grant of honorarium to SK Officials shall be included in the CBYDP and ABYIP of the SK, and shall be subject to the SK planning and budgeting process.</a:t>
            </a:r>
          </a:p>
        </p:txBody>
      </p:sp>
      <p:sp>
        <p:nvSpPr>
          <p:cNvPr id="73" name="Parallelogram 72">
            <a:extLst>
              <a:ext uri="{FF2B5EF4-FFF2-40B4-BE49-F238E27FC236}">
                <a16:creationId xmlns:a16="http://schemas.microsoft.com/office/drawing/2014/main" id="{2DDF234A-7F0B-48F3-84EA-97F6D76BF615}"/>
              </a:ext>
            </a:extLst>
          </p:cNvPr>
          <p:cNvSpPr/>
          <p:nvPr/>
        </p:nvSpPr>
        <p:spPr>
          <a:xfrm flipH="1">
            <a:off x="6096000" y="4323895"/>
            <a:ext cx="1424022" cy="1068017"/>
          </a:xfrm>
          <a:prstGeom prst="parallelogram">
            <a:avLst>
              <a:gd name="adj" fmla="val 29040"/>
            </a:avLst>
          </a:prstGeom>
          <a:solidFill>
            <a:schemeClr val="accent2">
              <a:lumMod val="40000"/>
              <a:lumOff val="60000"/>
            </a:schemeClr>
          </a:solidFill>
          <a:ln>
            <a:noFill/>
          </a:ln>
          <a:effectLst>
            <a:innerShdw dist="152400" dir="84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77240" rIns="91440" bIns="45720" numCol="1" spcCol="0" rtlCol="0" fromWordArt="0" anchor="b" anchorCtr="0" forceAA="0" compatLnSpc="1">
            <a:prstTxWarp prst="textNoShape">
              <a:avLst/>
            </a:prstTxWarp>
            <a:noAutofit/>
          </a:bodyPr>
          <a:lstStyle/>
          <a:p>
            <a:r>
              <a:rPr lang="en-US" sz="4400" b="1" dirty="0">
                <a:solidFill>
                  <a:schemeClr val="bg1"/>
                </a:solidFill>
                <a:latin typeface="Tahoma" panose="020B0604030504040204" pitchFamily="34" charset="0"/>
                <a:ea typeface="Tahoma" panose="020B0604030504040204" pitchFamily="34" charset="0"/>
                <a:cs typeface="Tahoma" panose="020B0604030504040204" pitchFamily="34" charset="0"/>
              </a:rPr>
              <a:t>09</a:t>
            </a:r>
          </a:p>
        </p:txBody>
      </p:sp>
      <p:sp>
        <p:nvSpPr>
          <p:cNvPr id="78" name="TextBox 77">
            <a:extLst>
              <a:ext uri="{FF2B5EF4-FFF2-40B4-BE49-F238E27FC236}">
                <a16:creationId xmlns:a16="http://schemas.microsoft.com/office/drawing/2014/main" id="{F9B32B98-2E04-49DC-8542-564693FDC742}"/>
              </a:ext>
            </a:extLst>
          </p:cNvPr>
          <p:cNvSpPr txBox="1"/>
          <p:nvPr/>
        </p:nvSpPr>
        <p:spPr>
          <a:xfrm>
            <a:off x="7724495" y="4119239"/>
            <a:ext cx="3926839" cy="1477328"/>
          </a:xfrm>
          <a:prstGeom prst="rect">
            <a:avLst/>
          </a:prstGeom>
          <a:noFill/>
        </p:spPr>
        <p:txBody>
          <a:bodyPr wrap="square" lIns="0" rIns="0" rtlCol="0" anchor="t">
            <a:spAutoFit/>
          </a:bodyPr>
          <a:lstStyle/>
          <a:p>
            <a:pPr algn="just"/>
            <a:r>
              <a:rPr lang="en-US" dirty="0">
                <a:latin typeface="Tahoma" panose="020B0604030504040204" pitchFamily="34" charset="0"/>
                <a:ea typeface="Tahoma" panose="020B0604030504040204" pitchFamily="34" charset="0"/>
                <a:cs typeface="Tahoma" panose="020B0604030504040204" pitchFamily="34" charset="0"/>
              </a:rPr>
              <a:t>The SKs are strongly advised to observe funding priorities in the determination of the amount of honorarium to be given to the entitled SK Officials.</a:t>
            </a:r>
          </a:p>
        </p:txBody>
      </p:sp>
      <p:sp>
        <p:nvSpPr>
          <p:cNvPr id="11" name="Title 4">
            <a:extLst>
              <a:ext uri="{FF2B5EF4-FFF2-40B4-BE49-F238E27FC236}">
                <a16:creationId xmlns:a16="http://schemas.microsoft.com/office/drawing/2014/main" id="{02F0AA7F-BC2D-424F-8728-F360BAE28ECC}"/>
              </a:ext>
            </a:extLst>
          </p:cNvPr>
          <p:cNvSpPr txBox="1">
            <a:spLocks/>
          </p:cNvSpPr>
          <p:nvPr/>
        </p:nvSpPr>
        <p:spPr>
          <a:xfrm>
            <a:off x="152400" y="502881"/>
            <a:ext cx="11887200" cy="1240088"/>
          </a:xfrm>
          <a:prstGeom prst="rect">
            <a:avLst/>
          </a:prstGeom>
        </p:spPr>
        <p:txBody>
          <a:bodyPr vert="horz" lIns="68580" tIns="34290" rIns="68580" bIns="3429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a:latin typeface="Tahoma" panose="020B0604030504040204" pitchFamily="34" charset="0"/>
                <a:ea typeface="Tahoma" panose="020B0604030504040204" pitchFamily="34" charset="0"/>
                <a:cs typeface="Tahoma" panose="020B0604030504040204" pitchFamily="34" charset="0"/>
              </a:rPr>
              <a:t>GRANT OF HONORARIUM TO SK OFFICIALS</a:t>
            </a:r>
          </a:p>
        </p:txBody>
      </p:sp>
    </p:spTree>
    <p:extLst>
      <p:ext uri="{BB962C8B-B14F-4D97-AF65-F5344CB8AC3E}">
        <p14:creationId xmlns:p14="http://schemas.microsoft.com/office/powerpoint/2010/main" val="1686989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fade">
                                      <p:cBhvr>
                                        <p:cTn id="7" dur="500"/>
                                        <p:tgtEl>
                                          <p:spTgt spid="6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6"/>
                                        </p:tgtEl>
                                        <p:attrNameLst>
                                          <p:attrName>style.visibility</p:attrName>
                                        </p:attrNameLst>
                                      </p:cBhvr>
                                      <p:to>
                                        <p:strVal val="visible"/>
                                      </p:to>
                                    </p:set>
                                    <p:animEffect transition="in" filter="fade">
                                      <p:cBhvr>
                                        <p:cTn id="10" dur="500"/>
                                        <p:tgtEl>
                                          <p:spTgt spid="6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fade">
                                      <p:cBhvr>
                                        <p:cTn id="15" dur="500"/>
                                        <p:tgtEl>
                                          <p:spTgt spid="6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fade">
                                      <p:cBhvr>
                                        <p:cTn id="18" dur="500"/>
                                        <p:tgtEl>
                                          <p:spTgt spid="6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500"/>
                                        <p:tgtEl>
                                          <p:spTgt spid="6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fade">
                                      <p:cBhvr>
                                        <p:cTn id="26" dur="500"/>
                                        <p:tgtEl>
                                          <p:spTgt spid="7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73"/>
                                        </p:tgtEl>
                                        <p:attrNameLst>
                                          <p:attrName>style.visibility</p:attrName>
                                        </p:attrNameLst>
                                      </p:cBhvr>
                                      <p:to>
                                        <p:strVal val="visible"/>
                                      </p:to>
                                    </p:set>
                                    <p:animEffect transition="in" filter="fade">
                                      <p:cBhvr>
                                        <p:cTn id="31" dur="500"/>
                                        <p:tgtEl>
                                          <p:spTgt spid="7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78"/>
                                        </p:tgtEl>
                                        <p:attrNameLst>
                                          <p:attrName>style.visibility</p:attrName>
                                        </p:attrNameLst>
                                      </p:cBhvr>
                                      <p:to>
                                        <p:strVal val="visible"/>
                                      </p:to>
                                    </p:set>
                                    <p:animEffect transition="in" filter="fade">
                                      <p:cBhvr>
                                        <p:cTn id="34"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6" grpId="0"/>
      <p:bldP spid="69" grpId="0"/>
      <p:bldP spid="72" grpId="0"/>
      <p:bldP spid="73" grpId="0" animBg="1"/>
      <p:bldP spid="78" grpId="0"/>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Parallelogram 60">
            <a:extLst>
              <a:ext uri="{FF2B5EF4-FFF2-40B4-BE49-F238E27FC236}">
                <a16:creationId xmlns:a16="http://schemas.microsoft.com/office/drawing/2014/main" id="{27DA14ED-6722-493A-8355-6AC9A0A2FF81}"/>
              </a:ext>
            </a:extLst>
          </p:cNvPr>
          <p:cNvSpPr/>
          <p:nvPr/>
        </p:nvSpPr>
        <p:spPr>
          <a:xfrm flipH="1">
            <a:off x="259463" y="2039815"/>
            <a:ext cx="1424022" cy="1068017"/>
          </a:xfrm>
          <a:prstGeom prst="parallelogram">
            <a:avLst>
              <a:gd name="adj" fmla="val 29040"/>
            </a:avLst>
          </a:prstGeom>
          <a:solidFill>
            <a:schemeClr val="accent1">
              <a:lumMod val="60000"/>
              <a:lumOff val="40000"/>
            </a:schemeClr>
          </a:solidFill>
          <a:ln>
            <a:noFill/>
          </a:ln>
          <a:effectLst>
            <a:innerShdw dist="152400" dir="84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tIns="777240" rtlCol="0" anchor="b" anchorCtr="0"/>
          <a:lstStyle/>
          <a:p>
            <a:r>
              <a:rPr lang="en-US" sz="44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01</a:t>
            </a:r>
          </a:p>
        </p:txBody>
      </p:sp>
      <p:sp>
        <p:nvSpPr>
          <p:cNvPr id="62" name="Parallelogram 61">
            <a:extLst>
              <a:ext uri="{FF2B5EF4-FFF2-40B4-BE49-F238E27FC236}">
                <a16:creationId xmlns:a16="http://schemas.microsoft.com/office/drawing/2014/main" id="{51C62417-4091-45A3-A851-3B9B0D43ED67}"/>
              </a:ext>
            </a:extLst>
          </p:cNvPr>
          <p:cNvSpPr/>
          <p:nvPr/>
        </p:nvSpPr>
        <p:spPr>
          <a:xfrm flipH="1">
            <a:off x="294188" y="4352244"/>
            <a:ext cx="1424022" cy="1068017"/>
          </a:xfrm>
          <a:prstGeom prst="parallelogram">
            <a:avLst>
              <a:gd name="adj" fmla="val 29040"/>
            </a:avLst>
          </a:prstGeom>
          <a:solidFill>
            <a:schemeClr val="accent6">
              <a:lumMod val="60000"/>
              <a:lumOff val="40000"/>
            </a:schemeClr>
          </a:solidFill>
          <a:ln>
            <a:noFill/>
          </a:ln>
          <a:effectLst>
            <a:innerShdw dist="152400" dir="84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77240" rIns="91440" bIns="45720" numCol="1" spcCol="0" rtlCol="0" fromWordArt="0" anchor="b" anchorCtr="0" forceAA="0" compatLnSpc="1">
            <a:prstTxWarp prst="textNoShape">
              <a:avLst/>
            </a:prstTxWarp>
            <a:noAutofit/>
          </a:bodyPr>
          <a:lstStyle/>
          <a:p>
            <a:r>
              <a:rPr lang="en-US" sz="44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02</a:t>
            </a:r>
          </a:p>
        </p:txBody>
      </p:sp>
      <p:sp>
        <p:nvSpPr>
          <p:cNvPr id="63" name="Parallelogram 62">
            <a:extLst>
              <a:ext uri="{FF2B5EF4-FFF2-40B4-BE49-F238E27FC236}">
                <a16:creationId xmlns:a16="http://schemas.microsoft.com/office/drawing/2014/main" id="{A7F7AA09-2CDD-43F1-AA42-7A9E7771252F}"/>
              </a:ext>
            </a:extLst>
          </p:cNvPr>
          <p:cNvSpPr/>
          <p:nvPr/>
        </p:nvSpPr>
        <p:spPr>
          <a:xfrm flipH="1">
            <a:off x="6096000" y="2039815"/>
            <a:ext cx="1424022" cy="1068017"/>
          </a:xfrm>
          <a:prstGeom prst="parallelogram">
            <a:avLst>
              <a:gd name="adj" fmla="val 29040"/>
            </a:avLst>
          </a:prstGeom>
          <a:solidFill>
            <a:schemeClr val="accent4">
              <a:lumMod val="60000"/>
              <a:lumOff val="40000"/>
            </a:schemeClr>
          </a:solidFill>
          <a:ln>
            <a:noFill/>
          </a:ln>
          <a:effectLst>
            <a:innerShdw dist="152400" dir="84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77240" rIns="91440" bIns="45720" numCol="1" spcCol="0" rtlCol="0" fromWordArt="0" anchor="b" anchorCtr="0" forceAA="0" compatLnSpc="1">
            <a:prstTxWarp prst="textNoShape">
              <a:avLst/>
            </a:prstTxWarp>
            <a:noAutofit/>
          </a:bodyPr>
          <a:lstStyle/>
          <a:p>
            <a:r>
              <a:rPr lang="en-US" sz="44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03</a:t>
            </a:r>
          </a:p>
        </p:txBody>
      </p:sp>
      <p:sp>
        <p:nvSpPr>
          <p:cNvPr id="66" name="TextBox 65">
            <a:extLst>
              <a:ext uri="{FF2B5EF4-FFF2-40B4-BE49-F238E27FC236}">
                <a16:creationId xmlns:a16="http://schemas.microsoft.com/office/drawing/2014/main" id="{E4171DA3-84D6-4DEE-9894-B87EDEB590B3}"/>
              </a:ext>
            </a:extLst>
          </p:cNvPr>
          <p:cNvSpPr txBox="1"/>
          <p:nvPr/>
        </p:nvSpPr>
        <p:spPr>
          <a:xfrm>
            <a:off x="1930368" y="1701637"/>
            <a:ext cx="3708431" cy="1754326"/>
          </a:xfrm>
          <a:prstGeom prst="rect">
            <a:avLst/>
          </a:prstGeom>
          <a:noFill/>
        </p:spPr>
        <p:txBody>
          <a:bodyPr wrap="square" lIns="0" rIns="0" rtlCol="0" anchor="t">
            <a:spAutoFit/>
          </a:bodyPr>
          <a:lstStyle/>
          <a:p>
            <a:pPr algn="just"/>
            <a:r>
              <a:rPr lang="en-US" sz="1750" dirty="0">
                <a:latin typeface="Tahoma" panose="020B0604030504040204" pitchFamily="34" charset="0"/>
                <a:ea typeface="Tahoma" panose="020B0604030504040204" pitchFamily="34" charset="0"/>
                <a:cs typeface="Tahoma" panose="020B0604030504040204" pitchFamily="34" charset="0"/>
              </a:rPr>
              <a:t>The LGUs may provide additional honorarium, as well as social welfare contributions and hazard pay, to the SK chairperson and the elected and appointed members </a:t>
            </a:r>
            <a:r>
              <a:rPr lang="en-US" sz="1750" b="1" dirty="0">
                <a:latin typeface="Tahoma" panose="020B0604030504040204" pitchFamily="34" charset="0"/>
                <a:ea typeface="Tahoma" panose="020B0604030504040204" pitchFamily="34" charset="0"/>
                <a:cs typeface="Tahoma" panose="020B0604030504040204" pitchFamily="34" charset="0"/>
              </a:rPr>
              <a:t>through local ordinances.</a:t>
            </a:r>
          </a:p>
        </p:txBody>
      </p:sp>
      <p:sp>
        <p:nvSpPr>
          <p:cNvPr id="69" name="TextBox 68">
            <a:extLst>
              <a:ext uri="{FF2B5EF4-FFF2-40B4-BE49-F238E27FC236}">
                <a16:creationId xmlns:a16="http://schemas.microsoft.com/office/drawing/2014/main" id="{2BA67B17-3B27-4047-AFE4-6DA11C0DEE4F}"/>
              </a:ext>
            </a:extLst>
          </p:cNvPr>
          <p:cNvSpPr txBox="1"/>
          <p:nvPr/>
        </p:nvSpPr>
        <p:spPr>
          <a:xfrm>
            <a:off x="1930912" y="3823432"/>
            <a:ext cx="3707887" cy="2185214"/>
          </a:xfrm>
          <a:prstGeom prst="rect">
            <a:avLst/>
          </a:prstGeom>
          <a:noFill/>
        </p:spPr>
        <p:txBody>
          <a:bodyPr wrap="square" lIns="0" rIns="0" rtlCol="0" anchor="t">
            <a:spAutoFit/>
          </a:bodyPr>
          <a:lstStyle/>
          <a:p>
            <a:pPr algn="just"/>
            <a:r>
              <a:rPr lang="en-US" sz="1700" dirty="0">
                <a:latin typeface="Tahoma" panose="020B0604030504040204" pitchFamily="34" charset="0"/>
                <a:ea typeface="Tahoma" panose="020B0604030504040204" pitchFamily="34" charset="0"/>
                <a:cs typeface="Tahoma" panose="020B0604030504040204" pitchFamily="34" charset="0"/>
              </a:rPr>
              <a:t>It shall be taken up as </a:t>
            </a:r>
            <a:r>
              <a:rPr lang="en-US" sz="1700" b="1" dirty="0">
                <a:latin typeface="Tahoma" panose="020B0604030504040204" pitchFamily="34" charset="0"/>
                <a:ea typeface="Tahoma" panose="020B0604030504040204" pitchFamily="34" charset="0"/>
                <a:cs typeface="Tahoma" panose="020B0604030504040204" pitchFamily="34" charset="0"/>
              </a:rPr>
              <a:t>financial subsidy to SK in the book of accounts of the LGU concerned. </a:t>
            </a:r>
            <a:r>
              <a:rPr lang="en-US" sz="1700" dirty="0">
                <a:latin typeface="Tahoma" panose="020B0604030504040204" pitchFamily="34" charset="0"/>
                <a:ea typeface="Tahoma" panose="020B0604030504040204" pitchFamily="34" charset="0"/>
                <a:cs typeface="Tahoma" panose="020B0604030504040204" pitchFamily="34" charset="0"/>
              </a:rPr>
              <a:t>The release shall be contingent on the fulfillment of the requirements set forth and agreed upon by both parties in a Memorandum of Agreement or contract.</a:t>
            </a:r>
          </a:p>
        </p:txBody>
      </p:sp>
      <p:sp>
        <p:nvSpPr>
          <p:cNvPr id="72" name="TextBox 71">
            <a:extLst>
              <a:ext uri="{FF2B5EF4-FFF2-40B4-BE49-F238E27FC236}">
                <a16:creationId xmlns:a16="http://schemas.microsoft.com/office/drawing/2014/main" id="{0282D51D-44BB-4B8E-B6ED-D1D1B4301931}"/>
              </a:ext>
            </a:extLst>
          </p:cNvPr>
          <p:cNvSpPr txBox="1"/>
          <p:nvPr/>
        </p:nvSpPr>
        <p:spPr>
          <a:xfrm>
            <a:off x="7724496" y="1696660"/>
            <a:ext cx="3926839" cy="1754326"/>
          </a:xfrm>
          <a:prstGeom prst="rect">
            <a:avLst/>
          </a:prstGeom>
          <a:noFill/>
        </p:spPr>
        <p:txBody>
          <a:bodyPr wrap="square" lIns="0" rIns="0" rtlCol="0" anchor="t">
            <a:spAutoFit/>
          </a:bodyPr>
          <a:lstStyle/>
          <a:p>
            <a:pPr algn="just"/>
            <a:r>
              <a:rPr lang="en-US" dirty="0">
                <a:latin typeface="Tahoma" panose="020B0604030504040204" pitchFamily="34" charset="0"/>
                <a:ea typeface="Tahoma" panose="020B0604030504040204" pitchFamily="34" charset="0"/>
                <a:cs typeface="Tahoma" panose="020B0604030504040204" pitchFamily="34" charset="0"/>
              </a:rPr>
              <a:t>The grant of additional honorarium, as well as social welfare contributions and hazard pay, </a:t>
            </a:r>
            <a:r>
              <a:rPr lang="en-US" b="1" dirty="0">
                <a:latin typeface="Tahoma" panose="020B0604030504040204" pitchFamily="34" charset="0"/>
                <a:ea typeface="Tahoma" panose="020B0604030504040204" pitchFamily="34" charset="0"/>
                <a:cs typeface="Tahoma" panose="020B0604030504040204" pitchFamily="34" charset="0"/>
              </a:rPr>
              <a:t>shall be subject to their attendance</a:t>
            </a:r>
            <a:r>
              <a:rPr lang="en-US" dirty="0">
                <a:latin typeface="Tahoma" panose="020B0604030504040204" pitchFamily="34" charset="0"/>
                <a:ea typeface="Tahoma" panose="020B0604030504040204" pitchFamily="34" charset="0"/>
                <a:cs typeface="Tahoma" panose="020B0604030504040204" pitchFamily="34" charset="0"/>
              </a:rPr>
              <a:t> to SK meetings, deliberations, and official activities of the SK.</a:t>
            </a:r>
          </a:p>
        </p:txBody>
      </p:sp>
      <p:sp>
        <p:nvSpPr>
          <p:cNvPr id="73" name="Parallelogram 72">
            <a:extLst>
              <a:ext uri="{FF2B5EF4-FFF2-40B4-BE49-F238E27FC236}">
                <a16:creationId xmlns:a16="http://schemas.microsoft.com/office/drawing/2014/main" id="{2DDF234A-7F0B-48F3-84EA-97F6D76BF615}"/>
              </a:ext>
            </a:extLst>
          </p:cNvPr>
          <p:cNvSpPr/>
          <p:nvPr/>
        </p:nvSpPr>
        <p:spPr>
          <a:xfrm flipH="1">
            <a:off x="6096000" y="4323895"/>
            <a:ext cx="1424022" cy="1068017"/>
          </a:xfrm>
          <a:prstGeom prst="parallelogram">
            <a:avLst>
              <a:gd name="adj" fmla="val 29040"/>
            </a:avLst>
          </a:prstGeom>
          <a:solidFill>
            <a:schemeClr val="accent2">
              <a:lumMod val="40000"/>
              <a:lumOff val="60000"/>
            </a:schemeClr>
          </a:solidFill>
          <a:ln>
            <a:noFill/>
          </a:ln>
          <a:effectLst>
            <a:innerShdw dist="152400" dir="84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77240" rIns="91440" bIns="45720" numCol="1" spcCol="0" rtlCol="0" fromWordArt="0" anchor="b" anchorCtr="0" forceAA="0" compatLnSpc="1">
            <a:prstTxWarp prst="textNoShape">
              <a:avLst/>
            </a:prstTxWarp>
            <a:noAutofit/>
          </a:bodyPr>
          <a:lstStyle/>
          <a:p>
            <a:r>
              <a:rPr lang="en-US" sz="4400" b="1" dirty="0">
                <a:solidFill>
                  <a:schemeClr val="bg1"/>
                </a:solidFill>
                <a:latin typeface="Tahoma" panose="020B0604030504040204" pitchFamily="34" charset="0"/>
                <a:ea typeface="Tahoma" panose="020B0604030504040204" pitchFamily="34" charset="0"/>
                <a:cs typeface="Tahoma" panose="020B0604030504040204" pitchFamily="34" charset="0"/>
              </a:rPr>
              <a:t>04</a:t>
            </a:r>
          </a:p>
        </p:txBody>
      </p:sp>
      <p:sp>
        <p:nvSpPr>
          <p:cNvPr id="11" name="Title 4">
            <a:extLst>
              <a:ext uri="{FF2B5EF4-FFF2-40B4-BE49-F238E27FC236}">
                <a16:creationId xmlns:a16="http://schemas.microsoft.com/office/drawing/2014/main" id="{02F0AA7F-BC2D-424F-8728-F360BAE28ECC}"/>
              </a:ext>
            </a:extLst>
          </p:cNvPr>
          <p:cNvSpPr txBox="1">
            <a:spLocks/>
          </p:cNvSpPr>
          <p:nvPr/>
        </p:nvSpPr>
        <p:spPr>
          <a:xfrm>
            <a:off x="152400" y="502881"/>
            <a:ext cx="11887200" cy="1240088"/>
          </a:xfrm>
          <a:prstGeom prst="rect">
            <a:avLst/>
          </a:prstGeom>
        </p:spPr>
        <p:txBody>
          <a:bodyPr vert="horz" lIns="68580" tIns="34290" rIns="68580" bIns="3429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a:latin typeface="Tahoma" panose="020B0604030504040204" pitchFamily="34" charset="0"/>
                <a:ea typeface="Tahoma" panose="020B0604030504040204" pitchFamily="34" charset="0"/>
                <a:cs typeface="Tahoma" panose="020B0604030504040204" pitchFamily="34" charset="0"/>
              </a:rPr>
              <a:t>ADDITIONAL HONORARIUM FROM THE LGUS </a:t>
            </a:r>
          </a:p>
        </p:txBody>
      </p:sp>
      <p:sp>
        <p:nvSpPr>
          <p:cNvPr id="2" name="Rectangle 1">
            <a:extLst>
              <a:ext uri="{FF2B5EF4-FFF2-40B4-BE49-F238E27FC236}">
                <a16:creationId xmlns:a16="http://schemas.microsoft.com/office/drawing/2014/main" id="{31009ECB-0D24-48B4-8D93-D49C585B4E20}"/>
              </a:ext>
            </a:extLst>
          </p:cNvPr>
          <p:cNvSpPr/>
          <p:nvPr/>
        </p:nvSpPr>
        <p:spPr>
          <a:xfrm>
            <a:off x="7674730" y="3977320"/>
            <a:ext cx="3976605" cy="1754326"/>
          </a:xfrm>
          <a:prstGeom prst="rect">
            <a:avLst/>
          </a:prstGeom>
        </p:spPr>
        <p:txBody>
          <a:bodyPr wrap="square">
            <a:spAutoFit/>
          </a:bodyPr>
          <a:lstStyle/>
          <a:p>
            <a:pPr algn="just"/>
            <a:r>
              <a:rPr lang="en-US" dirty="0">
                <a:latin typeface="Tahoma" panose="020B0604030504040204" pitchFamily="34" charset="0"/>
                <a:ea typeface="Tahoma" panose="020B0604030504040204" pitchFamily="34" charset="0"/>
                <a:cs typeface="Tahoma" panose="020B0604030504040204" pitchFamily="34" charset="0"/>
              </a:rPr>
              <a:t>In </a:t>
            </a:r>
            <a:r>
              <a:rPr lang="en-US" b="1" dirty="0">
                <a:latin typeface="Tahoma" panose="020B0604030504040204" pitchFamily="34" charset="0"/>
                <a:ea typeface="Tahoma" panose="020B0604030504040204" pitchFamily="34" charset="0"/>
                <a:cs typeface="Tahoma" panose="020B0604030504040204" pitchFamily="34" charset="0"/>
              </a:rPr>
              <a:t>no case </a:t>
            </a:r>
            <a:r>
              <a:rPr lang="en-US" dirty="0">
                <a:latin typeface="Tahoma" panose="020B0604030504040204" pitchFamily="34" charset="0"/>
                <a:ea typeface="Tahoma" panose="020B0604030504040204" pitchFamily="34" charset="0"/>
                <a:cs typeface="Tahoma" panose="020B0604030504040204" pitchFamily="34" charset="0"/>
              </a:rPr>
              <a:t>shall the grant of additional honorarium to SK Officials result where the total honoraria will be more than the amount of honorarium being received by the barangay officials.</a:t>
            </a:r>
          </a:p>
        </p:txBody>
      </p:sp>
    </p:spTree>
    <p:extLst>
      <p:ext uri="{BB962C8B-B14F-4D97-AF65-F5344CB8AC3E}">
        <p14:creationId xmlns:p14="http://schemas.microsoft.com/office/powerpoint/2010/main" val="560109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fade">
                                      <p:cBhvr>
                                        <p:cTn id="7" dur="500"/>
                                        <p:tgtEl>
                                          <p:spTgt spid="6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6"/>
                                        </p:tgtEl>
                                        <p:attrNameLst>
                                          <p:attrName>style.visibility</p:attrName>
                                        </p:attrNameLst>
                                      </p:cBhvr>
                                      <p:to>
                                        <p:strVal val="visible"/>
                                      </p:to>
                                    </p:set>
                                    <p:animEffect transition="in" filter="fade">
                                      <p:cBhvr>
                                        <p:cTn id="10" dur="500"/>
                                        <p:tgtEl>
                                          <p:spTgt spid="6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fade">
                                      <p:cBhvr>
                                        <p:cTn id="15" dur="500"/>
                                        <p:tgtEl>
                                          <p:spTgt spid="6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fade">
                                      <p:cBhvr>
                                        <p:cTn id="18" dur="500"/>
                                        <p:tgtEl>
                                          <p:spTgt spid="6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500"/>
                                        <p:tgtEl>
                                          <p:spTgt spid="6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fade">
                                      <p:cBhvr>
                                        <p:cTn id="26" dur="500"/>
                                        <p:tgtEl>
                                          <p:spTgt spid="7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73"/>
                                        </p:tgtEl>
                                        <p:attrNameLst>
                                          <p:attrName>style.visibility</p:attrName>
                                        </p:attrNameLst>
                                      </p:cBhvr>
                                      <p:to>
                                        <p:strVal val="visible"/>
                                      </p:to>
                                    </p:set>
                                    <p:animEffect transition="in" filter="fade">
                                      <p:cBhvr>
                                        <p:cTn id="31" dur="500"/>
                                        <p:tgtEl>
                                          <p:spTgt spid="7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fade">
                                      <p:cBhvr>
                                        <p:cTn id="3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6" grpId="0"/>
      <p:bldP spid="69" grpId="0"/>
      <p:bldP spid="72" grpId="0"/>
      <p:bldP spid="73" grpId="0" animBg="1"/>
      <p:bldP spid="2" grpId="0"/>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Parallelogram 60">
            <a:extLst>
              <a:ext uri="{FF2B5EF4-FFF2-40B4-BE49-F238E27FC236}">
                <a16:creationId xmlns:a16="http://schemas.microsoft.com/office/drawing/2014/main" id="{27DA14ED-6722-493A-8355-6AC9A0A2FF81}"/>
              </a:ext>
            </a:extLst>
          </p:cNvPr>
          <p:cNvSpPr/>
          <p:nvPr/>
        </p:nvSpPr>
        <p:spPr>
          <a:xfrm flipH="1">
            <a:off x="259463" y="2039815"/>
            <a:ext cx="1424022" cy="1068017"/>
          </a:xfrm>
          <a:prstGeom prst="parallelogram">
            <a:avLst>
              <a:gd name="adj" fmla="val 29040"/>
            </a:avLst>
          </a:prstGeom>
          <a:solidFill>
            <a:schemeClr val="accent1">
              <a:lumMod val="60000"/>
              <a:lumOff val="40000"/>
            </a:schemeClr>
          </a:solidFill>
          <a:ln>
            <a:noFill/>
          </a:ln>
          <a:effectLst>
            <a:innerShdw dist="152400" dir="84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tIns="777240" rtlCol="0" anchor="b" anchorCtr="0"/>
          <a:lstStyle/>
          <a:p>
            <a:r>
              <a:rPr lang="en-US" sz="44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05</a:t>
            </a:r>
          </a:p>
        </p:txBody>
      </p:sp>
      <p:sp>
        <p:nvSpPr>
          <p:cNvPr id="62" name="Parallelogram 61">
            <a:extLst>
              <a:ext uri="{FF2B5EF4-FFF2-40B4-BE49-F238E27FC236}">
                <a16:creationId xmlns:a16="http://schemas.microsoft.com/office/drawing/2014/main" id="{51C62417-4091-45A3-A851-3B9B0D43ED67}"/>
              </a:ext>
            </a:extLst>
          </p:cNvPr>
          <p:cNvSpPr/>
          <p:nvPr/>
        </p:nvSpPr>
        <p:spPr>
          <a:xfrm flipH="1">
            <a:off x="294188" y="4352244"/>
            <a:ext cx="1424022" cy="1068017"/>
          </a:xfrm>
          <a:prstGeom prst="parallelogram">
            <a:avLst>
              <a:gd name="adj" fmla="val 29040"/>
            </a:avLst>
          </a:prstGeom>
          <a:solidFill>
            <a:schemeClr val="accent6">
              <a:lumMod val="60000"/>
              <a:lumOff val="40000"/>
            </a:schemeClr>
          </a:solidFill>
          <a:ln>
            <a:noFill/>
          </a:ln>
          <a:effectLst>
            <a:innerShdw dist="152400" dir="84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77240" rIns="91440" bIns="45720" numCol="1" spcCol="0" rtlCol="0" fromWordArt="0" anchor="b" anchorCtr="0" forceAA="0" compatLnSpc="1">
            <a:prstTxWarp prst="textNoShape">
              <a:avLst/>
            </a:prstTxWarp>
            <a:noAutofit/>
          </a:bodyPr>
          <a:lstStyle/>
          <a:p>
            <a:r>
              <a:rPr lang="en-US" sz="44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06</a:t>
            </a:r>
          </a:p>
        </p:txBody>
      </p:sp>
      <p:sp>
        <p:nvSpPr>
          <p:cNvPr id="63" name="Parallelogram 62">
            <a:extLst>
              <a:ext uri="{FF2B5EF4-FFF2-40B4-BE49-F238E27FC236}">
                <a16:creationId xmlns:a16="http://schemas.microsoft.com/office/drawing/2014/main" id="{A7F7AA09-2CDD-43F1-AA42-7A9E7771252F}"/>
              </a:ext>
            </a:extLst>
          </p:cNvPr>
          <p:cNvSpPr/>
          <p:nvPr/>
        </p:nvSpPr>
        <p:spPr>
          <a:xfrm flipH="1">
            <a:off x="6096000" y="2039815"/>
            <a:ext cx="1424022" cy="1068017"/>
          </a:xfrm>
          <a:prstGeom prst="parallelogram">
            <a:avLst>
              <a:gd name="adj" fmla="val 29040"/>
            </a:avLst>
          </a:prstGeom>
          <a:solidFill>
            <a:schemeClr val="accent4">
              <a:lumMod val="60000"/>
              <a:lumOff val="40000"/>
            </a:schemeClr>
          </a:solidFill>
          <a:ln>
            <a:noFill/>
          </a:ln>
          <a:effectLst>
            <a:innerShdw dist="152400" dir="84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77240" rIns="91440" bIns="45720" numCol="1" spcCol="0" rtlCol="0" fromWordArt="0" anchor="b" anchorCtr="0" forceAA="0" compatLnSpc="1">
            <a:prstTxWarp prst="textNoShape">
              <a:avLst/>
            </a:prstTxWarp>
            <a:noAutofit/>
          </a:bodyPr>
          <a:lstStyle/>
          <a:p>
            <a:r>
              <a:rPr lang="en-US" sz="44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07</a:t>
            </a:r>
          </a:p>
        </p:txBody>
      </p:sp>
      <p:sp>
        <p:nvSpPr>
          <p:cNvPr id="69" name="TextBox 68">
            <a:extLst>
              <a:ext uri="{FF2B5EF4-FFF2-40B4-BE49-F238E27FC236}">
                <a16:creationId xmlns:a16="http://schemas.microsoft.com/office/drawing/2014/main" id="{2BA67B17-3B27-4047-AFE4-6DA11C0DEE4F}"/>
              </a:ext>
            </a:extLst>
          </p:cNvPr>
          <p:cNvSpPr txBox="1"/>
          <p:nvPr/>
        </p:nvSpPr>
        <p:spPr>
          <a:xfrm>
            <a:off x="1922684" y="3870589"/>
            <a:ext cx="3707887" cy="2031325"/>
          </a:xfrm>
          <a:prstGeom prst="rect">
            <a:avLst/>
          </a:prstGeom>
          <a:noFill/>
        </p:spPr>
        <p:txBody>
          <a:bodyPr wrap="square" lIns="0" rIns="0" rtlCol="0" anchor="t">
            <a:spAutoFit/>
          </a:bodyPr>
          <a:lstStyle/>
          <a:p>
            <a:pPr algn="just"/>
            <a:r>
              <a:rPr lang="en-US" b="1" dirty="0">
                <a:latin typeface="Tahoma" panose="020B0604030504040204" pitchFamily="34" charset="0"/>
                <a:ea typeface="Tahoma" panose="020B0604030504040204" pitchFamily="34" charset="0"/>
                <a:cs typeface="Tahoma" panose="020B0604030504040204" pitchFamily="34" charset="0"/>
              </a:rPr>
              <a:t>Funding priorities </a:t>
            </a:r>
            <a:r>
              <a:rPr lang="en-US" dirty="0">
                <a:latin typeface="Tahoma" panose="020B0604030504040204" pitchFamily="34" charset="0"/>
                <a:ea typeface="Tahoma" panose="020B0604030504040204" pitchFamily="34" charset="0"/>
                <a:cs typeface="Tahoma" panose="020B0604030504040204" pitchFamily="34" charset="0"/>
              </a:rPr>
              <a:t>shall be observed and the LGUs concerned must ensure that the grant will not significantly affect the delivery of basic services and facilities and implementation of developmental projects.</a:t>
            </a:r>
          </a:p>
        </p:txBody>
      </p:sp>
      <p:sp>
        <p:nvSpPr>
          <p:cNvPr id="72" name="TextBox 71">
            <a:extLst>
              <a:ext uri="{FF2B5EF4-FFF2-40B4-BE49-F238E27FC236}">
                <a16:creationId xmlns:a16="http://schemas.microsoft.com/office/drawing/2014/main" id="{0282D51D-44BB-4B8E-B6ED-D1D1B4301931}"/>
              </a:ext>
            </a:extLst>
          </p:cNvPr>
          <p:cNvSpPr txBox="1"/>
          <p:nvPr/>
        </p:nvSpPr>
        <p:spPr>
          <a:xfrm>
            <a:off x="7724496" y="1568004"/>
            <a:ext cx="3926839" cy="2031325"/>
          </a:xfrm>
          <a:prstGeom prst="rect">
            <a:avLst/>
          </a:prstGeom>
          <a:noFill/>
        </p:spPr>
        <p:txBody>
          <a:bodyPr wrap="square" lIns="0" rIns="0" rtlCol="0" anchor="t">
            <a:spAutoFit/>
          </a:bodyPr>
          <a:lstStyle/>
          <a:p>
            <a:pPr algn="just"/>
            <a:r>
              <a:rPr lang="en-US" dirty="0">
                <a:latin typeface="Tahoma" panose="020B0604030504040204" pitchFamily="34" charset="0"/>
                <a:ea typeface="Tahoma" panose="020B0604030504040204" pitchFamily="34" charset="0"/>
                <a:cs typeface="Tahoma" panose="020B0604030504040204" pitchFamily="34" charset="0"/>
              </a:rPr>
              <a:t>The additional honorarium, as well as social welfare contributions and hazard pay, to be given to the SK chairperson and the elected and appointed members, </a:t>
            </a:r>
            <a:r>
              <a:rPr lang="en-US" b="1" dirty="0">
                <a:latin typeface="Tahoma" panose="020B0604030504040204" pitchFamily="34" charset="0"/>
                <a:ea typeface="Tahoma" panose="020B0604030504040204" pitchFamily="34" charset="0"/>
                <a:cs typeface="Tahoma" panose="020B0604030504040204" pitchFamily="34" charset="0"/>
              </a:rPr>
              <a:t>shall be included in the AIP of LGUs concerned</a:t>
            </a:r>
            <a:r>
              <a:rPr lang="en-US" dirty="0">
                <a:latin typeface="Tahoma" panose="020B0604030504040204" pitchFamily="34" charset="0"/>
                <a:ea typeface="Tahoma" panose="020B0604030504040204" pitchFamily="34" charset="0"/>
                <a:cs typeface="Tahoma" panose="020B0604030504040204" pitchFamily="34" charset="0"/>
              </a:rPr>
              <a:t>.</a:t>
            </a:r>
          </a:p>
        </p:txBody>
      </p:sp>
      <p:sp>
        <p:nvSpPr>
          <p:cNvPr id="73" name="Parallelogram 72">
            <a:extLst>
              <a:ext uri="{FF2B5EF4-FFF2-40B4-BE49-F238E27FC236}">
                <a16:creationId xmlns:a16="http://schemas.microsoft.com/office/drawing/2014/main" id="{2DDF234A-7F0B-48F3-84EA-97F6D76BF615}"/>
              </a:ext>
            </a:extLst>
          </p:cNvPr>
          <p:cNvSpPr/>
          <p:nvPr/>
        </p:nvSpPr>
        <p:spPr>
          <a:xfrm flipH="1">
            <a:off x="6096000" y="4323895"/>
            <a:ext cx="1424022" cy="1068017"/>
          </a:xfrm>
          <a:prstGeom prst="parallelogram">
            <a:avLst>
              <a:gd name="adj" fmla="val 29040"/>
            </a:avLst>
          </a:prstGeom>
          <a:solidFill>
            <a:schemeClr val="accent2">
              <a:lumMod val="40000"/>
              <a:lumOff val="60000"/>
            </a:schemeClr>
          </a:solidFill>
          <a:ln>
            <a:noFill/>
          </a:ln>
          <a:effectLst>
            <a:innerShdw dist="152400" dir="84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77240" rIns="91440" bIns="45720" numCol="1" spcCol="0" rtlCol="0" fromWordArt="0" anchor="b" anchorCtr="0" forceAA="0" compatLnSpc="1">
            <a:prstTxWarp prst="textNoShape">
              <a:avLst/>
            </a:prstTxWarp>
            <a:noAutofit/>
          </a:bodyPr>
          <a:lstStyle/>
          <a:p>
            <a:r>
              <a:rPr lang="en-US" sz="4400" b="1" dirty="0">
                <a:solidFill>
                  <a:schemeClr val="bg1"/>
                </a:solidFill>
                <a:latin typeface="Tahoma" panose="020B0604030504040204" pitchFamily="34" charset="0"/>
                <a:ea typeface="Tahoma" panose="020B0604030504040204" pitchFamily="34" charset="0"/>
                <a:cs typeface="Tahoma" panose="020B0604030504040204" pitchFamily="34" charset="0"/>
              </a:rPr>
              <a:t>08</a:t>
            </a:r>
          </a:p>
        </p:txBody>
      </p:sp>
      <p:sp>
        <p:nvSpPr>
          <p:cNvPr id="78" name="TextBox 77">
            <a:extLst>
              <a:ext uri="{FF2B5EF4-FFF2-40B4-BE49-F238E27FC236}">
                <a16:creationId xmlns:a16="http://schemas.microsoft.com/office/drawing/2014/main" id="{F9B32B98-2E04-49DC-8542-564693FDC742}"/>
              </a:ext>
            </a:extLst>
          </p:cNvPr>
          <p:cNvSpPr txBox="1"/>
          <p:nvPr/>
        </p:nvSpPr>
        <p:spPr>
          <a:xfrm>
            <a:off x="7724496" y="3870589"/>
            <a:ext cx="3926839" cy="2031325"/>
          </a:xfrm>
          <a:prstGeom prst="rect">
            <a:avLst/>
          </a:prstGeom>
          <a:noFill/>
        </p:spPr>
        <p:txBody>
          <a:bodyPr wrap="square" lIns="0" rIns="0" rtlCol="0" anchor="t">
            <a:spAutoFit/>
          </a:bodyPr>
          <a:lstStyle/>
          <a:p>
            <a:pPr algn="just"/>
            <a:r>
              <a:rPr lang="en-US" dirty="0">
                <a:latin typeface="Tahoma" panose="020B0604030504040204" pitchFamily="34" charset="0"/>
                <a:ea typeface="Tahoma" panose="020B0604030504040204" pitchFamily="34" charset="0"/>
                <a:cs typeface="Tahoma" panose="020B0604030504040204" pitchFamily="34" charset="0"/>
              </a:rPr>
              <a:t>The additional honorarium, as well as social welfare contributions and hazard pay, to be given to the entitled SK chairperson and the elected and appointed members, </a:t>
            </a:r>
            <a:r>
              <a:rPr lang="en-US" b="1" dirty="0">
                <a:latin typeface="Tahoma" panose="020B0604030504040204" pitchFamily="34" charset="0"/>
                <a:ea typeface="Tahoma" panose="020B0604030504040204" pitchFamily="34" charset="0"/>
                <a:cs typeface="Tahoma" panose="020B0604030504040204" pitchFamily="34" charset="0"/>
              </a:rPr>
              <a:t>shall be transferred/downloaded to the account of the SK</a:t>
            </a:r>
            <a:r>
              <a:rPr lang="en-US" dirty="0">
                <a:latin typeface="Tahoma" panose="020B0604030504040204" pitchFamily="34" charset="0"/>
                <a:ea typeface="Tahoma" panose="020B0604030504040204" pitchFamily="34" charset="0"/>
                <a:cs typeface="Tahoma" panose="020B0604030504040204" pitchFamily="34" charset="0"/>
              </a:rPr>
              <a:t>.</a:t>
            </a:r>
          </a:p>
        </p:txBody>
      </p:sp>
      <p:sp>
        <p:nvSpPr>
          <p:cNvPr id="11" name="Title 4">
            <a:extLst>
              <a:ext uri="{FF2B5EF4-FFF2-40B4-BE49-F238E27FC236}">
                <a16:creationId xmlns:a16="http://schemas.microsoft.com/office/drawing/2014/main" id="{02F0AA7F-BC2D-424F-8728-F360BAE28ECC}"/>
              </a:ext>
            </a:extLst>
          </p:cNvPr>
          <p:cNvSpPr txBox="1">
            <a:spLocks/>
          </p:cNvSpPr>
          <p:nvPr/>
        </p:nvSpPr>
        <p:spPr>
          <a:xfrm>
            <a:off x="152400" y="502881"/>
            <a:ext cx="11887200" cy="1240088"/>
          </a:xfrm>
          <a:prstGeom prst="rect">
            <a:avLst/>
          </a:prstGeom>
        </p:spPr>
        <p:txBody>
          <a:bodyPr vert="horz" lIns="68580" tIns="34290" rIns="68580" bIns="3429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a:latin typeface="Tahoma" panose="020B0604030504040204" pitchFamily="34" charset="0"/>
                <a:ea typeface="Tahoma" panose="020B0604030504040204" pitchFamily="34" charset="0"/>
                <a:cs typeface="Tahoma" panose="020B0604030504040204" pitchFamily="34" charset="0"/>
              </a:rPr>
              <a:t>ADDITIONAL HONORARIUM FROM THE LGUS </a:t>
            </a:r>
          </a:p>
        </p:txBody>
      </p:sp>
      <p:sp>
        <p:nvSpPr>
          <p:cNvPr id="12" name="TextBox 11">
            <a:extLst>
              <a:ext uri="{FF2B5EF4-FFF2-40B4-BE49-F238E27FC236}">
                <a16:creationId xmlns:a16="http://schemas.microsoft.com/office/drawing/2014/main" id="{77D90BD1-7B94-41AD-8992-F2D37CDA00A6}"/>
              </a:ext>
            </a:extLst>
          </p:cNvPr>
          <p:cNvSpPr txBox="1"/>
          <p:nvPr/>
        </p:nvSpPr>
        <p:spPr>
          <a:xfrm>
            <a:off x="1922684" y="1568005"/>
            <a:ext cx="3707887" cy="2031325"/>
          </a:xfrm>
          <a:prstGeom prst="rect">
            <a:avLst/>
          </a:prstGeom>
          <a:noFill/>
        </p:spPr>
        <p:txBody>
          <a:bodyPr wrap="square" lIns="0" rIns="0" rtlCol="0" anchor="t">
            <a:spAutoFit/>
          </a:bodyPr>
          <a:lstStyle/>
          <a:p>
            <a:pPr algn="just"/>
            <a:r>
              <a:rPr lang="en-US" dirty="0">
                <a:latin typeface="Tahoma" panose="020B0604030504040204" pitchFamily="34" charset="0"/>
                <a:ea typeface="Tahoma" panose="020B0604030504040204" pitchFamily="34" charset="0"/>
                <a:cs typeface="Tahoma" panose="020B0604030504040204" pitchFamily="34" charset="0"/>
              </a:rPr>
              <a:t>The grant of additional honorarium </a:t>
            </a:r>
            <a:r>
              <a:rPr lang="en-US" b="1" dirty="0">
                <a:latin typeface="Tahoma" panose="020B0604030504040204" pitchFamily="34" charset="0"/>
                <a:ea typeface="Tahoma" panose="020B0604030504040204" pitchFamily="34" charset="0"/>
                <a:cs typeface="Tahoma" panose="020B0604030504040204" pitchFamily="34" charset="0"/>
              </a:rPr>
              <a:t>shall not result in the total honorarium exceeding SG 9, Step 1 </a:t>
            </a:r>
            <a:r>
              <a:rPr lang="en-US" dirty="0">
                <a:latin typeface="Tahoma" panose="020B0604030504040204" pitchFamily="34" charset="0"/>
                <a:ea typeface="Tahoma" panose="020B0604030504040204" pitchFamily="34" charset="0"/>
                <a:cs typeface="Tahoma" panose="020B0604030504040204" pitchFamily="34" charset="0"/>
              </a:rPr>
              <a:t>in the salary schedule implemented by the city or municipality where the barangay belongs.</a:t>
            </a:r>
          </a:p>
        </p:txBody>
      </p:sp>
    </p:spTree>
    <p:extLst>
      <p:ext uri="{BB962C8B-B14F-4D97-AF65-F5344CB8AC3E}">
        <p14:creationId xmlns:p14="http://schemas.microsoft.com/office/powerpoint/2010/main" val="858996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fade">
                                      <p:cBhvr>
                                        <p:cTn id="7" dur="500"/>
                                        <p:tgtEl>
                                          <p:spTgt spid="6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fade">
                                      <p:cBhvr>
                                        <p:cTn id="15" dur="500"/>
                                        <p:tgtEl>
                                          <p:spTgt spid="6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fade">
                                      <p:cBhvr>
                                        <p:cTn id="18" dur="500"/>
                                        <p:tgtEl>
                                          <p:spTgt spid="6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500"/>
                                        <p:tgtEl>
                                          <p:spTgt spid="6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fade">
                                      <p:cBhvr>
                                        <p:cTn id="26" dur="500"/>
                                        <p:tgtEl>
                                          <p:spTgt spid="7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73"/>
                                        </p:tgtEl>
                                        <p:attrNameLst>
                                          <p:attrName>style.visibility</p:attrName>
                                        </p:attrNameLst>
                                      </p:cBhvr>
                                      <p:to>
                                        <p:strVal val="visible"/>
                                      </p:to>
                                    </p:set>
                                    <p:animEffect transition="in" filter="fade">
                                      <p:cBhvr>
                                        <p:cTn id="31" dur="500"/>
                                        <p:tgtEl>
                                          <p:spTgt spid="7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78"/>
                                        </p:tgtEl>
                                        <p:attrNameLst>
                                          <p:attrName>style.visibility</p:attrName>
                                        </p:attrNameLst>
                                      </p:cBhvr>
                                      <p:to>
                                        <p:strVal val="visible"/>
                                      </p:to>
                                    </p:set>
                                    <p:animEffect transition="in" filter="fade">
                                      <p:cBhvr>
                                        <p:cTn id="34"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9" grpId="0"/>
      <p:bldP spid="72" grpId="0"/>
      <p:bldP spid="73" grpId="0" animBg="1"/>
      <p:bldP spid="78" grpId="0"/>
      <p:bldP spid="12" grpId="0"/>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Parallelogram 60">
            <a:extLst>
              <a:ext uri="{FF2B5EF4-FFF2-40B4-BE49-F238E27FC236}">
                <a16:creationId xmlns:a16="http://schemas.microsoft.com/office/drawing/2014/main" id="{27DA14ED-6722-493A-8355-6AC9A0A2FF81}"/>
              </a:ext>
            </a:extLst>
          </p:cNvPr>
          <p:cNvSpPr/>
          <p:nvPr/>
        </p:nvSpPr>
        <p:spPr>
          <a:xfrm flipH="1">
            <a:off x="259463" y="2039815"/>
            <a:ext cx="1424022" cy="1068017"/>
          </a:xfrm>
          <a:prstGeom prst="parallelogram">
            <a:avLst>
              <a:gd name="adj" fmla="val 29040"/>
            </a:avLst>
          </a:prstGeom>
          <a:solidFill>
            <a:schemeClr val="accent1">
              <a:lumMod val="60000"/>
              <a:lumOff val="40000"/>
            </a:schemeClr>
          </a:solidFill>
          <a:ln>
            <a:noFill/>
          </a:ln>
          <a:effectLst>
            <a:innerShdw dist="152400" dir="84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tIns="777240" rtlCol="0" anchor="b" anchorCtr="0"/>
          <a:lstStyle/>
          <a:p>
            <a:r>
              <a:rPr lang="en-US" sz="44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09</a:t>
            </a:r>
          </a:p>
        </p:txBody>
      </p:sp>
      <p:sp>
        <p:nvSpPr>
          <p:cNvPr id="11" name="Title 4">
            <a:extLst>
              <a:ext uri="{FF2B5EF4-FFF2-40B4-BE49-F238E27FC236}">
                <a16:creationId xmlns:a16="http://schemas.microsoft.com/office/drawing/2014/main" id="{02F0AA7F-BC2D-424F-8728-F360BAE28ECC}"/>
              </a:ext>
            </a:extLst>
          </p:cNvPr>
          <p:cNvSpPr txBox="1">
            <a:spLocks/>
          </p:cNvSpPr>
          <p:nvPr/>
        </p:nvSpPr>
        <p:spPr>
          <a:xfrm>
            <a:off x="152400" y="502881"/>
            <a:ext cx="11887200" cy="1240088"/>
          </a:xfrm>
          <a:prstGeom prst="rect">
            <a:avLst/>
          </a:prstGeom>
        </p:spPr>
        <p:txBody>
          <a:bodyPr vert="horz" lIns="68580" tIns="34290" rIns="68580" bIns="3429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a:latin typeface="Tahoma" panose="020B0604030504040204" pitchFamily="34" charset="0"/>
                <a:ea typeface="Tahoma" panose="020B0604030504040204" pitchFamily="34" charset="0"/>
                <a:cs typeface="Tahoma" panose="020B0604030504040204" pitchFamily="34" charset="0"/>
              </a:rPr>
              <a:t>ADDITIONAL HONORARIUM FROM THE LGUS </a:t>
            </a:r>
          </a:p>
        </p:txBody>
      </p:sp>
      <p:sp>
        <p:nvSpPr>
          <p:cNvPr id="12" name="TextBox 11">
            <a:extLst>
              <a:ext uri="{FF2B5EF4-FFF2-40B4-BE49-F238E27FC236}">
                <a16:creationId xmlns:a16="http://schemas.microsoft.com/office/drawing/2014/main" id="{77D90BD1-7B94-41AD-8992-F2D37CDA00A6}"/>
              </a:ext>
            </a:extLst>
          </p:cNvPr>
          <p:cNvSpPr txBox="1"/>
          <p:nvPr/>
        </p:nvSpPr>
        <p:spPr>
          <a:xfrm>
            <a:off x="1887959" y="1879716"/>
            <a:ext cx="3707887" cy="3508653"/>
          </a:xfrm>
          <a:prstGeom prst="rect">
            <a:avLst/>
          </a:prstGeom>
          <a:noFill/>
        </p:spPr>
        <p:txBody>
          <a:bodyPr wrap="square" lIns="0" rIns="0" rtlCol="0" anchor="t">
            <a:spAutoFit/>
          </a:bodyPr>
          <a:lstStyle/>
          <a:p>
            <a:pPr algn="just"/>
            <a:r>
              <a:rPr lang="en-US" sz="1850" dirty="0">
                <a:latin typeface="Tahoma" panose="020B0604030504040204" pitchFamily="34" charset="0"/>
                <a:ea typeface="Tahoma" panose="020B0604030504040204" pitchFamily="34" charset="0"/>
                <a:cs typeface="Tahoma" panose="020B0604030504040204" pitchFamily="34" charset="0"/>
              </a:rPr>
              <a:t>The additional honorarium, as well as social welfare contributions and hazard pay </a:t>
            </a:r>
            <a:r>
              <a:rPr lang="en-US" sz="1850" b="1" dirty="0">
                <a:latin typeface="Tahoma" panose="020B0604030504040204" pitchFamily="34" charset="0"/>
                <a:ea typeface="Tahoma" panose="020B0604030504040204" pitchFamily="34" charset="0"/>
                <a:cs typeface="Tahoma" panose="020B0604030504040204" pitchFamily="34" charset="0"/>
              </a:rPr>
              <a:t>shall be accounted for and recorded in the Registry of Specific Purpose Fund Commitments, Payments, and Balances of the SK concerned</a:t>
            </a:r>
            <a:r>
              <a:rPr lang="en-US" sz="1850" dirty="0">
                <a:latin typeface="Tahoma" panose="020B0604030504040204" pitchFamily="34" charset="0"/>
                <a:ea typeface="Tahoma" panose="020B0604030504040204" pitchFamily="34" charset="0"/>
                <a:cs typeface="Tahoma" panose="020B0604030504040204" pitchFamily="34" charset="0"/>
              </a:rPr>
              <a:t>.</a:t>
            </a:r>
          </a:p>
          <a:p>
            <a:pPr algn="just"/>
            <a:endParaRPr lang="en-US" sz="1850" dirty="0">
              <a:latin typeface="Tahoma" panose="020B0604030504040204" pitchFamily="34" charset="0"/>
              <a:ea typeface="Tahoma" panose="020B0604030504040204" pitchFamily="34" charset="0"/>
              <a:cs typeface="Tahoma" panose="020B0604030504040204" pitchFamily="34" charset="0"/>
            </a:endParaRPr>
          </a:p>
          <a:p>
            <a:pPr algn="just"/>
            <a:r>
              <a:rPr lang="en-US" sz="1850" dirty="0">
                <a:latin typeface="Tahoma" panose="020B0604030504040204" pitchFamily="34" charset="0"/>
                <a:ea typeface="Tahoma" panose="020B0604030504040204" pitchFamily="34" charset="0"/>
                <a:cs typeface="Tahoma" panose="020B0604030504040204" pitchFamily="34" charset="0"/>
              </a:rPr>
              <a:t>The same shall no longer be subject to the planning and budgeting process of the SK.</a:t>
            </a:r>
          </a:p>
        </p:txBody>
      </p:sp>
    </p:spTree>
    <p:extLst>
      <p:ext uri="{BB962C8B-B14F-4D97-AF65-F5344CB8AC3E}">
        <p14:creationId xmlns:p14="http://schemas.microsoft.com/office/powerpoint/2010/main" val="407196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fade">
                                      <p:cBhvr>
                                        <p:cTn id="7" dur="500"/>
                                        <p:tgtEl>
                                          <p:spTgt spid="6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12" grpId="0"/>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38D1709-F966-44DF-ACE8-16A730BF59CC}"/>
              </a:ext>
            </a:extLst>
          </p:cNvPr>
          <p:cNvSpPr txBox="1"/>
          <p:nvPr/>
        </p:nvSpPr>
        <p:spPr>
          <a:xfrm>
            <a:off x="0" y="985459"/>
            <a:ext cx="12192000" cy="707886"/>
          </a:xfrm>
          <a:prstGeom prst="rect">
            <a:avLst/>
          </a:prstGeom>
          <a:noFill/>
        </p:spPr>
        <p:txBody>
          <a:bodyPr wrap="square" rtlCol="0">
            <a:spAutoFit/>
          </a:bodyPr>
          <a:lstStyle/>
          <a:p>
            <a:pPr algn="ctr"/>
            <a:r>
              <a:rPr lang="en-PH" sz="4000" b="1" dirty="0">
                <a:latin typeface="Tahoma" panose="020B0604030504040204" pitchFamily="34" charset="0"/>
                <a:ea typeface="Tahoma" panose="020B0604030504040204" pitchFamily="34" charset="0"/>
                <a:cs typeface="Tahoma" panose="020B0604030504040204" pitchFamily="34" charset="0"/>
              </a:rPr>
              <a:t>MONITORING AND EVALUATION SYSTEM</a:t>
            </a:r>
          </a:p>
        </p:txBody>
      </p:sp>
      <p:sp>
        <p:nvSpPr>
          <p:cNvPr id="6" name="AutoShape 4" descr="Department of the Interior and Local Government - Wikipedia">
            <a:extLst>
              <a:ext uri="{FF2B5EF4-FFF2-40B4-BE49-F238E27FC236}">
                <a16:creationId xmlns:a16="http://schemas.microsoft.com/office/drawing/2014/main" id="{D40A5E6D-BBB1-4FF4-AAF0-9DBC9127283C}"/>
              </a:ext>
            </a:extLst>
          </p:cNvPr>
          <p:cNvSpPr>
            <a:spLocks noChangeAspect="1" noChangeArrowheads="1"/>
          </p:cNvSpPr>
          <p:nvPr/>
        </p:nvSpPr>
        <p:spPr bwMode="auto">
          <a:xfrm>
            <a:off x="6096000" y="3429000"/>
            <a:ext cx="3261360" cy="326136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PH"/>
          </a:p>
        </p:txBody>
      </p:sp>
      <p:sp>
        <p:nvSpPr>
          <p:cNvPr id="2" name="AutoShape 2" descr="Department of the Interior and Local Government - Wikipedia">
            <a:extLst>
              <a:ext uri="{FF2B5EF4-FFF2-40B4-BE49-F238E27FC236}">
                <a16:creationId xmlns:a16="http://schemas.microsoft.com/office/drawing/2014/main" id="{ADF1BA4E-6302-40F7-8A2A-5A1D167F133F}"/>
              </a:ext>
            </a:extLst>
          </p:cNvPr>
          <p:cNvSpPr>
            <a:spLocks noChangeAspect="1" noChangeArrowheads="1"/>
          </p:cNvSpPr>
          <p:nvPr/>
        </p:nvSpPr>
        <p:spPr bwMode="auto">
          <a:xfrm>
            <a:off x="8794525" y="3613232"/>
            <a:ext cx="474021" cy="47402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PH"/>
          </a:p>
        </p:txBody>
      </p:sp>
      <p:pic>
        <p:nvPicPr>
          <p:cNvPr id="9" name="Picture 8">
            <a:extLst>
              <a:ext uri="{FF2B5EF4-FFF2-40B4-BE49-F238E27FC236}">
                <a16:creationId xmlns:a16="http://schemas.microsoft.com/office/drawing/2014/main" id="{5D7B2ADA-E95F-4ECA-AAA0-4E01CED582F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9998" y="2270568"/>
            <a:ext cx="3159348" cy="3159348"/>
          </a:xfrm>
          <a:prstGeom prst="rect">
            <a:avLst/>
          </a:prstGeom>
        </p:spPr>
      </p:pic>
      <p:pic>
        <p:nvPicPr>
          <p:cNvPr id="2056" name="Picture 8" descr="File:National Youth Commission Philippines.svg - Wikimedia Commons">
            <a:extLst>
              <a:ext uri="{FF2B5EF4-FFF2-40B4-BE49-F238E27FC236}">
                <a16:creationId xmlns:a16="http://schemas.microsoft.com/office/drawing/2014/main" id="{582EEAE3-5F85-492D-9322-493E462DFD8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42653" y="2270568"/>
            <a:ext cx="3159348" cy="31593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6017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2056"/>
                                        </p:tgtEl>
                                        <p:attrNameLst>
                                          <p:attrName>style.visibility</p:attrName>
                                        </p:attrNameLst>
                                      </p:cBhvr>
                                      <p:to>
                                        <p:strVal val="visible"/>
                                      </p:to>
                                    </p:set>
                                    <p:anim calcmode="lin" valueType="num">
                                      <p:cBhvr additive="base">
                                        <p:cTn id="13" dur="500" fill="hold"/>
                                        <p:tgtEl>
                                          <p:spTgt spid="2056"/>
                                        </p:tgtEl>
                                        <p:attrNameLst>
                                          <p:attrName>ppt_x</p:attrName>
                                        </p:attrNameLst>
                                      </p:cBhvr>
                                      <p:tavLst>
                                        <p:tav tm="0">
                                          <p:val>
                                            <p:strVal val="1+#ppt_w/2"/>
                                          </p:val>
                                        </p:tav>
                                        <p:tav tm="100000">
                                          <p:val>
                                            <p:strVal val="#ppt_x"/>
                                          </p:val>
                                        </p:tav>
                                      </p:tavLst>
                                    </p:anim>
                                    <p:anim calcmode="lin" valueType="num">
                                      <p:cBhvr additive="base">
                                        <p:cTn id="14" dur="500" fill="hold"/>
                                        <p:tgtEl>
                                          <p:spTgt spid="205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38D1709-F966-44DF-ACE8-16A730BF59CC}"/>
              </a:ext>
            </a:extLst>
          </p:cNvPr>
          <p:cNvSpPr txBox="1"/>
          <p:nvPr/>
        </p:nvSpPr>
        <p:spPr>
          <a:xfrm>
            <a:off x="0" y="1411462"/>
            <a:ext cx="12192000" cy="707886"/>
          </a:xfrm>
          <a:prstGeom prst="rect">
            <a:avLst/>
          </a:prstGeom>
          <a:noFill/>
        </p:spPr>
        <p:txBody>
          <a:bodyPr wrap="square" rtlCol="0">
            <a:spAutoFit/>
          </a:bodyPr>
          <a:lstStyle/>
          <a:p>
            <a:pPr algn="ctr"/>
            <a:r>
              <a:rPr lang="en-PH" sz="4000" b="1" dirty="0">
                <a:latin typeface="Tahoma" panose="020B0604030504040204" pitchFamily="34" charset="0"/>
                <a:ea typeface="Tahoma" panose="020B0604030504040204" pitchFamily="34" charset="0"/>
                <a:cs typeface="Tahoma" panose="020B0604030504040204" pitchFamily="34" charset="0"/>
              </a:rPr>
              <a:t>RESPONSIBILITY AND ACCOUNTABILITY</a:t>
            </a:r>
          </a:p>
        </p:txBody>
      </p:sp>
      <p:sp>
        <p:nvSpPr>
          <p:cNvPr id="4" name="Shape 586">
            <a:extLst>
              <a:ext uri="{FF2B5EF4-FFF2-40B4-BE49-F238E27FC236}">
                <a16:creationId xmlns:a16="http://schemas.microsoft.com/office/drawing/2014/main" id="{BBD7FAB0-B6A8-4C1A-BFEA-2EF08BDA39BB}"/>
              </a:ext>
            </a:extLst>
          </p:cNvPr>
          <p:cNvSpPr/>
          <p:nvPr/>
        </p:nvSpPr>
        <p:spPr>
          <a:xfrm>
            <a:off x="946978" y="2756291"/>
            <a:ext cx="4970160" cy="2260020"/>
          </a:xfrm>
          <a:prstGeom prst="roundRect">
            <a:avLst>
              <a:gd name="adj" fmla="val 3918"/>
            </a:avLst>
          </a:prstGeom>
          <a:solidFill>
            <a:srgbClr val="FFFFFF"/>
          </a:solidFill>
          <a:ln w="3175" cap="flat">
            <a:solidFill>
              <a:srgbClr val="D9D9D9"/>
            </a:solidFill>
            <a:prstDash val="solid"/>
            <a:miter lim="400000"/>
          </a:ln>
          <a:effectLst>
            <a:outerShdw blurRad="76200" dir="18900000" rotWithShape="0">
              <a:srgbClr val="000000">
                <a:alpha val="20000"/>
              </a:srgbClr>
            </a:outerShdw>
          </a:effectLst>
        </p:spPr>
        <p:txBody>
          <a:bodyPr wrap="square" lIns="45719" tIns="45719" rIns="45719" bIns="45719"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pPr algn="ctr">
              <a:defRPr>
                <a:solidFill>
                  <a:srgbClr val="FFFFFF"/>
                </a:solidFill>
              </a:defRPr>
            </a:pPr>
            <a:endParaRPr/>
          </a:p>
        </p:txBody>
      </p:sp>
      <p:sp>
        <p:nvSpPr>
          <p:cNvPr id="5" name="Shape 589">
            <a:extLst>
              <a:ext uri="{FF2B5EF4-FFF2-40B4-BE49-F238E27FC236}">
                <a16:creationId xmlns:a16="http://schemas.microsoft.com/office/drawing/2014/main" id="{9FAD27B8-B437-44D6-A856-FA72072DD363}"/>
              </a:ext>
            </a:extLst>
          </p:cNvPr>
          <p:cNvSpPr/>
          <p:nvPr/>
        </p:nvSpPr>
        <p:spPr>
          <a:xfrm>
            <a:off x="746019" y="4102411"/>
            <a:ext cx="2468584" cy="877161"/>
          </a:xfrm>
          <a:prstGeom prst="rect">
            <a:avLst/>
          </a:prstGeom>
          <a:noFill/>
          <a:ln w="12700" cap="flat">
            <a:noFill/>
            <a:miter lim="400000"/>
          </a:ln>
          <a:effectLst/>
          <a:extLst>
            <a:ext uri="{C572A759-6A51-4108-AA02-DFA0A04FC94B}">
              <ma14:wrappingTextBoxFlag xmlns:lc="http://schemas.openxmlformats.org/drawingml/2006/lockedCanvas" xmlns:ma14="http://schemas.microsoft.com/office/mac/drawingml/2011/main" xmlns="" val="1"/>
            </a:ext>
          </a:extLst>
        </p:spPr>
        <p:txBody>
          <a:bodyPr wrap="square" lIns="182880" tIns="45719" rIns="182880" bIns="45719" numCol="1"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pPr algn="ctr"/>
            <a:r>
              <a:rPr lang="en-US" sz="1700" dirty="0">
                <a:solidFill>
                  <a:schemeClr val="tx1">
                    <a:lumMod val="65000"/>
                    <a:lumOff val="35000"/>
                  </a:schemeClr>
                </a:solidFill>
                <a:latin typeface="Franklin Gothic Medium Cond" panose="020B0606030402020204" pitchFamily="34" charset="0"/>
                <a:cs typeface="Calibri" panose="020F0502020204030204" pitchFamily="34" charset="0"/>
              </a:rPr>
              <a:t>SK Chairperson and elected and appointed members</a:t>
            </a:r>
          </a:p>
        </p:txBody>
      </p:sp>
      <p:sp>
        <p:nvSpPr>
          <p:cNvPr id="6" name="Shape 586">
            <a:extLst>
              <a:ext uri="{FF2B5EF4-FFF2-40B4-BE49-F238E27FC236}">
                <a16:creationId xmlns:a16="http://schemas.microsoft.com/office/drawing/2014/main" id="{326CD338-C2C8-4088-A8DB-E447E6001AD3}"/>
              </a:ext>
            </a:extLst>
          </p:cNvPr>
          <p:cNvSpPr/>
          <p:nvPr/>
        </p:nvSpPr>
        <p:spPr>
          <a:xfrm>
            <a:off x="6308114" y="2756291"/>
            <a:ext cx="4970158" cy="2260020"/>
          </a:xfrm>
          <a:prstGeom prst="roundRect">
            <a:avLst>
              <a:gd name="adj" fmla="val 3918"/>
            </a:avLst>
          </a:prstGeom>
          <a:solidFill>
            <a:srgbClr val="FFFFFF"/>
          </a:solidFill>
          <a:ln w="3175" cap="flat">
            <a:solidFill>
              <a:srgbClr val="D9D9D9"/>
            </a:solidFill>
            <a:prstDash val="solid"/>
            <a:miter lim="400000"/>
          </a:ln>
          <a:effectLst>
            <a:outerShdw blurRad="76200" dir="18900000" rotWithShape="0">
              <a:srgbClr val="000000">
                <a:alpha val="20000"/>
              </a:srgbClr>
            </a:outerShdw>
          </a:effectLst>
        </p:spPr>
        <p:txBody>
          <a:bodyPr wrap="square" lIns="45719" tIns="45719" rIns="45719" bIns="45719"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pPr algn="ctr">
              <a:defRPr>
                <a:solidFill>
                  <a:srgbClr val="FFFFFF"/>
                </a:solidFill>
              </a:defRPr>
            </a:pPr>
            <a:endParaRPr/>
          </a:p>
        </p:txBody>
      </p:sp>
      <p:sp>
        <p:nvSpPr>
          <p:cNvPr id="7" name="Shape 589">
            <a:extLst>
              <a:ext uri="{FF2B5EF4-FFF2-40B4-BE49-F238E27FC236}">
                <a16:creationId xmlns:a16="http://schemas.microsoft.com/office/drawing/2014/main" id="{2AADA8AA-FF65-4A91-BF80-43B814EE7EC3}"/>
              </a:ext>
            </a:extLst>
          </p:cNvPr>
          <p:cNvSpPr/>
          <p:nvPr/>
        </p:nvSpPr>
        <p:spPr>
          <a:xfrm>
            <a:off x="6308112" y="4184990"/>
            <a:ext cx="2077609" cy="646329"/>
          </a:xfrm>
          <a:prstGeom prst="rect">
            <a:avLst/>
          </a:prstGeom>
          <a:noFill/>
          <a:ln w="12700" cap="flat">
            <a:noFill/>
            <a:miter lim="400000"/>
          </a:ln>
          <a:effectLst/>
          <a:extLst>
            <a:ext uri="{C572A759-6A51-4108-AA02-DFA0A04FC94B}">
              <ma14:wrappingTextBoxFlag xmlns:lc="http://schemas.openxmlformats.org/drawingml/2006/lockedCanvas" xmlns:ma14="http://schemas.microsoft.com/office/mac/drawingml/2011/main" xmlns="" val="1"/>
            </a:ext>
          </a:extLst>
        </p:spPr>
        <p:txBody>
          <a:bodyPr wrap="square" lIns="182880" tIns="45719" rIns="182880" bIns="45719" numCol="1"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pPr algn="ctr"/>
            <a:r>
              <a:rPr lang="en-US" dirty="0">
                <a:solidFill>
                  <a:schemeClr val="tx1">
                    <a:lumMod val="65000"/>
                    <a:lumOff val="35000"/>
                  </a:schemeClr>
                </a:solidFill>
                <a:latin typeface="Franklin Gothic Medium Cond" panose="020B0606030402020204" pitchFamily="34" charset="0"/>
                <a:cs typeface="Calibri" panose="020F0502020204030204" pitchFamily="34" charset="0"/>
              </a:rPr>
              <a:t>LCE and </a:t>
            </a:r>
          </a:p>
          <a:p>
            <a:pPr algn="ctr"/>
            <a:r>
              <a:rPr lang="en-US" dirty="0">
                <a:solidFill>
                  <a:schemeClr val="tx1">
                    <a:lumMod val="65000"/>
                    <a:lumOff val="35000"/>
                  </a:schemeClr>
                </a:solidFill>
                <a:latin typeface="Franklin Gothic Medium Cond" panose="020B0606030402020204" pitchFamily="34" charset="0"/>
                <a:cs typeface="Calibri" panose="020F0502020204030204" pitchFamily="34" charset="0"/>
              </a:rPr>
              <a:t>other local officials</a:t>
            </a:r>
          </a:p>
        </p:txBody>
      </p:sp>
      <p:pic>
        <p:nvPicPr>
          <p:cNvPr id="8" name="Picture 10" descr="https://cdn-icons-png.flaticon.com/512/476/476863.png">
            <a:extLst>
              <a:ext uri="{FF2B5EF4-FFF2-40B4-BE49-F238E27FC236}">
                <a16:creationId xmlns:a16="http://schemas.microsoft.com/office/drawing/2014/main" id="{FAF7238B-B938-4913-AEF5-FA3CD24C000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07482" y="2930981"/>
            <a:ext cx="1278871" cy="127887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4" descr="https://cdn-icons-png.flaticon.com/512/1256/1256651.png">
            <a:extLst>
              <a:ext uri="{FF2B5EF4-FFF2-40B4-BE49-F238E27FC236}">
                <a16:creationId xmlns:a16="http://schemas.microsoft.com/office/drawing/2014/main" id="{97FD1871-FDBB-43F8-A4F9-178F1F13396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50179" y="3014542"/>
            <a:ext cx="1060263" cy="1060263"/>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8BCAD695-5E98-4CF7-A3B1-22B1784E6B93}"/>
              </a:ext>
            </a:extLst>
          </p:cNvPr>
          <p:cNvSpPr/>
          <p:nvPr/>
        </p:nvSpPr>
        <p:spPr>
          <a:xfrm>
            <a:off x="3098470" y="2911103"/>
            <a:ext cx="2604661" cy="20004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Tahoma" panose="020B0604030504040204" pitchFamily="34" charset="0"/>
                <a:ea typeface="Tahoma" panose="020B0604030504040204" pitchFamily="34" charset="0"/>
                <a:cs typeface="Tahoma" panose="020B0604030504040204" pitchFamily="34" charset="0"/>
              </a:rPr>
              <a:t>Determination and payment of honorarium to SK Officials charged against the SK funds</a:t>
            </a:r>
            <a:endParaRPr lang="en-PH" sz="20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11" name="Rectangle 10">
            <a:extLst>
              <a:ext uri="{FF2B5EF4-FFF2-40B4-BE49-F238E27FC236}">
                <a16:creationId xmlns:a16="http://schemas.microsoft.com/office/drawing/2014/main" id="{E5A022E0-D975-4089-9AE4-4FF3111B0872}"/>
              </a:ext>
            </a:extLst>
          </p:cNvPr>
          <p:cNvSpPr/>
          <p:nvPr/>
        </p:nvSpPr>
        <p:spPr>
          <a:xfrm>
            <a:off x="8377329" y="2911103"/>
            <a:ext cx="2659002" cy="20004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Tahoma" panose="020B0604030504040204" pitchFamily="34" charset="0"/>
                <a:ea typeface="Tahoma" panose="020B0604030504040204" pitchFamily="34" charset="0"/>
                <a:cs typeface="Tahoma" panose="020B0604030504040204" pitchFamily="34" charset="0"/>
              </a:rPr>
              <a:t>Payment of additional honorarium, social welfare contributions, and hazard pay charged against the LGU funds</a:t>
            </a:r>
            <a:endParaRPr lang="en-PH" sz="20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272214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par>
                                <p:cTn id="25" presetID="10"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7" grpId="0"/>
      <p:bldP spid="10" grpId="0"/>
      <p:bldP spid="11" grpId="0"/>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53514" y="1671264"/>
            <a:ext cx="6350000" cy="1404168"/>
          </a:xfrm>
          <a:noFill/>
        </p:spPr>
        <p:txBody>
          <a:bodyPr>
            <a:noAutofit/>
          </a:bodyPr>
          <a:lstStyle/>
          <a:p>
            <a:r>
              <a:rPr lang="en-US" sz="8000" b="1" spc="600" dirty="0">
                <a:latin typeface="Edwardian Script ITC" panose="030303020407070D0804" pitchFamily="66" charset="0"/>
                <a:cs typeface="Times New Roman" panose="02020603050405020304" pitchFamily="18" charset="0"/>
              </a:rPr>
              <a:t>Thank you!</a:t>
            </a:r>
            <a:endParaRPr lang="en-PH" sz="4400" spc="600" dirty="0">
              <a:effectLst>
                <a:reflection blurRad="101600" stA="73000" endPos="32000" dist="12700" dir="5400000" sy="-100000" algn="bl" rotWithShape="0"/>
              </a:effectLst>
              <a:latin typeface="Edwardian Script ITC" panose="030303020407070D0804" pitchFamily="66" charset="0"/>
              <a:cs typeface="Times New Roman" panose="02020603050405020304" pitchFamily="18" charset="0"/>
            </a:endParaRPr>
          </a:p>
        </p:txBody>
      </p:sp>
      <p:sp>
        <p:nvSpPr>
          <p:cNvPr id="3" name="Subtitle 2">
            <a:extLst>
              <a:ext uri="{FF2B5EF4-FFF2-40B4-BE49-F238E27FC236}">
                <a16:creationId xmlns:a16="http://schemas.microsoft.com/office/drawing/2014/main" id="{CB5E906C-7EA6-4544-B8A8-ACFA7E16625F}"/>
              </a:ext>
            </a:extLst>
          </p:cNvPr>
          <p:cNvSpPr txBox="1">
            <a:spLocks/>
          </p:cNvSpPr>
          <p:nvPr/>
        </p:nvSpPr>
        <p:spPr>
          <a:xfrm>
            <a:off x="1493161" y="5294605"/>
            <a:ext cx="4105246" cy="1548787"/>
          </a:xfrm>
          <a:prstGeom prst="rect">
            <a:avLst/>
          </a:prstGeom>
          <a:noFill/>
        </p:spPr>
        <p:txBody>
          <a:bodyPr/>
          <a:lstStyle>
            <a:lvl1pPr marL="342900" indent="-342900" defTabSz="6858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6858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6858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6858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6858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6858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6858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6858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6858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indent="0" algn="ctr" eaLnBrk="1" hangingPunct="1">
              <a:spcBef>
                <a:spcPct val="0"/>
              </a:spcBef>
              <a:buNone/>
            </a:pPr>
            <a:r>
              <a:rPr lang="en-US" altLang="en-US" sz="1100" dirty="0">
                <a:solidFill>
                  <a:schemeClr val="bg2">
                    <a:lumMod val="50000"/>
                  </a:schemeClr>
                </a:solidFill>
                <a:latin typeface="Eras Light ITC" panose="020B0402030504020804" pitchFamily="34" charset="0"/>
                <a:ea typeface="MS PGothic" panose="020B0600070205080204" pitchFamily="34" charset="-128"/>
                <a:cs typeface="Calibri" panose="020F0502020204030204" pitchFamily="34" charset="0"/>
              </a:rPr>
              <a:t>For more information:</a:t>
            </a:r>
          </a:p>
          <a:p>
            <a:pPr marL="0" indent="0" algn="ctr" eaLnBrk="1" hangingPunct="1">
              <a:spcBef>
                <a:spcPct val="0"/>
              </a:spcBef>
              <a:buNone/>
            </a:pPr>
            <a:r>
              <a:rPr lang="en-US" altLang="en-US" sz="1100" b="1" dirty="0">
                <a:solidFill>
                  <a:schemeClr val="bg2">
                    <a:lumMod val="50000"/>
                  </a:schemeClr>
                </a:solidFill>
                <a:latin typeface="Eras Light ITC" panose="020B0402030504020804" pitchFamily="34" charset="0"/>
                <a:ea typeface="MS PGothic" panose="020B0600070205080204" pitchFamily="34" charset="-128"/>
                <a:cs typeface="Calibri" panose="020F0502020204030204" pitchFamily="34" charset="0"/>
              </a:rPr>
              <a:t>Department of Budget and Management</a:t>
            </a:r>
          </a:p>
          <a:p>
            <a:pPr marL="0" indent="0" algn="ctr" eaLnBrk="1" hangingPunct="1">
              <a:spcBef>
                <a:spcPct val="0"/>
              </a:spcBef>
              <a:buNone/>
            </a:pPr>
            <a:r>
              <a:rPr lang="en-US" altLang="en-US" sz="1100" dirty="0">
                <a:solidFill>
                  <a:schemeClr val="bg2">
                    <a:lumMod val="50000"/>
                  </a:schemeClr>
                </a:solidFill>
                <a:latin typeface="Eras Light ITC" panose="020B0402030504020804" pitchFamily="34" charset="0"/>
                <a:ea typeface="MS PGothic" panose="020B0600070205080204" pitchFamily="34" charset="-128"/>
                <a:cs typeface="Calibri" panose="020F0502020204030204" pitchFamily="34" charset="0"/>
              </a:rPr>
              <a:t>General Solano Street, San Miguel, Malacañang, Manila</a:t>
            </a:r>
          </a:p>
          <a:p>
            <a:pPr marL="0" indent="0" algn="ctr" eaLnBrk="1" hangingPunct="1">
              <a:spcBef>
                <a:spcPct val="0"/>
              </a:spcBef>
              <a:buNone/>
            </a:pPr>
            <a:r>
              <a:rPr lang="en-US" altLang="en-US" sz="1100" dirty="0">
                <a:solidFill>
                  <a:schemeClr val="bg2">
                    <a:lumMod val="50000"/>
                  </a:schemeClr>
                </a:solidFill>
                <a:latin typeface="Eras Light ITC" panose="020B0402030504020804" pitchFamily="34" charset="0"/>
                <a:ea typeface="MS PGothic" panose="020B0600070205080204" pitchFamily="34" charset="-128"/>
                <a:cs typeface="Calibri" panose="020F0502020204030204" pitchFamily="34" charset="0"/>
              </a:rPr>
              <a:t>Trunkline: (02) 8657-3300 local 1220</a:t>
            </a:r>
          </a:p>
          <a:p>
            <a:pPr marL="0" indent="0" algn="ctr" eaLnBrk="1" hangingPunct="1">
              <a:spcBef>
                <a:spcPct val="0"/>
              </a:spcBef>
              <a:buNone/>
            </a:pPr>
            <a:r>
              <a:rPr lang="en-US" altLang="en-US" sz="1100" dirty="0">
                <a:solidFill>
                  <a:schemeClr val="bg2">
                    <a:lumMod val="50000"/>
                  </a:schemeClr>
                </a:solidFill>
                <a:latin typeface="Eras Light ITC" panose="020B0402030504020804" pitchFamily="34" charset="0"/>
                <a:ea typeface="MS PGothic" panose="020B0600070205080204" pitchFamily="34" charset="-128"/>
                <a:cs typeface="Calibri" panose="020F0502020204030204" pitchFamily="34" charset="0"/>
              </a:rPr>
              <a:t>Website: www.dbm.gov.ph</a:t>
            </a:r>
          </a:p>
        </p:txBody>
      </p:sp>
    </p:spTree>
    <p:extLst>
      <p:ext uri="{BB962C8B-B14F-4D97-AF65-F5344CB8AC3E}">
        <p14:creationId xmlns:p14="http://schemas.microsoft.com/office/powerpoint/2010/main" val="1506960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7"/>
          <p:cNvSpPr txBox="1">
            <a:spLocks noChangeArrowheads="1"/>
          </p:cNvSpPr>
          <p:nvPr/>
        </p:nvSpPr>
        <p:spPr bwMode="auto">
          <a:xfrm>
            <a:off x="403123" y="1900639"/>
            <a:ext cx="6115664" cy="3600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nSpc>
                <a:spcPct val="100000"/>
              </a:lnSpc>
              <a:spcBef>
                <a:spcPct val="0"/>
              </a:spcBef>
              <a:buFontTx/>
              <a:buNone/>
            </a:pPr>
            <a:r>
              <a:rPr lang="en-PH" altLang="en-US" sz="3200" b="1" dirty="0">
                <a:latin typeface="Franklin Gothic Medium Cond" panose="020B0606030402020204" pitchFamily="34" charset="0"/>
              </a:rPr>
              <a:t>USES OF THE FUND</a:t>
            </a:r>
          </a:p>
          <a:p>
            <a:pPr>
              <a:lnSpc>
                <a:spcPct val="100000"/>
              </a:lnSpc>
              <a:spcBef>
                <a:spcPct val="0"/>
              </a:spcBef>
              <a:buFontTx/>
              <a:buNone/>
            </a:pPr>
            <a:endParaRPr lang="en-PH" altLang="en-US" sz="2400" b="1" u="sng" dirty="0">
              <a:latin typeface="Franklin Gothic Medium Cond" panose="020B0606030402020204" pitchFamily="34" charset="0"/>
            </a:endParaRPr>
          </a:p>
          <a:p>
            <a:pPr marL="720725" indent="-457200" algn="just">
              <a:lnSpc>
                <a:spcPct val="100000"/>
              </a:lnSpc>
              <a:spcBef>
                <a:spcPct val="0"/>
              </a:spcBef>
            </a:pPr>
            <a:r>
              <a:rPr lang="en-PH" altLang="en-US" sz="2400" dirty="0">
                <a:latin typeface="Franklin Gothic Medium Cond" panose="020B0606030402020204" pitchFamily="34" charset="0"/>
              </a:rPr>
              <a:t>To fund basic services and facilities pursuant to Section 17 of RA No. 7160 particularly those which have been devolved by the National Government; and</a:t>
            </a:r>
          </a:p>
          <a:p>
            <a:pPr marL="720725" indent="-457200" algn="just">
              <a:lnSpc>
                <a:spcPct val="100000"/>
              </a:lnSpc>
              <a:spcBef>
                <a:spcPct val="0"/>
              </a:spcBef>
            </a:pPr>
            <a:endParaRPr lang="en-PH" altLang="en-US" sz="2400" dirty="0">
              <a:latin typeface="Franklin Gothic Medium Cond" panose="020B0606030402020204" pitchFamily="34" charset="0"/>
            </a:endParaRPr>
          </a:p>
          <a:p>
            <a:pPr marL="720725" indent="-457200" algn="just">
              <a:lnSpc>
                <a:spcPct val="100000"/>
              </a:lnSpc>
              <a:spcBef>
                <a:spcPct val="0"/>
              </a:spcBef>
            </a:pPr>
            <a:r>
              <a:rPr lang="en-PH" altLang="en-US" sz="2400" dirty="0">
                <a:latin typeface="Franklin Gothic Medium Cond" panose="020B0606030402020204" pitchFamily="34" charset="0"/>
              </a:rPr>
              <a:t>To fund development projects as identified in the LGUs Annual Investment Plan.</a:t>
            </a:r>
          </a:p>
        </p:txBody>
      </p:sp>
      <p:sp>
        <p:nvSpPr>
          <p:cNvPr id="8" name="Title 4">
            <a:extLst>
              <a:ext uri="{FF2B5EF4-FFF2-40B4-BE49-F238E27FC236}">
                <a16:creationId xmlns:a16="http://schemas.microsoft.com/office/drawing/2014/main" id="{AD88AA2E-36E2-415E-9457-1B211F381B7A}"/>
              </a:ext>
            </a:extLst>
          </p:cNvPr>
          <p:cNvSpPr txBox="1">
            <a:spLocks/>
          </p:cNvSpPr>
          <p:nvPr/>
        </p:nvSpPr>
        <p:spPr>
          <a:xfrm>
            <a:off x="403123" y="702086"/>
            <a:ext cx="5943600" cy="763801"/>
          </a:xfrm>
          <a:prstGeom prst="rect">
            <a:avLst/>
          </a:prstGeom>
        </p:spPr>
        <p:txBody>
          <a:bodyPr vert="horz" lIns="68580" tIns="34290" rIns="68580" bIns="3429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PH" sz="4200" b="1" dirty="0">
                <a:latin typeface="Franklin Gothic Demi Cond"/>
                <a:cs typeface="Times New Roman"/>
              </a:rPr>
              <a:t>IRA/NTA SHARE OF LGUs</a:t>
            </a:r>
          </a:p>
        </p:txBody>
      </p:sp>
    </p:spTree>
    <p:extLst>
      <p:ext uri="{BB962C8B-B14F-4D97-AF65-F5344CB8AC3E}">
        <p14:creationId xmlns:p14="http://schemas.microsoft.com/office/powerpoint/2010/main" val="1365103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fade">
                                      <p:cBhvr>
                                        <p:cTn id="7" dur="500"/>
                                        <p:tgtEl>
                                          <p:spTgt spid="7">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4" end="4"/>
                                            </p:txEl>
                                          </p:spTgt>
                                        </p:tgtEl>
                                        <p:attrNameLst>
                                          <p:attrName>style.visibility</p:attrName>
                                        </p:attrNameLst>
                                      </p:cBhvr>
                                      <p:to>
                                        <p:strVal val="visible"/>
                                      </p:to>
                                    </p:set>
                                    <p:animEffect transition="in" filter="fade">
                                      <p:cBhvr>
                                        <p:cTn id="12"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5DA502C-16C5-9B8A-9724-5D7CE38743F0}"/>
              </a:ext>
            </a:extLst>
          </p:cNvPr>
          <p:cNvSpPr/>
          <p:nvPr/>
        </p:nvSpPr>
        <p:spPr>
          <a:xfrm>
            <a:off x="-3935" y="3934"/>
            <a:ext cx="12206378" cy="687237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latin typeface="Avenir Next LT Pro"/>
            </a:endParaRPr>
          </a:p>
        </p:txBody>
      </p:sp>
      <p:pic>
        <p:nvPicPr>
          <p:cNvPr id="4" name="Picture 3" descr="A red white and blue diamond&#10;&#10;Description automatically generated">
            <a:extLst>
              <a:ext uri="{FF2B5EF4-FFF2-40B4-BE49-F238E27FC236}">
                <a16:creationId xmlns:a16="http://schemas.microsoft.com/office/drawing/2014/main" id="{AA307299-E8C3-CC41-DB0C-7B6153DFBAA1}"/>
              </a:ext>
            </a:extLst>
          </p:cNvPr>
          <p:cNvPicPr>
            <a:picLocks noChangeAspect="1"/>
          </p:cNvPicPr>
          <p:nvPr/>
        </p:nvPicPr>
        <p:blipFill>
          <a:blip r:embed="rId3"/>
          <a:stretch>
            <a:fillRect/>
          </a:stretch>
        </p:blipFill>
        <p:spPr>
          <a:xfrm>
            <a:off x="14377" y="6262528"/>
            <a:ext cx="12192000" cy="601472"/>
          </a:xfrm>
          <a:prstGeom prst="rect">
            <a:avLst/>
          </a:prstGeom>
        </p:spPr>
      </p:pic>
      <p:sp>
        <p:nvSpPr>
          <p:cNvPr id="16" name="TextBox 15">
            <a:extLst>
              <a:ext uri="{FF2B5EF4-FFF2-40B4-BE49-F238E27FC236}">
                <a16:creationId xmlns:a16="http://schemas.microsoft.com/office/drawing/2014/main" id="{0386BF7D-F3EE-7F00-6FD0-C2797869CB36}"/>
              </a:ext>
            </a:extLst>
          </p:cNvPr>
          <p:cNvSpPr txBox="1"/>
          <p:nvPr/>
        </p:nvSpPr>
        <p:spPr>
          <a:xfrm>
            <a:off x="5663197" y="2241518"/>
            <a:ext cx="6359483" cy="295465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100" b="1" dirty="0">
                <a:solidFill>
                  <a:srgbClr val="002060"/>
                </a:solidFill>
                <a:latin typeface="Avenir Next LT Pro"/>
              </a:rPr>
              <a:t>FY 2025 NATIONAL TAX ALLOTMENT SHARES OF LOCAL GOVERNMENT UNITS AND GUIDELINES ON THE PREPARATION OF THE FY 2025 ANNUAL BUDGETS OF LGUS</a:t>
            </a:r>
            <a:endParaRPr lang="en-PH" sz="3100" b="1" dirty="0">
              <a:solidFill>
                <a:srgbClr val="002060"/>
              </a:solidFill>
              <a:latin typeface="Avenir Next LT Pro"/>
            </a:endParaRPr>
          </a:p>
        </p:txBody>
      </p:sp>
      <p:pic>
        <p:nvPicPr>
          <p:cNvPr id="6" name="Picture 5" descr="A stack of papers with text&#10;&#10;Description automatically generated">
            <a:extLst>
              <a:ext uri="{FF2B5EF4-FFF2-40B4-BE49-F238E27FC236}">
                <a16:creationId xmlns:a16="http://schemas.microsoft.com/office/drawing/2014/main" id="{583204C1-AF68-DDA4-57E3-E2723946D245}"/>
              </a:ext>
            </a:extLst>
          </p:cNvPr>
          <p:cNvPicPr>
            <a:picLocks noChangeAspect="1"/>
          </p:cNvPicPr>
          <p:nvPr/>
        </p:nvPicPr>
        <p:blipFill>
          <a:blip r:embed="rId4"/>
          <a:stretch>
            <a:fillRect/>
          </a:stretch>
        </p:blipFill>
        <p:spPr>
          <a:xfrm rot="222421">
            <a:off x="216076" y="165370"/>
            <a:ext cx="5072153" cy="5876207"/>
          </a:xfrm>
          <a:prstGeom prst="rect">
            <a:avLst/>
          </a:prstGeom>
        </p:spPr>
      </p:pic>
      <p:pic>
        <p:nvPicPr>
          <p:cNvPr id="7" name="Google Shape;120;g2608cd512f4_2_51">
            <a:extLst>
              <a:ext uri="{FF2B5EF4-FFF2-40B4-BE49-F238E27FC236}">
                <a16:creationId xmlns:a16="http://schemas.microsoft.com/office/drawing/2014/main" id="{4F38D9AE-3CBC-4107-AF1D-0536E030235B}"/>
              </a:ext>
            </a:extLst>
          </p:cNvPr>
          <p:cNvPicPr preferRelativeResize="0"/>
          <p:nvPr/>
        </p:nvPicPr>
        <p:blipFill rotWithShape="1">
          <a:blip r:embed="rId5"/>
          <a:srcRect t="295" b="295"/>
          <a:stretch/>
        </p:blipFill>
        <p:spPr>
          <a:xfrm rot="21522421">
            <a:off x="1261748" y="677463"/>
            <a:ext cx="3786217" cy="5188905"/>
          </a:xfrm>
          <a:prstGeom prst="rect">
            <a:avLst/>
          </a:prstGeom>
          <a:noFill/>
          <a:ln>
            <a:noFill/>
          </a:ln>
        </p:spPr>
      </p:pic>
      <p:sp>
        <p:nvSpPr>
          <p:cNvPr id="2" name="Rectangle 1">
            <a:extLst>
              <a:ext uri="{FF2B5EF4-FFF2-40B4-BE49-F238E27FC236}">
                <a16:creationId xmlns:a16="http://schemas.microsoft.com/office/drawing/2014/main" id="{A4D8AF22-2EC1-EE67-45A4-53C92CF8E2D7}"/>
              </a:ext>
            </a:extLst>
          </p:cNvPr>
          <p:cNvSpPr/>
          <p:nvPr/>
        </p:nvSpPr>
        <p:spPr>
          <a:xfrm>
            <a:off x="5826164" y="642155"/>
            <a:ext cx="5914732" cy="1374768"/>
          </a:xfrm>
          <a:prstGeom prst="rect">
            <a:avLst/>
          </a:prstGeom>
          <a:solidFill>
            <a:srgbClr val="F7CD79"/>
          </a:solidFill>
          <a:ln>
            <a:noFill/>
          </a:ln>
          <a:effectLst>
            <a:outerShdw blurRad="63500" dist="38100" dir="2700000">
              <a:srgbClr val="000000">
                <a:alpha val="37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5" name="Google Shape;119;g2608cd512f4_2_27">
            <a:extLst>
              <a:ext uri="{FF2B5EF4-FFF2-40B4-BE49-F238E27FC236}">
                <a16:creationId xmlns:a16="http://schemas.microsoft.com/office/drawing/2014/main" id="{EA707DAB-DDD1-2499-CF74-BC68259A5429}"/>
              </a:ext>
            </a:extLst>
          </p:cNvPr>
          <p:cNvSpPr txBox="1"/>
          <p:nvPr/>
        </p:nvSpPr>
        <p:spPr>
          <a:xfrm>
            <a:off x="5822230" y="800530"/>
            <a:ext cx="5914731" cy="1083518"/>
          </a:xfrm>
          <a:prstGeom prst="rect">
            <a:avLst/>
          </a:prstGeom>
          <a:noFill/>
          <a:ln>
            <a:noFill/>
          </a:ln>
        </p:spPr>
        <p:txBody>
          <a:bodyPr spcFirstLastPara="1" wrap="square" lIns="91425" tIns="91425" rIns="91425" bIns="91425" anchor="ctr" anchorCtr="0">
            <a:noAutofit/>
          </a:bodyPr>
          <a:lstStyle/>
          <a:p>
            <a:pPr algn="ctr"/>
            <a:r>
              <a:rPr lang="en-US" sz="2800" b="1" dirty="0">
                <a:solidFill>
                  <a:srgbClr val="002060"/>
                </a:solidFill>
                <a:latin typeface="Avenir Next LT Pro"/>
                <a:sym typeface="Trebuchet MS"/>
              </a:rPr>
              <a:t>LOCAL BUDGET MEMORANDUM NO. 90, AS AMENDED</a:t>
            </a:r>
            <a:endParaRPr lang="en-PH" sz="2800" b="1" dirty="0">
              <a:solidFill>
                <a:srgbClr val="002060"/>
              </a:solidFill>
              <a:latin typeface="Avenir Next LT Pro"/>
            </a:endParaRPr>
          </a:p>
        </p:txBody>
      </p:sp>
    </p:spTree>
    <p:extLst>
      <p:ext uri="{BB962C8B-B14F-4D97-AF65-F5344CB8AC3E}">
        <p14:creationId xmlns:p14="http://schemas.microsoft.com/office/powerpoint/2010/main" val="3479472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 grpId="0" animBg="1"/>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8B42EAE-0714-CB7E-3325-6EC42EAF7D3B}"/>
              </a:ext>
            </a:extLst>
          </p:cNvPr>
          <p:cNvSpPr/>
          <p:nvPr/>
        </p:nvSpPr>
        <p:spPr>
          <a:xfrm>
            <a:off x="-3935" y="3934"/>
            <a:ext cx="12206378" cy="687237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solidFill>
                <a:srgbClr val="002060"/>
              </a:solidFill>
              <a:latin typeface="Avenir Next LT Pro" panose="020B0504020202020204" pitchFamily="34" charset="0"/>
            </a:endParaRPr>
          </a:p>
        </p:txBody>
      </p:sp>
      <p:sp>
        <p:nvSpPr>
          <p:cNvPr id="27" name="Title 4">
            <a:extLst>
              <a:ext uri="{FF2B5EF4-FFF2-40B4-BE49-F238E27FC236}">
                <a16:creationId xmlns:a16="http://schemas.microsoft.com/office/drawing/2014/main" id="{EAF34529-6CB4-404A-9C26-CDCF14D6667A}"/>
              </a:ext>
            </a:extLst>
          </p:cNvPr>
          <p:cNvSpPr txBox="1">
            <a:spLocks/>
          </p:cNvSpPr>
          <p:nvPr/>
        </p:nvSpPr>
        <p:spPr>
          <a:xfrm>
            <a:off x="152400" y="959104"/>
            <a:ext cx="11887200" cy="763801"/>
          </a:xfrm>
          <a:prstGeom prst="rect">
            <a:avLst/>
          </a:prstGeom>
        </p:spPr>
        <p:txBody>
          <a:bodyPr vert="horz" lIns="68580" tIns="34290" rIns="68580" bIns="3429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200" b="1" dirty="0">
                <a:solidFill>
                  <a:srgbClr val="002060"/>
                </a:solidFill>
                <a:latin typeface="Avenir Next LT Pro" panose="020B0504020202020204" pitchFamily="34" charset="0"/>
                <a:cs typeface="Times New Roman"/>
              </a:rPr>
              <a:t>FY 2025 NTA OF LGUs</a:t>
            </a:r>
          </a:p>
        </p:txBody>
      </p:sp>
      <p:graphicFrame>
        <p:nvGraphicFramePr>
          <p:cNvPr id="5" name="Table 6">
            <a:extLst>
              <a:ext uri="{FF2B5EF4-FFF2-40B4-BE49-F238E27FC236}">
                <a16:creationId xmlns:a16="http://schemas.microsoft.com/office/drawing/2014/main" id="{9760FEFE-717D-4D66-8448-8E911B595542}"/>
              </a:ext>
            </a:extLst>
          </p:cNvPr>
          <p:cNvGraphicFramePr>
            <a:graphicFrameLocks noGrp="1"/>
          </p:cNvGraphicFramePr>
          <p:nvPr>
            <p:extLst/>
          </p:nvPr>
        </p:nvGraphicFramePr>
        <p:xfrm>
          <a:off x="264042" y="2206638"/>
          <a:ext cx="11663915" cy="2926080"/>
        </p:xfrm>
        <a:graphic>
          <a:graphicData uri="http://schemas.openxmlformats.org/drawingml/2006/table">
            <a:tbl>
              <a:tblPr firstRow="1" bandRow="1">
                <a:tableStyleId>{E8B1032C-EA38-4F05-BA0D-38AFFFC7BED3}</a:tableStyleId>
              </a:tblPr>
              <a:tblGrid>
                <a:gridCol w="4466048">
                  <a:extLst>
                    <a:ext uri="{9D8B030D-6E8A-4147-A177-3AD203B41FA5}">
                      <a16:colId xmlns:a16="http://schemas.microsoft.com/office/drawing/2014/main" val="922783527"/>
                    </a:ext>
                  </a:extLst>
                </a:gridCol>
                <a:gridCol w="3752839">
                  <a:extLst>
                    <a:ext uri="{9D8B030D-6E8A-4147-A177-3AD203B41FA5}">
                      <a16:colId xmlns:a16="http://schemas.microsoft.com/office/drawing/2014/main" val="1000101124"/>
                    </a:ext>
                  </a:extLst>
                </a:gridCol>
                <a:gridCol w="3445028">
                  <a:extLst>
                    <a:ext uri="{9D8B030D-6E8A-4147-A177-3AD203B41FA5}">
                      <a16:colId xmlns:a16="http://schemas.microsoft.com/office/drawing/2014/main" val="177734315"/>
                    </a:ext>
                  </a:extLst>
                </a:gridCol>
              </a:tblGrid>
              <a:tr h="370840">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PH" sz="2600" dirty="0">
                          <a:solidFill>
                            <a:srgbClr val="002060"/>
                          </a:solidFill>
                          <a:latin typeface="Avenir Next LT Pro" panose="020B0504020202020204" pitchFamily="34" charset="0"/>
                        </a:rPr>
                        <a:t>Certification</a:t>
                      </a:r>
                      <a:endParaRPr lang="en-US" sz="2600" dirty="0">
                        <a:solidFill>
                          <a:srgbClr val="002060"/>
                        </a:solidFill>
                        <a:latin typeface="Avenir Next LT Pro" panose="020B0504020202020204" pitchFamily="34" charset="0"/>
                      </a:endParaRPr>
                    </a:p>
                  </a:txBody>
                  <a:tcPr anchor="ct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PH" sz="2600" dirty="0">
                          <a:solidFill>
                            <a:srgbClr val="002060"/>
                          </a:solidFill>
                          <a:latin typeface="Avenir Next LT Pro" panose="020B0504020202020204" pitchFamily="34" charset="0"/>
                        </a:rPr>
                        <a:t>Amount (Php)</a:t>
                      </a:r>
                      <a:endParaRPr lang="en-US" sz="2600" dirty="0">
                        <a:solidFill>
                          <a:srgbClr val="002060"/>
                        </a:solidFill>
                        <a:latin typeface="Avenir Next LT Pro" panose="020B0504020202020204" pitchFamily="34" charset="0"/>
                      </a:endParaRPr>
                    </a:p>
                  </a:txBody>
                  <a:tcPr anchor="ctr"/>
                </a:tc>
                <a:tc hMerge="1">
                  <a:txBody>
                    <a:bodyPr/>
                    <a:lstStyle/>
                    <a:p>
                      <a:pPr algn="ctr"/>
                      <a:endParaRPr lang="en-US" sz="3200" dirty="0">
                        <a:latin typeface="Franklin Gothic Medium Cond" panose="020B0606030402020204" pitchFamily="34" charset="0"/>
                      </a:endParaRPr>
                    </a:p>
                  </a:txBody>
                  <a:tcPr anchor="ctr"/>
                </a:tc>
                <a:extLst>
                  <a:ext uri="{0D108BD9-81ED-4DB2-BD59-A6C34878D82A}">
                    <a16:rowId xmlns:a16="http://schemas.microsoft.com/office/drawing/2014/main" val="2102767963"/>
                  </a:ext>
                </a:extLst>
              </a:tr>
              <a:tr h="370840">
                <a:tc vMerge="1">
                  <a:txBody>
                    <a:bodyPr/>
                    <a:lstStyle/>
                    <a:p>
                      <a:pPr algn="ctr"/>
                      <a:endParaRPr lang="en-US" sz="3200" dirty="0">
                        <a:latin typeface="Franklin Gothic Medium Cond" panose="020B0606030402020204" pitchFamily="34" charset="0"/>
                      </a:endParaRPr>
                    </a:p>
                  </a:txBody>
                  <a:tcPr anchor="ctr"/>
                </a:tc>
                <a:tc>
                  <a:txBody>
                    <a:bodyPr/>
                    <a:lstStyle/>
                    <a:p>
                      <a:pPr algn="ctr"/>
                      <a:r>
                        <a:rPr lang="en-PH" sz="2600" b="1" dirty="0">
                          <a:solidFill>
                            <a:srgbClr val="002060"/>
                          </a:solidFill>
                          <a:latin typeface="Avenir Next LT Pro" panose="020B0504020202020204" pitchFamily="34" charset="0"/>
                        </a:rPr>
                        <a:t>FY 2024</a:t>
                      </a:r>
                      <a:endParaRPr lang="en-US" sz="2600" b="1" dirty="0">
                        <a:solidFill>
                          <a:srgbClr val="002060"/>
                        </a:solidFill>
                        <a:latin typeface="Avenir Next LT Pro" panose="020B0504020202020204" pitchFamily="34" charset="0"/>
                      </a:endParaRPr>
                    </a:p>
                  </a:txBody>
                  <a:tcPr anchor="ctr"/>
                </a:tc>
                <a:tc>
                  <a:txBody>
                    <a:bodyPr/>
                    <a:lstStyle/>
                    <a:p>
                      <a:pPr algn="ctr"/>
                      <a:r>
                        <a:rPr lang="en-US" sz="2600" b="1" dirty="0">
                          <a:solidFill>
                            <a:srgbClr val="002060"/>
                          </a:solidFill>
                          <a:latin typeface="Avenir Next LT Pro" panose="020B0504020202020204" pitchFamily="34" charset="0"/>
                        </a:rPr>
                        <a:t>FY 2025</a:t>
                      </a:r>
                    </a:p>
                  </a:txBody>
                  <a:tcPr anchor="ctr"/>
                </a:tc>
                <a:extLst>
                  <a:ext uri="{0D108BD9-81ED-4DB2-BD59-A6C34878D82A}">
                    <a16:rowId xmlns:a16="http://schemas.microsoft.com/office/drawing/2014/main" val="763109602"/>
                  </a:ext>
                </a:extLst>
              </a:tr>
              <a:tr h="370840">
                <a:tc>
                  <a:txBody>
                    <a:bodyPr/>
                    <a:lstStyle/>
                    <a:p>
                      <a:pPr algn="ctr"/>
                      <a:r>
                        <a:rPr lang="en-PH" sz="2600" dirty="0">
                          <a:solidFill>
                            <a:srgbClr val="002060"/>
                          </a:solidFill>
                          <a:latin typeface="Avenir Next LT Pro" panose="020B0504020202020204" pitchFamily="34" charset="0"/>
                        </a:rPr>
                        <a:t>Bureau of Internal Revenue</a:t>
                      </a:r>
                      <a:endParaRPr lang="en-US" sz="2600" dirty="0">
                        <a:solidFill>
                          <a:srgbClr val="002060"/>
                        </a:solidFill>
                        <a:latin typeface="Avenir Next LT Pro" panose="020B0504020202020204" pitchFamily="34" charset="0"/>
                      </a:endParaRPr>
                    </a:p>
                  </a:txBody>
                  <a:tcPr anchor="ctr"/>
                </a:tc>
                <a:tc>
                  <a:txBody>
                    <a:bodyPr/>
                    <a:lstStyle/>
                    <a:p>
                      <a:pPr algn="r"/>
                      <a:r>
                        <a:rPr lang="en-US" sz="2600" dirty="0">
                          <a:solidFill>
                            <a:srgbClr val="002060"/>
                          </a:solidFill>
                          <a:latin typeface="Avenir Next LT Pro" panose="020B0504020202020204" pitchFamily="34" charset="0"/>
                        </a:rPr>
                        <a:t>687,998,360,000</a:t>
                      </a:r>
                    </a:p>
                  </a:txBody>
                  <a:tcPr anchor="ctr"/>
                </a:tc>
                <a:tc>
                  <a:txBody>
                    <a:bodyPr/>
                    <a:lstStyle/>
                    <a:p>
                      <a:pPr algn="r"/>
                      <a:r>
                        <a:rPr lang="en-US" sz="2600" dirty="0">
                          <a:solidFill>
                            <a:srgbClr val="002060"/>
                          </a:solidFill>
                          <a:latin typeface="Avenir Next LT Pro" panose="020B0504020202020204" pitchFamily="34" charset="0"/>
                        </a:rPr>
                        <a:t>776,559,602,000</a:t>
                      </a:r>
                    </a:p>
                  </a:txBody>
                  <a:tcPr anchor="ctr"/>
                </a:tc>
                <a:extLst>
                  <a:ext uri="{0D108BD9-81ED-4DB2-BD59-A6C34878D82A}">
                    <a16:rowId xmlns:a16="http://schemas.microsoft.com/office/drawing/2014/main" val="3775535644"/>
                  </a:ext>
                </a:extLst>
              </a:tr>
              <a:tr h="440361">
                <a:tc>
                  <a:txBody>
                    <a:bodyPr/>
                    <a:lstStyle/>
                    <a:p>
                      <a:pPr algn="ctr"/>
                      <a:r>
                        <a:rPr lang="en-PH" sz="2600" dirty="0">
                          <a:solidFill>
                            <a:srgbClr val="002060"/>
                          </a:solidFill>
                          <a:latin typeface="Avenir Next LT Pro" panose="020B0504020202020204" pitchFamily="34" charset="0"/>
                        </a:rPr>
                        <a:t>Bureau of Customs</a:t>
                      </a:r>
                      <a:endParaRPr lang="en-US" sz="2600" dirty="0">
                        <a:solidFill>
                          <a:srgbClr val="002060"/>
                        </a:solidFill>
                        <a:latin typeface="Avenir Next LT Pro" panose="020B0504020202020204" pitchFamily="34" charset="0"/>
                      </a:endParaRPr>
                    </a:p>
                  </a:txBody>
                  <a:tcPr anchor="ctr"/>
                </a:tc>
                <a:tc>
                  <a:txBody>
                    <a:bodyPr/>
                    <a:lstStyle/>
                    <a:p>
                      <a:pPr algn="r"/>
                      <a:r>
                        <a:rPr lang="en-US" sz="2600" dirty="0">
                          <a:solidFill>
                            <a:srgbClr val="002060"/>
                          </a:solidFill>
                          <a:latin typeface="Avenir Next LT Pro" panose="020B0504020202020204" pitchFamily="34" charset="0"/>
                        </a:rPr>
                        <a:t>183,357236,000</a:t>
                      </a:r>
                    </a:p>
                  </a:txBody>
                  <a:tcPr anchor="ctr"/>
                </a:tc>
                <a:tc>
                  <a:txBody>
                    <a:bodyPr/>
                    <a:lstStyle/>
                    <a:p>
                      <a:pPr algn="r"/>
                      <a:r>
                        <a:rPr lang="en-US" sz="2600" dirty="0">
                          <a:solidFill>
                            <a:srgbClr val="002060"/>
                          </a:solidFill>
                          <a:latin typeface="Avenir Next LT Pro" panose="020B0504020202020204" pitchFamily="34" charset="0"/>
                        </a:rPr>
                        <a:t>258,003,912,000</a:t>
                      </a:r>
                    </a:p>
                  </a:txBody>
                  <a:tcPr anchor="ctr"/>
                </a:tc>
                <a:extLst>
                  <a:ext uri="{0D108BD9-81ED-4DB2-BD59-A6C34878D82A}">
                    <a16:rowId xmlns:a16="http://schemas.microsoft.com/office/drawing/2014/main" val="2143092927"/>
                  </a:ext>
                </a:extLst>
              </a:tr>
              <a:tr h="370840">
                <a:tc>
                  <a:txBody>
                    <a:bodyPr/>
                    <a:lstStyle/>
                    <a:p>
                      <a:pPr algn="ctr"/>
                      <a:r>
                        <a:rPr lang="en-US" sz="2600" dirty="0">
                          <a:solidFill>
                            <a:srgbClr val="002060"/>
                          </a:solidFill>
                          <a:latin typeface="Avenir Next LT Pro" panose="020B0504020202020204" pitchFamily="34" charset="0"/>
                        </a:rPr>
                        <a:t>Bureau of the Treasury</a:t>
                      </a:r>
                    </a:p>
                  </a:txBody>
                  <a:tcPr anchor="ctr"/>
                </a:tc>
                <a:tc>
                  <a:txBody>
                    <a:bodyPr/>
                    <a:lstStyle/>
                    <a:p>
                      <a:pPr algn="r"/>
                      <a:r>
                        <a:rPr lang="en-US" sz="2600" dirty="0">
                          <a:solidFill>
                            <a:srgbClr val="002060"/>
                          </a:solidFill>
                          <a:latin typeface="Avenir Next LT Pro" panose="020B0504020202020204" pitchFamily="34" charset="0"/>
                        </a:rPr>
                        <a:t>19,603,000</a:t>
                      </a:r>
                    </a:p>
                  </a:txBody>
                  <a:tcPr anchor="ctr"/>
                </a:tc>
                <a:tc>
                  <a:txBody>
                    <a:bodyPr/>
                    <a:lstStyle/>
                    <a:p>
                      <a:pPr algn="r"/>
                      <a:r>
                        <a:rPr lang="en-US" sz="2600" dirty="0">
                          <a:solidFill>
                            <a:srgbClr val="002060"/>
                          </a:solidFill>
                          <a:latin typeface="Avenir Next LT Pro" panose="020B0504020202020204" pitchFamily="34" charset="0"/>
                        </a:rPr>
                        <a:t>41,355,000</a:t>
                      </a:r>
                    </a:p>
                  </a:txBody>
                  <a:tcPr anchor="ctr"/>
                </a:tc>
                <a:extLst>
                  <a:ext uri="{0D108BD9-81ED-4DB2-BD59-A6C34878D82A}">
                    <a16:rowId xmlns:a16="http://schemas.microsoft.com/office/drawing/2014/main" val="2628590716"/>
                  </a:ext>
                </a:extLst>
              </a:tr>
              <a:tr h="370840">
                <a:tc>
                  <a:txBody>
                    <a:bodyPr/>
                    <a:lstStyle/>
                    <a:p>
                      <a:pPr algn="ctr"/>
                      <a:r>
                        <a:rPr lang="en-US" sz="2600" b="1" dirty="0">
                          <a:solidFill>
                            <a:srgbClr val="002060"/>
                          </a:solidFill>
                          <a:latin typeface="Avenir Next LT Pro" panose="020B0504020202020204" pitchFamily="34" charset="0"/>
                        </a:rPr>
                        <a:t>TOTAL</a:t>
                      </a:r>
                    </a:p>
                  </a:txBody>
                  <a:tcPr anchor="ctr"/>
                </a:tc>
                <a:tc>
                  <a:txBody>
                    <a:bodyPr/>
                    <a:lstStyle/>
                    <a:p>
                      <a:pPr algn="r"/>
                      <a:r>
                        <a:rPr lang="en-US" sz="2600" b="1" dirty="0">
                          <a:solidFill>
                            <a:srgbClr val="002060"/>
                          </a:solidFill>
                          <a:latin typeface="Avenir Next LT Pro" panose="020B0504020202020204" pitchFamily="34" charset="0"/>
                        </a:rPr>
                        <a:t>871,375,199,000</a:t>
                      </a:r>
                    </a:p>
                  </a:txBody>
                  <a:tcPr anchor="ctr"/>
                </a:tc>
                <a:tc>
                  <a:txBody>
                    <a:bodyPr/>
                    <a:lstStyle/>
                    <a:p>
                      <a:pPr algn="r"/>
                      <a:r>
                        <a:rPr lang="en-US" sz="2600" b="1" dirty="0">
                          <a:solidFill>
                            <a:srgbClr val="002060"/>
                          </a:solidFill>
                          <a:latin typeface="Avenir Next LT Pro" panose="020B0504020202020204" pitchFamily="34" charset="0"/>
                        </a:rPr>
                        <a:t>1,034,604,869,000</a:t>
                      </a:r>
                    </a:p>
                  </a:txBody>
                  <a:tcPr anchor="ctr"/>
                </a:tc>
                <a:extLst>
                  <a:ext uri="{0D108BD9-81ED-4DB2-BD59-A6C34878D82A}">
                    <a16:rowId xmlns:a16="http://schemas.microsoft.com/office/drawing/2014/main" val="3672891886"/>
                  </a:ext>
                </a:extLst>
              </a:tr>
            </a:tbl>
          </a:graphicData>
        </a:graphic>
      </p:graphicFrame>
      <p:pic>
        <p:nvPicPr>
          <p:cNvPr id="4" name="Picture 3" descr="A red white and blue diamond&#10;&#10;Description automatically generated">
            <a:extLst>
              <a:ext uri="{FF2B5EF4-FFF2-40B4-BE49-F238E27FC236}">
                <a16:creationId xmlns:a16="http://schemas.microsoft.com/office/drawing/2014/main" id="{7F409576-6158-C320-BB0E-3C12EDCB182A}"/>
              </a:ext>
            </a:extLst>
          </p:cNvPr>
          <p:cNvPicPr>
            <a:picLocks noChangeAspect="1"/>
          </p:cNvPicPr>
          <p:nvPr/>
        </p:nvPicPr>
        <p:blipFill>
          <a:blip r:embed="rId3"/>
          <a:stretch>
            <a:fillRect/>
          </a:stretch>
        </p:blipFill>
        <p:spPr>
          <a:xfrm>
            <a:off x="14377" y="6262528"/>
            <a:ext cx="12192000" cy="601472"/>
          </a:xfrm>
          <a:prstGeom prst="rect">
            <a:avLst/>
          </a:prstGeom>
        </p:spPr>
      </p:pic>
      <p:pic>
        <p:nvPicPr>
          <p:cNvPr id="7" name="Picture 6" descr="A red white and blue diamond&#10;&#10;Description automatically generated">
            <a:extLst>
              <a:ext uri="{FF2B5EF4-FFF2-40B4-BE49-F238E27FC236}">
                <a16:creationId xmlns:a16="http://schemas.microsoft.com/office/drawing/2014/main" id="{E06F3F6F-816D-1693-FF5D-FE88CA75A604}"/>
              </a:ext>
            </a:extLst>
          </p:cNvPr>
          <p:cNvPicPr>
            <a:picLocks noChangeAspect="1"/>
          </p:cNvPicPr>
          <p:nvPr/>
        </p:nvPicPr>
        <p:blipFill>
          <a:blip r:embed="rId3"/>
          <a:stretch>
            <a:fillRect/>
          </a:stretch>
        </p:blipFill>
        <p:spPr>
          <a:xfrm>
            <a:off x="14377" y="-8377"/>
            <a:ext cx="12192000" cy="601472"/>
          </a:xfrm>
          <a:prstGeom prst="rect">
            <a:avLst/>
          </a:prstGeom>
        </p:spPr>
      </p:pic>
    </p:spTree>
    <p:extLst>
      <p:ext uri="{BB962C8B-B14F-4D97-AF65-F5344CB8AC3E}">
        <p14:creationId xmlns:p14="http://schemas.microsoft.com/office/powerpoint/2010/main" val="2688395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8B42EAE-0714-CB7E-3325-6EC42EAF7D3B}"/>
              </a:ext>
            </a:extLst>
          </p:cNvPr>
          <p:cNvSpPr/>
          <p:nvPr/>
        </p:nvSpPr>
        <p:spPr>
          <a:xfrm>
            <a:off x="-3935" y="3934"/>
            <a:ext cx="12206378" cy="687237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solidFill>
                <a:srgbClr val="002060"/>
              </a:solidFill>
              <a:latin typeface="Avenir Next LT Pro" panose="020B0504020202020204" pitchFamily="34" charset="0"/>
            </a:endParaRPr>
          </a:p>
        </p:txBody>
      </p:sp>
      <p:sp>
        <p:nvSpPr>
          <p:cNvPr id="27" name="Title 4">
            <a:extLst>
              <a:ext uri="{FF2B5EF4-FFF2-40B4-BE49-F238E27FC236}">
                <a16:creationId xmlns:a16="http://schemas.microsoft.com/office/drawing/2014/main" id="{EAF34529-6CB4-404A-9C26-CDCF14D6667A}"/>
              </a:ext>
            </a:extLst>
          </p:cNvPr>
          <p:cNvSpPr txBox="1">
            <a:spLocks/>
          </p:cNvSpPr>
          <p:nvPr/>
        </p:nvSpPr>
        <p:spPr>
          <a:xfrm>
            <a:off x="152400" y="959104"/>
            <a:ext cx="11887200" cy="763801"/>
          </a:xfrm>
          <a:prstGeom prst="rect">
            <a:avLst/>
          </a:prstGeom>
        </p:spPr>
        <p:txBody>
          <a:bodyPr vert="horz" lIns="68580" tIns="34290" rIns="68580" bIns="3429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200" b="1" dirty="0">
                <a:solidFill>
                  <a:srgbClr val="002060"/>
                </a:solidFill>
                <a:latin typeface="Avenir Next LT Pro" panose="020B0504020202020204" pitchFamily="34" charset="0"/>
                <a:cs typeface="Times New Roman"/>
              </a:rPr>
              <a:t>ALLOCATION OF THE NTA PER LGU LEVEL</a:t>
            </a:r>
          </a:p>
        </p:txBody>
      </p:sp>
      <p:pic>
        <p:nvPicPr>
          <p:cNvPr id="4" name="Picture 3" descr="A red white and blue diamond&#10;&#10;Description automatically generated">
            <a:extLst>
              <a:ext uri="{FF2B5EF4-FFF2-40B4-BE49-F238E27FC236}">
                <a16:creationId xmlns:a16="http://schemas.microsoft.com/office/drawing/2014/main" id="{7F409576-6158-C320-BB0E-3C12EDCB182A}"/>
              </a:ext>
            </a:extLst>
          </p:cNvPr>
          <p:cNvPicPr>
            <a:picLocks noChangeAspect="1"/>
          </p:cNvPicPr>
          <p:nvPr/>
        </p:nvPicPr>
        <p:blipFill>
          <a:blip r:embed="rId3"/>
          <a:stretch>
            <a:fillRect/>
          </a:stretch>
        </p:blipFill>
        <p:spPr>
          <a:xfrm>
            <a:off x="14377" y="6262528"/>
            <a:ext cx="12192000" cy="601472"/>
          </a:xfrm>
          <a:prstGeom prst="rect">
            <a:avLst/>
          </a:prstGeom>
        </p:spPr>
      </p:pic>
      <p:pic>
        <p:nvPicPr>
          <p:cNvPr id="7" name="Picture 6" descr="A red white and blue diamond&#10;&#10;Description automatically generated">
            <a:extLst>
              <a:ext uri="{FF2B5EF4-FFF2-40B4-BE49-F238E27FC236}">
                <a16:creationId xmlns:a16="http://schemas.microsoft.com/office/drawing/2014/main" id="{E06F3F6F-816D-1693-FF5D-FE88CA75A604}"/>
              </a:ext>
            </a:extLst>
          </p:cNvPr>
          <p:cNvPicPr>
            <a:picLocks noChangeAspect="1"/>
          </p:cNvPicPr>
          <p:nvPr/>
        </p:nvPicPr>
        <p:blipFill>
          <a:blip r:embed="rId3"/>
          <a:stretch>
            <a:fillRect/>
          </a:stretch>
        </p:blipFill>
        <p:spPr>
          <a:xfrm>
            <a:off x="14377" y="-8377"/>
            <a:ext cx="12192000" cy="601472"/>
          </a:xfrm>
          <a:prstGeom prst="rect">
            <a:avLst/>
          </a:prstGeom>
        </p:spPr>
      </p:pic>
      <p:graphicFrame>
        <p:nvGraphicFramePr>
          <p:cNvPr id="2" name="Table 9">
            <a:extLst>
              <a:ext uri="{FF2B5EF4-FFF2-40B4-BE49-F238E27FC236}">
                <a16:creationId xmlns:a16="http://schemas.microsoft.com/office/drawing/2014/main" id="{A255663A-A0D7-E71C-FC2C-A5AF20FB8A44}"/>
              </a:ext>
            </a:extLst>
          </p:cNvPr>
          <p:cNvGraphicFramePr/>
          <p:nvPr>
            <p:extLst>
              <p:ext uri="{D42A27DB-BD31-4B8C-83A1-F6EECF244321}">
                <p14:modId xmlns:p14="http://schemas.microsoft.com/office/powerpoint/2010/main" val="339058907"/>
              </p:ext>
            </p:extLst>
          </p:nvPr>
        </p:nvGraphicFramePr>
        <p:xfrm>
          <a:off x="379428" y="2088914"/>
          <a:ext cx="11461898" cy="3091437"/>
        </p:xfrm>
        <a:graphic>
          <a:graphicData uri="http://schemas.openxmlformats.org/drawingml/2006/table">
            <a:tbl>
              <a:tblPr/>
              <a:tblGrid>
                <a:gridCol w="2753833">
                  <a:extLst>
                    <a:ext uri="{9D8B030D-6E8A-4147-A177-3AD203B41FA5}">
                      <a16:colId xmlns:a16="http://schemas.microsoft.com/office/drawing/2014/main" val="20000"/>
                    </a:ext>
                  </a:extLst>
                </a:gridCol>
                <a:gridCol w="2690037">
                  <a:extLst>
                    <a:ext uri="{9D8B030D-6E8A-4147-A177-3AD203B41FA5}">
                      <a16:colId xmlns:a16="http://schemas.microsoft.com/office/drawing/2014/main" val="20001"/>
                    </a:ext>
                  </a:extLst>
                </a:gridCol>
                <a:gridCol w="2243469">
                  <a:extLst>
                    <a:ext uri="{9D8B030D-6E8A-4147-A177-3AD203B41FA5}">
                      <a16:colId xmlns:a16="http://schemas.microsoft.com/office/drawing/2014/main" val="20002"/>
                    </a:ext>
                  </a:extLst>
                </a:gridCol>
                <a:gridCol w="3774559">
                  <a:extLst>
                    <a:ext uri="{9D8B030D-6E8A-4147-A177-3AD203B41FA5}">
                      <a16:colId xmlns:a16="http://schemas.microsoft.com/office/drawing/2014/main" val="3906341629"/>
                    </a:ext>
                  </a:extLst>
                </a:gridCol>
              </a:tblGrid>
              <a:tr h="453429">
                <a:tc>
                  <a:txBody>
                    <a:bodyPr/>
                    <a:lstStyle/>
                    <a:p>
                      <a:pPr algn="ctr">
                        <a:lnSpc>
                          <a:spcPct val="115000"/>
                        </a:lnSpc>
                        <a:defRPr sz="1800"/>
                      </a:pPr>
                      <a:r>
                        <a:rPr lang="en-US" sz="2800" b="1" dirty="0">
                          <a:solidFill>
                            <a:srgbClr val="002060"/>
                          </a:solidFill>
                          <a:latin typeface="Avenir Next LT Pro" panose="020B0504020202020204" pitchFamily="34" charset="0"/>
                          <a:ea typeface="Franklin Gothic Medium Cond"/>
                          <a:cs typeface="Franklin Gothic Medium Cond"/>
                          <a:sym typeface="Franklin Gothic Medium Cond"/>
                        </a:rPr>
                        <a:t>LEVEL OF LGU</a:t>
                      </a:r>
                    </a:p>
                  </a:txBody>
                  <a:tcPr marL="0" marR="0" marT="0" marB="0" anchor="ctr" horzOverflow="overflow">
                    <a:noFill/>
                  </a:tcPr>
                </a:tc>
                <a:tc>
                  <a:txBody>
                    <a:bodyPr/>
                    <a:lstStyle/>
                    <a:p>
                      <a:pPr algn="ctr">
                        <a:lnSpc>
                          <a:spcPct val="115000"/>
                        </a:lnSpc>
                        <a:defRPr sz="1800"/>
                      </a:pPr>
                      <a:r>
                        <a:rPr lang="en-US" sz="2800" b="1">
                          <a:solidFill>
                            <a:srgbClr val="002060"/>
                          </a:solidFill>
                          <a:latin typeface="Avenir Next LT Pro" panose="020B0504020202020204" pitchFamily="34" charset="0"/>
                          <a:ea typeface="Franklin Gothic Medium Cond"/>
                          <a:cs typeface="Franklin Gothic Medium Cond"/>
                          <a:sym typeface="Franklin Gothic Medium Cond"/>
                        </a:rPr>
                        <a:t>NO. OF LGUs</a:t>
                      </a:r>
                    </a:p>
                  </a:txBody>
                  <a:tcPr marL="0" marR="0" marT="0" marB="0" anchor="ctr" horzOverflow="overflow">
                    <a:noFill/>
                  </a:tcPr>
                </a:tc>
                <a:tc>
                  <a:txBody>
                    <a:bodyPr/>
                    <a:lstStyle/>
                    <a:p>
                      <a:pPr algn="ctr">
                        <a:lnSpc>
                          <a:spcPct val="115000"/>
                        </a:lnSpc>
                        <a:defRPr sz="1800"/>
                      </a:pPr>
                      <a:r>
                        <a:rPr lang="en-US" sz="2400" b="1" dirty="0">
                          <a:solidFill>
                            <a:srgbClr val="002060"/>
                          </a:solidFill>
                          <a:latin typeface="Avenir Next LT Pro" panose="020B0504020202020204" pitchFamily="34" charset="0"/>
                          <a:ea typeface="Franklin Gothic Medium Cond"/>
                          <a:cs typeface="Franklin Gothic Medium Cond"/>
                          <a:sym typeface="Franklin Gothic Medium Cond"/>
                        </a:rPr>
                        <a:t>% ALLOCATION</a:t>
                      </a:r>
                    </a:p>
                  </a:txBody>
                  <a:tcPr marL="0" marR="0" marT="0" marB="0" anchor="ctr" horzOverflow="overflow">
                    <a:noFill/>
                  </a:tcPr>
                </a:tc>
                <a:tc>
                  <a:txBody>
                    <a:bodyPr/>
                    <a:lstStyle/>
                    <a:p>
                      <a:pPr algn="ctr">
                        <a:lnSpc>
                          <a:spcPct val="115000"/>
                        </a:lnSpc>
                        <a:defRPr sz="1800"/>
                      </a:pPr>
                      <a:r>
                        <a:rPr lang="en-US" sz="2800" b="1" dirty="0">
                          <a:solidFill>
                            <a:srgbClr val="002060"/>
                          </a:solidFill>
                          <a:latin typeface="Avenir Next LT Pro" panose="020B0504020202020204" pitchFamily="34" charset="0"/>
                          <a:ea typeface="Franklin Gothic Medium Cond"/>
                          <a:cs typeface="Franklin Gothic Medium Cond"/>
                          <a:sym typeface="Franklin Gothic Medium Cond"/>
                        </a:rPr>
                        <a:t>TOTAL NTA SHARES</a:t>
                      </a:r>
                    </a:p>
                  </a:txBody>
                  <a:tcPr marL="0" marR="0" marT="0" marB="0" anchor="ctr" horzOverflow="overflow">
                    <a:noFill/>
                  </a:tcPr>
                </a:tc>
                <a:extLst>
                  <a:ext uri="{0D108BD9-81ED-4DB2-BD59-A6C34878D82A}">
                    <a16:rowId xmlns:a16="http://schemas.microsoft.com/office/drawing/2014/main" val="10000"/>
                  </a:ext>
                </a:extLst>
              </a:tr>
              <a:tr h="216820">
                <a:tc>
                  <a:txBody>
                    <a:bodyPr/>
                    <a:lstStyle/>
                    <a:p>
                      <a:pPr algn="ctr">
                        <a:lnSpc>
                          <a:spcPct val="115000"/>
                        </a:lnSpc>
                        <a:defRPr sz="1800"/>
                      </a:pPr>
                      <a:r>
                        <a:rPr lang="en-US" sz="2800">
                          <a:solidFill>
                            <a:srgbClr val="002060"/>
                          </a:solidFill>
                          <a:latin typeface="Avenir Next LT Pro" panose="020B0504020202020204" pitchFamily="34" charset="0"/>
                          <a:ea typeface="Franklin Gothic Book"/>
                          <a:cs typeface="Franklin Gothic Book"/>
                          <a:sym typeface="Franklin Gothic Book"/>
                        </a:rPr>
                        <a:t>Provinces</a:t>
                      </a:r>
                    </a:p>
                  </a:txBody>
                  <a:tcPr marL="0" marR="0" marT="0" marB="0" horzOverflow="overflow">
                    <a:noFill/>
                  </a:tcPr>
                </a:tc>
                <a:tc>
                  <a:txBody>
                    <a:bodyPr/>
                    <a:lstStyle/>
                    <a:p>
                      <a:pPr algn="ctr">
                        <a:lnSpc>
                          <a:spcPct val="115000"/>
                        </a:lnSpc>
                        <a:defRPr sz="1800"/>
                      </a:pPr>
                      <a:r>
                        <a:rPr lang="en-US" sz="2800" dirty="0">
                          <a:solidFill>
                            <a:srgbClr val="002060"/>
                          </a:solidFill>
                          <a:latin typeface="Avenir Next LT Pro" panose="020B0504020202020204" pitchFamily="34" charset="0"/>
                          <a:ea typeface="Franklin Gothic Book"/>
                          <a:cs typeface="Franklin Gothic Book"/>
                          <a:sym typeface="Franklin Gothic Book"/>
                        </a:rPr>
                        <a:t>           83</a:t>
                      </a:r>
                      <a:r>
                        <a:rPr lang="en-US" sz="2800" baseline="30000" dirty="0">
                          <a:solidFill>
                            <a:srgbClr val="002060"/>
                          </a:solidFill>
                          <a:latin typeface="Avenir Next LT Pro" panose="020B0504020202020204" pitchFamily="34" charset="0"/>
                          <a:ea typeface="Franklin Gothic Book"/>
                          <a:cs typeface="Franklin Gothic Book"/>
                          <a:sym typeface="Franklin Gothic Book"/>
                        </a:rPr>
                        <a:t>1</a:t>
                      </a:r>
                      <a:endParaRPr lang="en-US" sz="2800" dirty="0">
                        <a:solidFill>
                          <a:srgbClr val="002060"/>
                        </a:solidFill>
                        <a:latin typeface="Avenir Next LT Pro" panose="020B0504020202020204" pitchFamily="34" charset="0"/>
                        <a:ea typeface="Franklin Gothic Book"/>
                        <a:cs typeface="Franklin Gothic Book"/>
                        <a:sym typeface="Franklin Gothic Book"/>
                      </a:endParaRPr>
                    </a:p>
                  </a:txBody>
                  <a:tcPr marL="0" marR="0" marT="0" marB="0" horzOverflow="overflow">
                    <a:noFill/>
                  </a:tcPr>
                </a:tc>
                <a:tc>
                  <a:txBody>
                    <a:bodyPr/>
                    <a:lstStyle/>
                    <a:p>
                      <a:pPr algn="ctr">
                        <a:lnSpc>
                          <a:spcPct val="115000"/>
                        </a:lnSpc>
                        <a:defRPr sz="1800"/>
                      </a:pPr>
                      <a:r>
                        <a:rPr lang="en-US" sz="2800" dirty="0">
                          <a:solidFill>
                            <a:srgbClr val="002060"/>
                          </a:solidFill>
                          <a:latin typeface="Avenir Next LT Pro" panose="020B0504020202020204" pitchFamily="34" charset="0"/>
                          <a:ea typeface="Franklin Gothic Book"/>
                          <a:cs typeface="Franklin Gothic Book"/>
                          <a:sym typeface="Franklin Gothic Book"/>
                        </a:rPr>
                        <a:t>23%</a:t>
                      </a:r>
                    </a:p>
                  </a:txBody>
                  <a:tcPr marL="0" marR="0" marT="0" marB="0" horzOverflow="overflow">
                    <a:noFill/>
                  </a:tcPr>
                </a:tc>
                <a:tc>
                  <a:txBody>
                    <a:bodyPr/>
                    <a:lstStyle/>
                    <a:p>
                      <a:pPr algn="r">
                        <a:lnSpc>
                          <a:spcPct val="115000"/>
                        </a:lnSpc>
                        <a:defRPr sz="1800"/>
                      </a:pPr>
                      <a:r>
                        <a:rPr lang="en-US" sz="2800" dirty="0">
                          <a:solidFill>
                            <a:srgbClr val="002060"/>
                          </a:solidFill>
                          <a:latin typeface="Avenir Next LT Pro" panose="020B0504020202020204" pitchFamily="34" charset="0"/>
                          <a:ea typeface="Franklin Gothic Book"/>
                          <a:cs typeface="Franklin Gothic Book"/>
                          <a:sym typeface="Franklin Gothic Book"/>
                        </a:rPr>
                        <a:t>237,959,119,870</a:t>
                      </a:r>
                    </a:p>
                  </a:txBody>
                  <a:tcPr marL="0" marR="0" marT="0" marB="0" horzOverflow="overflow">
                    <a:noFill/>
                  </a:tcPr>
                </a:tc>
                <a:extLst>
                  <a:ext uri="{0D108BD9-81ED-4DB2-BD59-A6C34878D82A}">
                    <a16:rowId xmlns:a16="http://schemas.microsoft.com/office/drawing/2014/main" val="10001"/>
                  </a:ext>
                </a:extLst>
              </a:tr>
              <a:tr h="216820">
                <a:tc>
                  <a:txBody>
                    <a:bodyPr/>
                    <a:lstStyle/>
                    <a:p>
                      <a:pPr algn="ctr">
                        <a:lnSpc>
                          <a:spcPct val="115000"/>
                        </a:lnSpc>
                        <a:defRPr sz="1800"/>
                      </a:pPr>
                      <a:r>
                        <a:rPr lang="en-US" sz="2800">
                          <a:solidFill>
                            <a:srgbClr val="002060"/>
                          </a:solidFill>
                          <a:latin typeface="Avenir Next LT Pro" panose="020B0504020202020204" pitchFamily="34" charset="0"/>
                          <a:ea typeface="Franklin Gothic Book"/>
                          <a:cs typeface="Franklin Gothic Book"/>
                          <a:sym typeface="Franklin Gothic Book"/>
                        </a:rPr>
                        <a:t>Cities</a:t>
                      </a:r>
                    </a:p>
                  </a:txBody>
                  <a:tcPr marL="0" marR="0" marT="0" marB="0" horzOverflow="overflow">
                    <a:noFill/>
                  </a:tcPr>
                </a:tc>
                <a:tc>
                  <a:txBody>
                    <a:bodyPr/>
                    <a:lstStyle/>
                    <a:p>
                      <a:pPr algn="ctr">
                        <a:lnSpc>
                          <a:spcPct val="115000"/>
                        </a:lnSpc>
                        <a:defRPr sz="1800"/>
                      </a:pPr>
                      <a:r>
                        <a:rPr lang="en-US" sz="2800" dirty="0">
                          <a:solidFill>
                            <a:srgbClr val="002060"/>
                          </a:solidFill>
                          <a:latin typeface="Avenir Next LT Pro" panose="020B0504020202020204" pitchFamily="34" charset="0"/>
                          <a:ea typeface="Franklin Gothic Book"/>
                          <a:cs typeface="Franklin Gothic Book"/>
                          <a:sym typeface="Franklin Gothic Book"/>
                        </a:rPr>
                        <a:t>       149</a:t>
                      </a:r>
                    </a:p>
                  </a:txBody>
                  <a:tcPr marL="0" marR="0" marT="0" marB="0" horzOverflow="overflow">
                    <a:noFill/>
                  </a:tcPr>
                </a:tc>
                <a:tc>
                  <a:txBody>
                    <a:bodyPr/>
                    <a:lstStyle/>
                    <a:p>
                      <a:pPr algn="ctr">
                        <a:lnSpc>
                          <a:spcPct val="115000"/>
                        </a:lnSpc>
                        <a:defRPr sz="1800"/>
                      </a:pPr>
                      <a:r>
                        <a:rPr lang="en-US" sz="2800" dirty="0">
                          <a:solidFill>
                            <a:srgbClr val="002060"/>
                          </a:solidFill>
                          <a:latin typeface="Avenir Next LT Pro" panose="020B0504020202020204" pitchFamily="34" charset="0"/>
                          <a:ea typeface="Franklin Gothic Book"/>
                          <a:cs typeface="Franklin Gothic Book"/>
                          <a:sym typeface="Franklin Gothic Book"/>
                        </a:rPr>
                        <a:t>23%</a:t>
                      </a:r>
                    </a:p>
                  </a:txBody>
                  <a:tcPr marL="0" marR="0" marT="0" marB="0" horzOverflow="overflow">
                    <a:noFill/>
                  </a:tcPr>
                </a:tc>
                <a:tc>
                  <a:txBody>
                    <a:bodyPr/>
                    <a:lstStyle/>
                    <a:p>
                      <a:pPr algn="r">
                        <a:lnSpc>
                          <a:spcPct val="115000"/>
                        </a:lnSpc>
                        <a:defRPr sz="1800"/>
                      </a:pPr>
                      <a:r>
                        <a:rPr lang="en-US" sz="2800" dirty="0">
                          <a:solidFill>
                            <a:srgbClr val="002060"/>
                          </a:solidFill>
                          <a:latin typeface="Avenir Next LT Pro" panose="020B0504020202020204" pitchFamily="34" charset="0"/>
                          <a:ea typeface="Franklin Gothic Book"/>
                          <a:cs typeface="Franklin Gothic Book"/>
                          <a:sym typeface="Franklin Gothic Book"/>
                        </a:rPr>
                        <a:t>239,045,960,732</a:t>
                      </a:r>
                    </a:p>
                  </a:txBody>
                  <a:tcPr marL="0" marR="0" marT="0" marB="0" horzOverflow="overflow">
                    <a:noFill/>
                  </a:tcPr>
                </a:tc>
                <a:extLst>
                  <a:ext uri="{0D108BD9-81ED-4DB2-BD59-A6C34878D82A}">
                    <a16:rowId xmlns:a16="http://schemas.microsoft.com/office/drawing/2014/main" val="10002"/>
                  </a:ext>
                </a:extLst>
              </a:tr>
              <a:tr h="216820">
                <a:tc>
                  <a:txBody>
                    <a:bodyPr/>
                    <a:lstStyle/>
                    <a:p>
                      <a:pPr algn="ctr">
                        <a:lnSpc>
                          <a:spcPct val="115000"/>
                        </a:lnSpc>
                        <a:defRPr sz="1800"/>
                      </a:pPr>
                      <a:r>
                        <a:rPr lang="en-US" sz="2800">
                          <a:solidFill>
                            <a:srgbClr val="002060"/>
                          </a:solidFill>
                          <a:latin typeface="Avenir Next LT Pro" panose="020B0504020202020204" pitchFamily="34" charset="0"/>
                          <a:ea typeface="Franklin Gothic Book"/>
                          <a:cs typeface="Franklin Gothic Book"/>
                          <a:sym typeface="Franklin Gothic Book"/>
                        </a:rPr>
                        <a:t>Municipalities</a:t>
                      </a:r>
                    </a:p>
                  </a:txBody>
                  <a:tcPr marL="0" marR="0" marT="0" marB="0" horzOverflow="overflow">
                    <a:noFill/>
                  </a:tcPr>
                </a:tc>
                <a:tc>
                  <a:txBody>
                    <a:bodyPr/>
                    <a:lstStyle/>
                    <a:p>
                      <a:pPr algn="ctr">
                        <a:lnSpc>
                          <a:spcPct val="115000"/>
                        </a:lnSpc>
                        <a:defRPr sz="1800"/>
                      </a:pPr>
                      <a:r>
                        <a:rPr lang="en-US" sz="2800" dirty="0">
                          <a:solidFill>
                            <a:srgbClr val="002060"/>
                          </a:solidFill>
                          <a:latin typeface="Avenir Next LT Pro" panose="020B0504020202020204" pitchFamily="34" charset="0"/>
                          <a:ea typeface="Franklin Gothic Book"/>
                          <a:cs typeface="Franklin Gothic Book"/>
                          <a:sym typeface="Franklin Gothic Book"/>
                        </a:rPr>
                        <a:t>    1,491</a:t>
                      </a:r>
                    </a:p>
                  </a:txBody>
                  <a:tcPr marL="0" marR="0" marT="0" marB="0" horzOverflow="overflow">
                    <a:noFill/>
                  </a:tcPr>
                </a:tc>
                <a:tc>
                  <a:txBody>
                    <a:bodyPr/>
                    <a:lstStyle/>
                    <a:p>
                      <a:pPr algn="ctr">
                        <a:lnSpc>
                          <a:spcPct val="115000"/>
                        </a:lnSpc>
                        <a:defRPr sz="1800"/>
                      </a:pPr>
                      <a:r>
                        <a:rPr lang="en-US" sz="2800" dirty="0">
                          <a:solidFill>
                            <a:srgbClr val="002060"/>
                          </a:solidFill>
                          <a:latin typeface="Avenir Next LT Pro" panose="020B0504020202020204" pitchFamily="34" charset="0"/>
                          <a:ea typeface="Franklin Gothic Book"/>
                          <a:cs typeface="Franklin Gothic Book"/>
                          <a:sym typeface="Franklin Gothic Book"/>
                        </a:rPr>
                        <a:t>34%</a:t>
                      </a:r>
                    </a:p>
                  </a:txBody>
                  <a:tcPr marL="0" marR="0" marT="0" marB="0" horzOverflow="overflow">
                    <a:noFill/>
                  </a:tcPr>
                </a:tc>
                <a:tc>
                  <a:txBody>
                    <a:bodyPr/>
                    <a:lstStyle/>
                    <a:p>
                      <a:pPr algn="r">
                        <a:lnSpc>
                          <a:spcPct val="115000"/>
                        </a:lnSpc>
                        <a:defRPr sz="1800"/>
                      </a:pPr>
                      <a:r>
                        <a:rPr lang="en-US" sz="2800" dirty="0">
                          <a:solidFill>
                            <a:srgbClr val="002060"/>
                          </a:solidFill>
                          <a:latin typeface="Avenir Next LT Pro" panose="020B0504020202020204" pitchFamily="34" charset="0"/>
                          <a:ea typeface="Franklin Gothic Book"/>
                          <a:cs typeface="Franklin Gothic Book"/>
                          <a:sym typeface="Franklin Gothic Book"/>
                        </a:rPr>
                        <a:t>350,678,814,598</a:t>
                      </a:r>
                    </a:p>
                  </a:txBody>
                  <a:tcPr marL="0" marR="0" marT="0" marB="0" horzOverflow="overflow">
                    <a:noFill/>
                  </a:tcPr>
                </a:tc>
                <a:extLst>
                  <a:ext uri="{0D108BD9-81ED-4DB2-BD59-A6C34878D82A}">
                    <a16:rowId xmlns:a16="http://schemas.microsoft.com/office/drawing/2014/main" val="10003"/>
                  </a:ext>
                </a:extLst>
              </a:tr>
              <a:tr h="216820">
                <a:tc>
                  <a:txBody>
                    <a:bodyPr/>
                    <a:lstStyle/>
                    <a:p>
                      <a:pPr algn="ctr">
                        <a:lnSpc>
                          <a:spcPct val="115000"/>
                        </a:lnSpc>
                        <a:defRPr sz="1800"/>
                      </a:pPr>
                      <a:r>
                        <a:rPr lang="en-US" sz="2800">
                          <a:solidFill>
                            <a:srgbClr val="002060"/>
                          </a:solidFill>
                          <a:latin typeface="Avenir Next LT Pro" panose="020B0504020202020204" pitchFamily="34" charset="0"/>
                          <a:ea typeface="Franklin Gothic Book"/>
                          <a:cs typeface="Franklin Gothic Book"/>
                          <a:sym typeface="Franklin Gothic Book"/>
                        </a:rPr>
                        <a:t>Barangays</a:t>
                      </a:r>
                    </a:p>
                  </a:txBody>
                  <a:tcPr marL="0" marR="0" marT="0" marB="0" horzOverflow="overflow">
                    <a:noFill/>
                  </a:tcPr>
                </a:tc>
                <a:tc>
                  <a:txBody>
                    <a:bodyPr/>
                    <a:lstStyle/>
                    <a:p>
                      <a:pPr algn="ctr">
                        <a:lnSpc>
                          <a:spcPct val="115000"/>
                        </a:lnSpc>
                        <a:defRPr sz="1800"/>
                      </a:pPr>
                      <a:r>
                        <a:rPr lang="en-US" sz="2800" dirty="0">
                          <a:solidFill>
                            <a:srgbClr val="002060"/>
                          </a:solidFill>
                          <a:latin typeface="Avenir Next LT Pro" panose="020B0504020202020204" pitchFamily="34" charset="0"/>
                          <a:ea typeface="Franklin Gothic Book"/>
                          <a:cs typeface="Franklin Gothic Book"/>
                          <a:sym typeface="Franklin Gothic Book"/>
                        </a:rPr>
                        <a:t>  41,911</a:t>
                      </a:r>
                    </a:p>
                  </a:txBody>
                  <a:tcPr marL="0" marR="0" marT="0" marB="0" horzOverflow="overflow">
                    <a:noFill/>
                  </a:tcPr>
                </a:tc>
                <a:tc>
                  <a:txBody>
                    <a:bodyPr/>
                    <a:lstStyle/>
                    <a:p>
                      <a:pPr algn="ctr">
                        <a:lnSpc>
                          <a:spcPct val="115000"/>
                        </a:lnSpc>
                        <a:defRPr sz="1800"/>
                      </a:pPr>
                      <a:r>
                        <a:rPr lang="en-US" sz="2800" dirty="0">
                          <a:solidFill>
                            <a:srgbClr val="002060"/>
                          </a:solidFill>
                          <a:latin typeface="Avenir Next LT Pro" panose="020B0504020202020204" pitchFamily="34" charset="0"/>
                          <a:ea typeface="Franklin Gothic Book"/>
                          <a:cs typeface="Franklin Gothic Book"/>
                          <a:sym typeface="Franklin Gothic Book"/>
                        </a:rPr>
                        <a:t>20%</a:t>
                      </a:r>
                    </a:p>
                  </a:txBody>
                  <a:tcPr marL="0" marR="0" marT="0" marB="0" horzOverflow="overflow">
                    <a:noFill/>
                  </a:tcPr>
                </a:tc>
                <a:tc>
                  <a:txBody>
                    <a:bodyPr/>
                    <a:lstStyle/>
                    <a:p>
                      <a:pPr algn="r">
                        <a:lnSpc>
                          <a:spcPct val="115000"/>
                        </a:lnSpc>
                        <a:defRPr sz="1800"/>
                      </a:pPr>
                      <a:r>
                        <a:rPr lang="en-US" sz="2800" dirty="0">
                          <a:solidFill>
                            <a:srgbClr val="002060"/>
                          </a:solidFill>
                          <a:latin typeface="Avenir Next LT Pro" panose="020B0504020202020204" pitchFamily="34" charset="0"/>
                          <a:ea typeface="Franklin Gothic Book"/>
                          <a:cs typeface="Franklin Gothic Book"/>
                          <a:sym typeface="Franklin Gothic Book"/>
                        </a:rPr>
                        <a:t>206,920,973,800</a:t>
                      </a:r>
                    </a:p>
                  </a:txBody>
                  <a:tcPr marL="0" marR="0" marT="0" marB="0" horzOverflow="overflow">
                    <a:noFill/>
                  </a:tcPr>
                </a:tc>
                <a:extLst>
                  <a:ext uri="{0D108BD9-81ED-4DB2-BD59-A6C34878D82A}">
                    <a16:rowId xmlns:a16="http://schemas.microsoft.com/office/drawing/2014/main" val="10004"/>
                  </a:ext>
                </a:extLst>
              </a:tr>
              <a:tr h="216820">
                <a:tc>
                  <a:txBody>
                    <a:bodyPr/>
                    <a:lstStyle/>
                    <a:p>
                      <a:pPr algn="ctr">
                        <a:lnSpc>
                          <a:spcPct val="115000"/>
                        </a:lnSpc>
                        <a:spcBef>
                          <a:spcPts val="200"/>
                        </a:spcBef>
                        <a:defRPr sz="1800"/>
                      </a:pPr>
                      <a:r>
                        <a:rPr lang="en-US" sz="2800" b="1" dirty="0">
                          <a:solidFill>
                            <a:srgbClr val="002060"/>
                          </a:solidFill>
                          <a:latin typeface="Avenir Next LT Pro" panose="020B0504020202020204" pitchFamily="34" charset="0"/>
                          <a:ea typeface="Franklin Gothic Book"/>
                          <a:cs typeface="Franklin Gothic Book"/>
                          <a:sym typeface="Franklin Gothic Book"/>
                        </a:rPr>
                        <a:t>Total</a:t>
                      </a:r>
                    </a:p>
                  </a:txBody>
                  <a:tcPr marL="0" marR="0" marT="0" marB="0" horzOverflow="overflow">
                    <a:noFill/>
                  </a:tcPr>
                </a:tc>
                <a:tc>
                  <a:txBody>
                    <a:bodyPr/>
                    <a:lstStyle/>
                    <a:p>
                      <a:pPr algn="ctr">
                        <a:lnSpc>
                          <a:spcPct val="115000"/>
                        </a:lnSpc>
                        <a:defRPr sz="1800"/>
                      </a:pPr>
                      <a:r>
                        <a:rPr lang="en-US" sz="2800" b="1" dirty="0">
                          <a:solidFill>
                            <a:srgbClr val="002060"/>
                          </a:solidFill>
                          <a:latin typeface="Avenir Next LT Pro" panose="020B0504020202020204" pitchFamily="34" charset="0"/>
                          <a:ea typeface="Franklin Gothic Book"/>
                          <a:cs typeface="Franklin Gothic Book"/>
                          <a:sym typeface="Franklin Gothic Book"/>
                        </a:rPr>
                        <a:t>  43,634</a:t>
                      </a:r>
                    </a:p>
                  </a:txBody>
                  <a:tcPr marL="0" marR="0" marT="0" marB="0" horzOverflow="overflow">
                    <a:noFill/>
                  </a:tcPr>
                </a:tc>
                <a:tc>
                  <a:txBody>
                    <a:bodyPr/>
                    <a:lstStyle/>
                    <a:p>
                      <a:pPr algn="ctr">
                        <a:lnSpc>
                          <a:spcPct val="115000"/>
                        </a:lnSpc>
                        <a:defRPr sz="1800"/>
                      </a:pPr>
                      <a:r>
                        <a:rPr lang="en-US" sz="2800" b="1" dirty="0">
                          <a:solidFill>
                            <a:srgbClr val="002060"/>
                          </a:solidFill>
                          <a:latin typeface="Avenir Next LT Pro" panose="020B0504020202020204" pitchFamily="34" charset="0"/>
                          <a:ea typeface="Franklin Gothic Book"/>
                          <a:cs typeface="Franklin Gothic Book"/>
                          <a:sym typeface="Franklin Gothic Book"/>
                        </a:rPr>
                        <a:t>100%</a:t>
                      </a:r>
                    </a:p>
                  </a:txBody>
                  <a:tcPr marL="0" marR="0" marT="0" marB="0" horzOverflow="overflow">
                    <a:noFill/>
                  </a:tcPr>
                </a:tc>
                <a:tc>
                  <a:txBody>
                    <a:bodyPr/>
                    <a:lstStyle/>
                    <a:p>
                      <a:pPr algn="r">
                        <a:lnSpc>
                          <a:spcPct val="115000"/>
                        </a:lnSpc>
                        <a:defRPr sz="1800"/>
                      </a:pPr>
                      <a:r>
                        <a:rPr lang="en-US" sz="2800" b="1" dirty="0">
                          <a:solidFill>
                            <a:srgbClr val="002060"/>
                          </a:solidFill>
                          <a:latin typeface="Avenir Next LT Pro" panose="020B0504020202020204" pitchFamily="34" charset="0"/>
                          <a:ea typeface="Franklin Gothic Book"/>
                          <a:cs typeface="Franklin Gothic Book"/>
                          <a:sym typeface="Franklin Gothic Book"/>
                        </a:rPr>
                        <a:t>1,034,604,869,000</a:t>
                      </a:r>
                    </a:p>
                  </a:txBody>
                  <a:tcPr marL="0" marR="0" marT="0" marB="0" horzOverflow="overflow">
                    <a:no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588232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0E981C9-F6BE-E9DA-28FC-DF66568B385B}"/>
              </a:ext>
            </a:extLst>
          </p:cNvPr>
          <p:cNvSpPr/>
          <p:nvPr/>
        </p:nvSpPr>
        <p:spPr>
          <a:xfrm>
            <a:off x="-3935" y="3934"/>
            <a:ext cx="12206378" cy="687237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solidFill>
                <a:srgbClr val="002060"/>
              </a:solidFill>
              <a:latin typeface="Avenir Next LT Pro" panose="020B0504020202020204" pitchFamily="34" charset="0"/>
            </a:endParaRPr>
          </a:p>
        </p:txBody>
      </p:sp>
      <p:sp>
        <p:nvSpPr>
          <p:cNvPr id="5" name="Title 4">
            <a:extLst>
              <a:ext uri="{FF2B5EF4-FFF2-40B4-BE49-F238E27FC236}">
                <a16:creationId xmlns:a16="http://schemas.microsoft.com/office/drawing/2014/main" id="{BF55D21B-6248-46CC-9F77-53024B95F971}"/>
              </a:ext>
            </a:extLst>
          </p:cNvPr>
          <p:cNvSpPr txBox="1">
            <a:spLocks/>
          </p:cNvSpPr>
          <p:nvPr/>
        </p:nvSpPr>
        <p:spPr>
          <a:xfrm>
            <a:off x="510363" y="2169039"/>
            <a:ext cx="11259879" cy="3327992"/>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800" b="0" i="0" u="none" strike="noStrike" baseline="0" dirty="0">
                <a:solidFill>
                  <a:srgbClr val="002060"/>
                </a:solidFill>
                <a:latin typeface="Avenir Next LT Pro" panose="020B0504020202020204" pitchFamily="34" charset="0"/>
              </a:rPr>
              <a:t>Pursuant to Section 95 of the General Provisions of the FY 2024 GAA, RA No. 11975, all valid adjustments, changes, modifications, or alterations in any of the factors affecting the computation of the NTA that occurred or happened, including final and executory court decisions made effective, during the current fiscal year (FY 2024), </a:t>
            </a:r>
            <a:r>
              <a:rPr lang="en-US" sz="2800" b="1" i="0" u="none" strike="noStrike" baseline="0" dirty="0">
                <a:solidFill>
                  <a:srgbClr val="002060"/>
                </a:solidFill>
                <a:latin typeface="Avenir Next LT Pro" panose="020B0504020202020204" pitchFamily="34" charset="0"/>
              </a:rPr>
              <a:t>shall only be considered and implemented by the DBM in the subsequent fiscal year (FY 2025) </a:t>
            </a:r>
            <a:r>
              <a:rPr lang="en-US" sz="2800" b="0" i="0" u="none" strike="noStrike" baseline="0" dirty="0">
                <a:solidFill>
                  <a:srgbClr val="002060"/>
                </a:solidFill>
                <a:latin typeface="Avenir Next LT Pro" panose="020B0504020202020204" pitchFamily="34" charset="0"/>
              </a:rPr>
              <a:t>from receipt by the DBM of the notice of the said </a:t>
            </a:r>
            <a:r>
              <a:rPr lang="en-PH" sz="2800" b="0" i="0" u="none" strike="noStrike" baseline="0" dirty="0">
                <a:solidFill>
                  <a:srgbClr val="002060"/>
                </a:solidFill>
                <a:latin typeface="Avenir Next LT Pro" panose="020B0504020202020204" pitchFamily="34" charset="0"/>
              </a:rPr>
              <a:t>change.</a:t>
            </a:r>
            <a:endParaRPr lang="en-PH" sz="2800" b="1" dirty="0">
              <a:solidFill>
                <a:srgbClr val="002060"/>
              </a:solidFill>
              <a:latin typeface="Avenir Next LT Pro" panose="020B0504020202020204" pitchFamily="34" charset="0"/>
              <a:cs typeface="Times New Roman"/>
            </a:endParaRPr>
          </a:p>
        </p:txBody>
      </p:sp>
      <p:sp>
        <p:nvSpPr>
          <p:cNvPr id="4" name="Title 4">
            <a:extLst>
              <a:ext uri="{FF2B5EF4-FFF2-40B4-BE49-F238E27FC236}">
                <a16:creationId xmlns:a16="http://schemas.microsoft.com/office/drawing/2014/main" id="{F7730E8E-67B1-950C-E465-7AEA176C0BEB}"/>
              </a:ext>
            </a:extLst>
          </p:cNvPr>
          <p:cNvSpPr txBox="1">
            <a:spLocks/>
          </p:cNvSpPr>
          <p:nvPr/>
        </p:nvSpPr>
        <p:spPr>
          <a:xfrm>
            <a:off x="152400" y="1031065"/>
            <a:ext cx="11887200" cy="763801"/>
          </a:xfrm>
          <a:prstGeom prst="rect">
            <a:avLst/>
          </a:prstGeom>
        </p:spPr>
        <p:txBody>
          <a:bodyPr vert="horz" lIns="68580" tIns="34290" rIns="68580" bIns="3429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PH" sz="4200" b="1" dirty="0">
                <a:solidFill>
                  <a:srgbClr val="002060"/>
                </a:solidFill>
                <a:latin typeface="Avenir Next LT Pro" panose="020B0504020202020204" pitchFamily="34" charset="0"/>
                <a:cs typeface="Times New Roman"/>
              </a:rPr>
              <a:t>CHANGES IN THE FY 2025 INDICATIVE NTA</a:t>
            </a:r>
          </a:p>
        </p:txBody>
      </p:sp>
      <p:pic>
        <p:nvPicPr>
          <p:cNvPr id="3" name="Picture 2" descr="A red white and blue diamond&#10;&#10;Description automatically generated">
            <a:extLst>
              <a:ext uri="{FF2B5EF4-FFF2-40B4-BE49-F238E27FC236}">
                <a16:creationId xmlns:a16="http://schemas.microsoft.com/office/drawing/2014/main" id="{77798464-F620-AC5C-ACA3-4F493EE10260}"/>
              </a:ext>
            </a:extLst>
          </p:cNvPr>
          <p:cNvPicPr>
            <a:picLocks noChangeAspect="1"/>
          </p:cNvPicPr>
          <p:nvPr/>
        </p:nvPicPr>
        <p:blipFill>
          <a:blip r:embed="rId3"/>
          <a:stretch>
            <a:fillRect/>
          </a:stretch>
        </p:blipFill>
        <p:spPr>
          <a:xfrm>
            <a:off x="14377" y="6262528"/>
            <a:ext cx="12192000" cy="601472"/>
          </a:xfrm>
          <a:prstGeom prst="rect">
            <a:avLst/>
          </a:prstGeom>
        </p:spPr>
      </p:pic>
      <p:pic>
        <p:nvPicPr>
          <p:cNvPr id="6" name="Picture 5" descr="A red white and blue diamond&#10;&#10;Description automatically generated">
            <a:extLst>
              <a:ext uri="{FF2B5EF4-FFF2-40B4-BE49-F238E27FC236}">
                <a16:creationId xmlns:a16="http://schemas.microsoft.com/office/drawing/2014/main" id="{6F113D7E-813E-19E0-CD63-8E97785B9AA0}"/>
              </a:ext>
            </a:extLst>
          </p:cNvPr>
          <p:cNvPicPr>
            <a:picLocks noChangeAspect="1"/>
          </p:cNvPicPr>
          <p:nvPr/>
        </p:nvPicPr>
        <p:blipFill>
          <a:blip r:embed="rId3"/>
          <a:stretch>
            <a:fillRect/>
          </a:stretch>
        </p:blipFill>
        <p:spPr>
          <a:xfrm>
            <a:off x="14377" y="-8377"/>
            <a:ext cx="12192000" cy="601472"/>
          </a:xfrm>
          <a:prstGeom prst="rect">
            <a:avLst/>
          </a:prstGeom>
        </p:spPr>
      </p:pic>
    </p:spTree>
    <p:extLst>
      <p:ext uri="{BB962C8B-B14F-4D97-AF65-F5344CB8AC3E}">
        <p14:creationId xmlns:p14="http://schemas.microsoft.com/office/powerpoint/2010/main" val="18685338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nvPr>
        </p:nvGraphicFramePr>
        <p:xfrm>
          <a:off x="4474723" y="2856227"/>
          <a:ext cx="7317901" cy="2909508"/>
        </p:xfrm>
        <a:graphic>
          <a:graphicData uri="http://schemas.openxmlformats.org/drawingml/2006/table">
            <a:tbl>
              <a:tblPr firstRow="1" bandRow="1">
                <a:tableStyleId>{8799B23B-EC83-4686-B30A-512413B5E67A}</a:tableStyleId>
              </a:tblPr>
              <a:tblGrid>
                <a:gridCol w="3585404">
                  <a:extLst>
                    <a:ext uri="{9D8B030D-6E8A-4147-A177-3AD203B41FA5}">
                      <a16:colId xmlns:a16="http://schemas.microsoft.com/office/drawing/2014/main" val="20000"/>
                    </a:ext>
                  </a:extLst>
                </a:gridCol>
                <a:gridCol w="3732497">
                  <a:extLst>
                    <a:ext uri="{9D8B030D-6E8A-4147-A177-3AD203B41FA5}">
                      <a16:colId xmlns:a16="http://schemas.microsoft.com/office/drawing/2014/main" val="20001"/>
                    </a:ext>
                  </a:extLst>
                </a:gridCol>
              </a:tblGrid>
              <a:tr h="571766">
                <a:tc>
                  <a:txBody>
                    <a:bodyPr/>
                    <a:lstStyle/>
                    <a:p>
                      <a:pPr algn="ctr"/>
                      <a:r>
                        <a:rPr lang="en-US" sz="2400" b="0" dirty="0">
                          <a:latin typeface="Franklin Gothic Demi Cond" panose="020B0706030402020204" pitchFamily="34" charset="0"/>
                        </a:rPr>
                        <a:t>Particulars</a:t>
                      </a:r>
                    </a:p>
                  </a:txBody>
                  <a:tcPr marL="121920" marR="121920" anchor="ctr"/>
                </a:tc>
                <a:tc>
                  <a:txBody>
                    <a:bodyPr/>
                    <a:lstStyle/>
                    <a:p>
                      <a:pPr algn="ctr"/>
                      <a:r>
                        <a:rPr lang="en-US" sz="2400" b="0" dirty="0">
                          <a:latin typeface="Franklin Gothic Demi Cond" panose="020B0706030402020204" pitchFamily="34" charset="0"/>
                        </a:rPr>
                        <a:t>Collecting Agency</a:t>
                      </a:r>
                    </a:p>
                  </a:txBody>
                  <a:tcPr marL="121920" marR="121920" anchor="ctr"/>
                </a:tc>
                <a:extLst>
                  <a:ext uri="{0D108BD9-81ED-4DB2-BD59-A6C34878D82A}">
                    <a16:rowId xmlns:a16="http://schemas.microsoft.com/office/drawing/2014/main" val="10000"/>
                  </a:ext>
                </a:extLst>
              </a:tr>
              <a:tr h="456423">
                <a:tc>
                  <a:txBody>
                    <a:bodyPr/>
                    <a:lstStyle/>
                    <a:p>
                      <a:pPr lvl="0"/>
                      <a:r>
                        <a:rPr lang="en-PH" sz="2200" dirty="0">
                          <a:latin typeface="Franklin Gothic Medium Cond" panose="020B0606030402020204" pitchFamily="34" charset="0"/>
                        </a:rPr>
                        <a:t>Forest Charges</a:t>
                      </a:r>
                      <a:endParaRPr lang="en-US" sz="2200" dirty="0">
                        <a:latin typeface="Franklin Gothic Medium Cond" panose="020B0606030402020204" pitchFamily="34" charset="0"/>
                        <a:cs typeface="Times New Roman" panose="02020603050405020304" pitchFamily="18" charset="0"/>
                      </a:endParaRPr>
                    </a:p>
                  </a:txBody>
                  <a:tcPr marL="121920" marR="121920" anchor="ct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tabLst/>
                      </a:pPr>
                      <a:r>
                        <a:rPr kumimoji="0" lang="en-US" altLang="en-US" sz="2000" b="0" i="0" u="none" strike="noStrike" cap="none" normalizeH="0" baseline="0" dirty="0">
                          <a:ln>
                            <a:noFill/>
                          </a:ln>
                          <a:solidFill>
                            <a:srgbClr val="000000"/>
                          </a:solidFill>
                          <a:effectLst/>
                          <a:latin typeface="Franklin Gothic Medium Cond" panose="020B0606030402020204" pitchFamily="34" charset="0"/>
                          <a:ea typeface="MS PGothic" panose="020B0600070205080204" pitchFamily="34" charset="-128"/>
                          <a:cs typeface="Times New Roman" panose="02020603050405020304" pitchFamily="18" charset="0"/>
                        </a:rPr>
                        <a:t>Department of Environment and Natural Resources</a:t>
                      </a:r>
                      <a:r>
                        <a:rPr kumimoji="0" lang="en-US" altLang="en-US" sz="2000" b="0" i="0" u="none" strike="noStrike" cap="none" normalizeH="0" baseline="0" dirty="0">
                          <a:ln>
                            <a:noFill/>
                          </a:ln>
                          <a:solidFill>
                            <a:schemeClr val="tx1"/>
                          </a:solidFill>
                          <a:effectLst/>
                          <a:latin typeface="Franklin Gothic Medium Cond" panose="020B0606030402020204" pitchFamily="34" charset="0"/>
                          <a:ea typeface="MS PGothic" panose="020B0600070205080204" pitchFamily="34" charset="-128"/>
                        </a:rPr>
                        <a:t> (DENR)</a:t>
                      </a:r>
                    </a:p>
                  </a:txBody>
                  <a:tcPr marL="121920" marR="121920" anchor="ctr" horzOverflow="overflow"/>
                </a:tc>
                <a:extLst>
                  <a:ext uri="{0D108BD9-81ED-4DB2-BD59-A6C34878D82A}">
                    <a16:rowId xmlns:a16="http://schemas.microsoft.com/office/drawing/2014/main" val="10001"/>
                  </a:ext>
                </a:extLst>
              </a:tr>
              <a:tr h="474549">
                <a:tc>
                  <a:txBody>
                    <a:bodyPr/>
                    <a:lstStyle/>
                    <a:p>
                      <a:pPr lvl="0"/>
                      <a:r>
                        <a:rPr lang="en-US" sz="2200" dirty="0">
                          <a:latin typeface="Franklin Gothic Medium Cond" panose="020B0606030402020204" pitchFamily="34" charset="0"/>
                          <a:cs typeface="Times New Roman" panose="02020603050405020304" pitchFamily="18" charset="0"/>
                        </a:rPr>
                        <a:t>Royalty</a:t>
                      </a:r>
                      <a:r>
                        <a:rPr lang="en-US" sz="2200" baseline="0" dirty="0">
                          <a:latin typeface="Franklin Gothic Medium Cond" panose="020B0606030402020204" pitchFamily="34" charset="0"/>
                          <a:cs typeface="Times New Roman" panose="02020603050405020304" pitchFamily="18" charset="0"/>
                        </a:rPr>
                        <a:t> Income  from Mineral Reservation</a:t>
                      </a:r>
                      <a:endParaRPr lang="en-US" sz="2200" dirty="0">
                        <a:latin typeface="Franklin Gothic Medium Cond" panose="020B0606030402020204" pitchFamily="34" charset="0"/>
                        <a:cs typeface="Times New Roman" panose="02020603050405020304" pitchFamily="18" charset="0"/>
                      </a:endParaRPr>
                    </a:p>
                  </a:txBody>
                  <a:tcPr marL="121920" marR="121920" anchor="ct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tabLst/>
                      </a:pPr>
                      <a:r>
                        <a:rPr kumimoji="0" lang="en-US" altLang="en-US" sz="2000" b="0" i="0" u="none" strike="noStrike" cap="none" normalizeH="0" baseline="0" dirty="0">
                          <a:ln>
                            <a:noFill/>
                          </a:ln>
                          <a:solidFill>
                            <a:schemeClr val="tx1"/>
                          </a:solidFill>
                          <a:effectLst/>
                          <a:latin typeface="Franklin Gothic Medium Cond" panose="020B0606030402020204" pitchFamily="34" charset="0"/>
                          <a:ea typeface="MS PGothic" panose="020B0600070205080204" pitchFamily="34" charset="-128"/>
                        </a:rPr>
                        <a:t>DENR-Mines and Geo-Sciences Bureau (MGB)</a:t>
                      </a:r>
                    </a:p>
                  </a:txBody>
                  <a:tcPr marL="121920" marR="121920" anchor="ctr" horzOverflow="overflow"/>
                </a:tc>
                <a:extLst>
                  <a:ext uri="{0D108BD9-81ED-4DB2-BD59-A6C34878D82A}">
                    <a16:rowId xmlns:a16="http://schemas.microsoft.com/office/drawing/2014/main" val="10002"/>
                  </a:ext>
                </a:extLst>
              </a:tr>
              <a:tr h="474549">
                <a:tc>
                  <a:txBody>
                    <a:bodyPr/>
                    <a:lstStyle/>
                    <a:p>
                      <a:pPr lvl="0"/>
                      <a:r>
                        <a:rPr lang="en-US" sz="2200" dirty="0">
                          <a:latin typeface="Franklin Gothic Medium Cond" panose="020B0606030402020204" pitchFamily="34" charset="0"/>
                          <a:cs typeface="Times New Roman" panose="02020603050405020304" pitchFamily="18" charset="0"/>
                        </a:rPr>
                        <a:t>Energy Resources Production</a:t>
                      </a:r>
                    </a:p>
                  </a:txBody>
                  <a:tcPr marL="121920" marR="121920" anchor="ct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tabLst/>
                      </a:pPr>
                      <a:r>
                        <a:rPr kumimoji="0" lang="en-US" altLang="en-US" sz="2000" b="0" i="0" u="none" strike="noStrike" cap="none" normalizeH="0" baseline="0">
                          <a:ln>
                            <a:noFill/>
                          </a:ln>
                          <a:solidFill>
                            <a:schemeClr val="tx1"/>
                          </a:solidFill>
                          <a:effectLst/>
                          <a:latin typeface="Franklin Gothic Medium Cond" panose="020B0606030402020204" pitchFamily="34" charset="0"/>
                          <a:ea typeface="MS PGothic" panose="020B0600070205080204" pitchFamily="34" charset="-128"/>
                        </a:rPr>
                        <a:t>Department of Energy (DOE)</a:t>
                      </a:r>
                    </a:p>
                  </a:txBody>
                  <a:tcPr marL="121920" marR="121920" anchor="ctr" horzOverflow="overflow"/>
                </a:tc>
                <a:extLst>
                  <a:ext uri="{0D108BD9-81ED-4DB2-BD59-A6C34878D82A}">
                    <a16:rowId xmlns:a16="http://schemas.microsoft.com/office/drawing/2014/main" val="10003"/>
                  </a:ext>
                </a:extLst>
              </a:tr>
              <a:tr h="461113">
                <a:tc>
                  <a:txBody>
                    <a:bodyPr/>
                    <a:lstStyle/>
                    <a:p>
                      <a:pPr lvl="0"/>
                      <a:r>
                        <a:rPr lang="en-US" sz="2200" dirty="0">
                          <a:latin typeface="Franklin Gothic Medium Cond" panose="020B0606030402020204" pitchFamily="34" charset="0"/>
                          <a:cs typeface="Times New Roman" panose="02020603050405020304" pitchFamily="18" charset="0"/>
                        </a:rPr>
                        <a:t>Mining Taxes</a:t>
                      </a:r>
                    </a:p>
                  </a:txBody>
                  <a:tcPr marL="121920" marR="121920" anchor="ct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1pPr>
                      <a:lvl2pPr>
                        <a:lnSpc>
                          <a:spcPct val="90000"/>
                        </a:lnSpc>
                        <a:spcBef>
                          <a:spcPts val="5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2pPr>
                      <a:lvl3pPr>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3pPr>
                      <a:lvl4pPr>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a:lnSpc>
                          <a:spcPct val="90000"/>
                        </a:lnSpc>
                        <a:spcBef>
                          <a:spcPts val="5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tabLst/>
                      </a:pPr>
                      <a:r>
                        <a:rPr kumimoji="0" lang="en-US" altLang="en-US" sz="2000" b="0" i="0" u="none" strike="noStrike" cap="none" normalizeH="0" baseline="0" dirty="0">
                          <a:ln>
                            <a:noFill/>
                          </a:ln>
                          <a:solidFill>
                            <a:schemeClr val="tx1"/>
                          </a:solidFill>
                          <a:effectLst/>
                          <a:latin typeface="Franklin Gothic Medium Cond" panose="020B0606030402020204" pitchFamily="34" charset="0"/>
                          <a:ea typeface="MS PGothic" panose="020B0600070205080204" pitchFamily="34" charset="-128"/>
                        </a:rPr>
                        <a:t>Bureau of Internal Revenue (BIR)</a:t>
                      </a:r>
                    </a:p>
                  </a:txBody>
                  <a:tcPr marL="121920" marR="121920" anchor="ctr" horzOverflow="overflow"/>
                </a:tc>
                <a:extLst>
                  <a:ext uri="{0D108BD9-81ED-4DB2-BD59-A6C34878D82A}">
                    <a16:rowId xmlns:a16="http://schemas.microsoft.com/office/drawing/2014/main" val="10004"/>
                  </a:ext>
                </a:extLst>
              </a:tr>
            </a:tbl>
          </a:graphicData>
        </a:graphic>
      </p:graphicFrame>
      <p:sp>
        <p:nvSpPr>
          <p:cNvPr id="9" name="Title 4"/>
          <p:cNvSpPr txBox="1">
            <a:spLocks/>
          </p:cNvSpPr>
          <p:nvPr/>
        </p:nvSpPr>
        <p:spPr>
          <a:xfrm>
            <a:off x="141165" y="836196"/>
            <a:ext cx="12050835" cy="1221184"/>
          </a:xfrm>
          <a:prstGeom prst="rect">
            <a:avLst/>
          </a:prstGeom>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PH" b="1" dirty="0">
                <a:latin typeface="Franklin Gothic Demi Cond" panose="020B0706030402020204" pitchFamily="34" charset="0"/>
                <a:cs typeface="Times New Roman" panose="02020603050405020304" pitchFamily="18" charset="0"/>
              </a:rPr>
              <a:t>SHARES IN THE UTILIZATION AND </a:t>
            </a:r>
          </a:p>
          <a:p>
            <a:r>
              <a:rPr lang="en-PH" b="1" dirty="0">
                <a:latin typeface="Franklin Gothic Demi Cond" panose="020B0706030402020204" pitchFamily="34" charset="0"/>
                <a:cs typeface="Times New Roman" panose="02020603050405020304" pitchFamily="18" charset="0"/>
              </a:rPr>
              <a:t>DEVELOPMENT OF NATIONAL WEALTH  </a:t>
            </a:r>
          </a:p>
        </p:txBody>
      </p:sp>
      <p:sp>
        <p:nvSpPr>
          <p:cNvPr id="13" name="Rectangle 2"/>
          <p:cNvSpPr>
            <a:spLocks noChangeArrowheads="1"/>
          </p:cNvSpPr>
          <p:nvPr/>
        </p:nvSpPr>
        <p:spPr bwMode="auto">
          <a:xfrm>
            <a:off x="4318329" y="2232340"/>
            <a:ext cx="7317901" cy="62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just">
              <a:spcBef>
                <a:spcPct val="0"/>
              </a:spcBef>
              <a:buFontTx/>
              <a:buNone/>
            </a:pPr>
            <a:r>
              <a:rPr lang="en-US" altLang="en-US" sz="2400" dirty="0">
                <a:latin typeface="Franklin Gothic Medium Cond" panose="020B0606030402020204" pitchFamily="34" charset="0"/>
                <a:cs typeface="Times New Roman" panose="02020603050405020304" pitchFamily="18" charset="0"/>
              </a:rPr>
              <a:t>Types of National Wealth and the authorized collecting agencies:</a:t>
            </a:r>
          </a:p>
        </p:txBody>
      </p:sp>
      <p:grpSp>
        <p:nvGrpSpPr>
          <p:cNvPr id="5" name="Group 4">
            <a:extLst>
              <a:ext uri="{FF2B5EF4-FFF2-40B4-BE49-F238E27FC236}">
                <a16:creationId xmlns:a16="http://schemas.microsoft.com/office/drawing/2014/main" id="{3C96B9DC-BC4D-4987-BFC0-3CD9FD367471}"/>
              </a:ext>
            </a:extLst>
          </p:cNvPr>
          <p:cNvGrpSpPr/>
          <p:nvPr/>
        </p:nvGrpSpPr>
        <p:grpSpPr>
          <a:xfrm>
            <a:off x="399376" y="2570227"/>
            <a:ext cx="3539987" cy="3052359"/>
            <a:chOff x="328778" y="2634376"/>
            <a:chExt cx="3539987" cy="2294086"/>
          </a:xfrm>
        </p:grpSpPr>
        <p:sp>
          <p:nvSpPr>
            <p:cNvPr id="7" name="Shape 586">
              <a:extLst>
                <a:ext uri="{FF2B5EF4-FFF2-40B4-BE49-F238E27FC236}">
                  <a16:creationId xmlns:a16="http://schemas.microsoft.com/office/drawing/2014/main" id="{1E928B11-8450-4FE6-85E7-C34F34D78EB0}"/>
                </a:ext>
              </a:extLst>
            </p:cNvPr>
            <p:cNvSpPr/>
            <p:nvPr/>
          </p:nvSpPr>
          <p:spPr>
            <a:xfrm>
              <a:off x="328778" y="2634376"/>
              <a:ext cx="3539987" cy="2294086"/>
            </a:xfrm>
            <a:prstGeom prst="roundRect">
              <a:avLst>
                <a:gd name="adj" fmla="val 3918"/>
              </a:avLst>
            </a:prstGeom>
            <a:solidFill>
              <a:srgbClr val="FFFFFF"/>
            </a:solidFill>
            <a:ln w="3175" cap="flat">
              <a:solidFill>
                <a:srgbClr val="D9D9D9"/>
              </a:solidFill>
              <a:prstDash val="solid"/>
              <a:miter lim="400000"/>
            </a:ln>
            <a:effectLst>
              <a:outerShdw blurRad="76200" dir="18900000" rotWithShape="0">
                <a:srgbClr val="000000">
                  <a:alpha val="20000"/>
                </a:srgbClr>
              </a:outerShdw>
            </a:effectLst>
          </p:spPr>
          <p:txBody>
            <a:bodyPr wrap="square" lIns="45719" tIns="45719" rIns="45719" bIns="45719"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pPr algn="ctr">
                <a:defRPr>
                  <a:solidFill>
                    <a:srgbClr val="FFFFFF"/>
                  </a:solidFill>
                </a:defRPr>
              </a:pPr>
              <a:endParaRPr sz="1600"/>
            </a:p>
          </p:txBody>
        </p:sp>
        <p:sp>
          <p:nvSpPr>
            <p:cNvPr id="8" name="Text Placeholder 30">
              <a:extLst>
                <a:ext uri="{FF2B5EF4-FFF2-40B4-BE49-F238E27FC236}">
                  <a16:creationId xmlns:a16="http://schemas.microsoft.com/office/drawing/2014/main" id="{E5D95DF5-C250-42F0-B6E6-A507111C8603}"/>
                </a:ext>
              </a:extLst>
            </p:cNvPr>
            <p:cNvSpPr txBox="1">
              <a:spLocks/>
            </p:cNvSpPr>
            <p:nvPr/>
          </p:nvSpPr>
          <p:spPr>
            <a:xfrm>
              <a:off x="328778" y="2757420"/>
              <a:ext cx="3539987" cy="2171041"/>
            </a:xfrm>
            <a:prstGeom prst="rect">
              <a:avLst/>
            </a:prstGeom>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9600" dirty="0">
                  <a:latin typeface="Franklin Gothic Medium Cond" panose="020B0606030402020204" pitchFamily="34" charset="0"/>
                  <a:ea typeface="MS PGothic"/>
                </a:rPr>
                <a:t>40%</a:t>
              </a:r>
              <a:endParaRPr lang="en-US" dirty="0">
                <a:latin typeface="Franklin Gothic Medium Cond" panose="020B0606030402020204" pitchFamily="34" charset="0"/>
                <a:ea typeface="MS PGothic"/>
              </a:endParaRPr>
            </a:p>
            <a:p>
              <a:pPr marL="0" indent="0" algn="ctr">
                <a:buNone/>
              </a:pPr>
              <a:r>
                <a:rPr lang="en-US" sz="2200" dirty="0">
                  <a:latin typeface="Franklin Gothic Medium Cond" panose="020B0606030402020204" pitchFamily="34" charset="0"/>
                  <a:ea typeface="MS PGothic"/>
                </a:rPr>
                <a:t>gross collection derived by the NG from the utilization and development of national wealth</a:t>
              </a:r>
              <a:endParaRPr lang="en-US" sz="2200" i="1" dirty="0">
                <a:latin typeface="Franklin Gothic Medium Cond" panose="020B0606030402020204" pitchFamily="34" charset="0"/>
                <a:ea typeface="MS PGothic"/>
              </a:endParaRPr>
            </a:p>
          </p:txBody>
        </p:sp>
      </p:grpSp>
    </p:spTree>
    <p:extLst>
      <p:ext uri="{BB962C8B-B14F-4D97-AF65-F5344CB8AC3E}">
        <p14:creationId xmlns:p14="http://schemas.microsoft.com/office/powerpoint/2010/main" val="585327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4"/>
          <p:cNvSpPr txBox="1">
            <a:spLocks/>
          </p:cNvSpPr>
          <p:nvPr/>
        </p:nvSpPr>
        <p:spPr>
          <a:xfrm>
            <a:off x="141165" y="836196"/>
            <a:ext cx="12050835" cy="1221184"/>
          </a:xfrm>
          <a:prstGeom prst="rect">
            <a:avLst/>
          </a:prstGeom>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PH" b="1" dirty="0">
                <a:latin typeface="Franklin Gothic Demi Cond" panose="020B0706030402020204" pitchFamily="34" charset="0"/>
                <a:cs typeface="Times New Roman" panose="02020603050405020304" pitchFamily="18" charset="0"/>
              </a:rPr>
              <a:t>DISTRIBUTION OF SHARES IN THE UTILIZATION</a:t>
            </a:r>
          </a:p>
          <a:p>
            <a:r>
              <a:rPr lang="en-PH" b="1" dirty="0">
                <a:latin typeface="Franklin Gothic Demi Cond" panose="020B0706030402020204" pitchFamily="34" charset="0"/>
                <a:cs typeface="Times New Roman" panose="02020603050405020304" pitchFamily="18" charset="0"/>
              </a:rPr>
              <a:t> AND DEVELOPMENT OF NATIONAL WEALTH  </a:t>
            </a:r>
          </a:p>
        </p:txBody>
      </p:sp>
      <p:graphicFrame>
        <p:nvGraphicFramePr>
          <p:cNvPr id="8" name="Table 7">
            <a:extLst>
              <a:ext uri="{FF2B5EF4-FFF2-40B4-BE49-F238E27FC236}">
                <a16:creationId xmlns:a16="http://schemas.microsoft.com/office/drawing/2014/main" id="{21F229ED-7300-47C5-8E87-F8B8162CE7B7}"/>
              </a:ext>
            </a:extLst>
          </p:cNvPr>
          <p:cNvGraphicFramePr>
            <a:graphicFrameLocks noGrp="1"/>
          </p:cNvGraphicFramePr>
          <p:nvPr>
            <p:extLst/>
          </p:nvPr>
        </p:nvGraphicFramePr>
        <p:xfrm>
          <a:off x="368121" y="2684735"/>
          <a:ext cx="3539988" cy="2523420"/>
        </p:xfrm>
        <a:graphic>
          <a:graphicData uri="http://schemas.openxmlformats.org/drawingml/2006/table">
            <a:tbl>
              <a:tblPr>
                <a:tableStyleId>{BDBED569-4797-4DF1-A0F4-6AAB3CD982D8}</a:tableStyleId>
              </a:tblPr>
              <a:tblGrid>
                <a:gridCol w="2015185">
                  <a:extLst>
                    <a:ext uri="{9D8B030D-6E8A-4147-A177-3AD203B41FA5}">
                      <a16:colId xmlns:a16="http://schemas.microsoft.com/office/drawing/2014/main" val="2262560720"/>
                    </a:ext>
                  </a:extLst>
                </a:gridCol>
                <a:gridCol w="1524803">
                  <a:extLst>
                    <a:ext uri="{9D8B030D-6E8A-4147-A177-3AD203B41FA5}">
                      <a16:colId xmlns:a16="http://schemas.microsoft.com/office/drawing/2014/main" val="823598614"/>
                    </a:ext>
                  </a:extLst>
                </a:gridCol>
              </a:tblGrid>
              <a:tr h="779840">
                <a:tc gridSpan="2">
                  <a:txBody>
                    <a:bodyPr/>
                    <a:lstStyle/>
                    <a:p>
                      <a:pPr algn="ctr">
                        <a:lnSpc>
                          <a:spcPct val="100000"/>
                        </a:lnSpc>
                        <a:spcAft>
                          <a:spcPts val="0"/>
                        </a:spcAft>
                      </a:pPr>
                      <a:r>
                        <a:rPr lang="en-PH" sz="2000" dirty="0">
                          <a:effectLst/>
                          <a:latin typeface="Franklin Gothic Medium Cond" panose="020B0606030402020204" pitchFamily="34" charset="0"/>
                        </a:rPr>
                        <a:t>Natural Resources are located</a:t>
                      </a:r>
                    </a:p>
                    <a:p>
                      <a:pPr algn="ctr">
                        <a:lnSpc>
                          <a:spcPct val="100000"/>
                        </a:lnSpc>
                        <a:spcAft>
                          <a:spcPts val="0"/>
                        </a:spcAft>
                      </a:pPr>
                      <a:r>
                        <a:rPr lang="en-PH" sz="2000" dirty="0">
                          <a:effectLst/>
                          <a:latin typeface="Franklin Gothic Medium Cond" panose="020B0606030402020204" pitchFamily="34" charset="0"/>
                        </a:rPr>
                        <a:t> in the Province</a:t>
                      </a:r>
                      <a:endParaRPr lang="en-US" sz="2000" dirty="0">
                        <a:effectLst/>
                        <a:latin typeface="Franklin Gothic Medium Cond" panose="020B0606030402020204" pitchFamily="34" charset="0"/>
                        <a:ea typeface="Calibri" panose="020F0502020204030204" pitchFamily="34" charset="0"/>
                        <a:cs typeface="Arial" panose="020B0604020202020204" pitchFamily="34" charset="0"/>
                      </a:endParaRPr>
                    </a:p>
                  </a:txBody>
                  <a:tcPr marL="63500" marR="63500" marT="63500" marB="63500" anchor="ctr"/>
                </a:tc>
                <a:tc hMerge="1">
                  <a:txBody>
                    <a:bodyPr/>
                    <a:lstStyle/>
                    <a:p>
                      <a:endParaRPr lang="en-US"/>
                    </a:p>
                  </a:txBody>
                  <a:tcPr/>
                </a:tc>
                <a:extLst>
                  <a:ext uri="{0D108BD9-81ED-4DB2-BD59-A6C34878D82A}">
                    <a16:rowId xmlns:a16="http://schemas.microsoft.com/office/drawing/2014/main" val="2967736873"/>
                  </a:ext>
                </a:extLst>
              </a:tr>
              <a:tr h="466918">
                <a:tc>
                  <a:txBody>
                    <a:bodyPr/>
                    <a:lstStyle/>
                    <a:p>
                      <a:pPr>
                        <a:lnSpc>
                          <a:spcPct val="100000"/>
                        </a:lnSpc>
                        <a:spcAft>
                          <a:spcPts val="0"/>
                        </a:spcAft>
                      </a:pPr>
                      <a:r>
                        <a:rPr lang="en-PH" sz="2000">
                          <a:effectLst/>
                          <a:latin typeface="Franklin Gothic Medium Cond" panose="020B0606030402020204" pitchFamily="34" charset="0"/>
                        </a:rPr>
                        <a:t>Province</a:t>
                      </a:r>
                      <a:endParaRPr lang="en-US" sz="2000">
                        <a:effectLst/>
                        <a:latin typeface="Franklin Gothic Medium Cond" panose="020B0606030402020204" pitchFamily="34" charset="0"/>
                        <a:ea typeface="Calibri" panose="020F0502020204030204" pitchFamily="34" charset="0"/>
                        <a:cs typeface="Arial" panose="020B0604020202020204" pitchFamily="34" charset="0"/>
                      </a:endParaRPr>
                    </a:p>
                  </a:txBody>
                  <a:tcPr marL="63500" marR="63500" marT="63500" marB="63500"/>
                </a:tc>
                <a:tc>
                  <a:txBody>
                    <a:bodyPr/>
                    <a:lstStyle/>
                    <a:p>
                      <a:pPr marL="0" indent="0" algn="ctr">
                        <a:lnSpc>
                          <a:spcPct val="100000"/>
                        </a:lnSpc>
                        <a:spcAft>
                          <a:spcPts val="0"/>
                        </a:spcAft>
                      </a:pPr>
                      <a:r>
                        <a:rPr lang="en-PH" sz="2000" dirty="0">
                          <a:effectLst/>
                          <a:latin typeface="Franklin Gothic Medium Cond" panose="020B0606030402020204" pitchFamily="34" charset="0"/>
                        </a:rPr>
                        <a:t>20%</a:t>
                      </a:r>
                      <a:endParaRPr lang="en-US" sz="2000" dirty="0">
                        <a:effectLst/>
                        <a:latin typeface="Franklin Gothic Medium Cond" panose="020B0606030402020204" pitchFamily="34" charset="0"/>
                        <a:ea typeface="Calibri" panose="020F0502020204030204" pitchFamily="34" charset="0"/>
                        <a:cs typeface="Arial" panose="020B0604020202020204" pitchFamily="34" charset="0"/>
                      </a:endParaRPr>
                    </a:p>
                  </a:txBody>
                  <a:tcPr marL="63500" marR="63500" marT="63500" marB="63500"/>
                </a:tc>
                <a:extLst>
                  <a:ext uri="{0D108BD9-81ED-4DB2-BD59-A6C34878D82A}">
                    <a16:rowId xmlns:a16="http://schemas.microsoft.com/office/drawing/2014/main" val="1397039500"/>
                  </a:ext>
                </a:extLst>
              </a:tr>
              <a:tr h="809744">
                <a:tc>
                  <a:txBody>
                    <a:bodyPr/>
                    <a:lstStyle/>
                    <a:p>
                      <a:pPr>
                        <a:lnSpc>
                          <a:spcPct val="100000"/>
                        </a:lnSpc>
                        <a:spcAft>
                          <a:spcPts val="0"/>
                        </a:spcAft>
                      </a:pPr>
                      <a:r>
                        <a:rPr lang="en-PH" sz="2000">
                          <a:effectLst/>
                          <a:latin typeface="Franklin Gothic Medium Cond" panose="020B0606030402020204" pitchFamily="34" charset="0"/>
                        </a:rPr>
                        <a:t>Component City or Municipality</a:t>
                      </a:r>
                      <a:endParaRPr lang="en-US" sz="2000">
                        <a:effectLst/>
                        <a:latin typeface="Franklin Gothic Medium Cond" panose="020B0606030402020204" pitchFamily="34" charset="0"/>
                        <a:ea typeface="Calibri" panose="020F0502020204030204" pitchFamily="34" charset="0"/>
                        <a:cs typeface="Arial" panose="020B0604020202020204" pitchFamily="34" charset="0"/>
                      </a:endParaRPr>
                    </a:p>
                  </a:txBody>
                  <a:tcPr marL="63500" marR="63500" marT="63500" marB="63500"/>
                </a:tc>
                <a:tc>
                  <a:txBody>
                    <a:bodyPr/>
                    <a:lstStyle/>
                    <a:p>
                      <a:pPr marL="0" indent="0" algn="ctr">
                        <a:lnSpc>
                          <a:spcPct val="100000"/>
                        </a:lnSpc>
                        <a:spcAft>
                          <a:spcPts val="0"/>
                        </a:spcAft>
                      </a:pPr>
                      <a:r>
                        <a:rPr lang="en-PH" sz="2000" dirty="0">
                          <a:effectLst/>
                          <a:latin typeface="Franklin Gothic Medium Cond" panose="020B0606030402020204" pitchFamily="34" charset="0"/>
                        </a:rPr>
                        <a:t>45%</a:t>
                      </a:r>
                      <a:endParaRPr lang="en-US" sz="2000" dirty="0">
                        <a:effectLst/>
                        <a:latin typeface="Franklin Gothic Medium Cond" panose="020B0606030402020204" pitchFamily="34" charset="0"/>
                        <a:ea typeface="Calibri" panose="020F0502020204030204" pitchFamily="34" charset="0"/>
                        <a:cs typeface="Arial" panose="020B0604020202020204" pitchFamily="34" charset="0"/>
                      </a:endParaRPr>
                    </a:p>
                  </a:txBody>
                  <a:tcPr marL="63500" marR="63500" marT="63500" marB="63500"/>
                </a:tc>
                <a:extLst>
                  <a:ext uri="{0D108BD9-81ED-4DB2-BD59-A6C34878D82A}">
                    <a16:rowId xmlns:a16="http://schemas.microsoft.com/office/drawing/2014/main" val="3935537519"/>
                  </a:ext>
                </a:extLst>
              </a:tr>
              <a:tr h="466918">
                <a:tc>
                  <a:txBody>
                    <a:bodyPr/>
                    <a:lstStyle/>
                    <a:p>
                      <a:pPr>
                        <a:lnSpc>
                          <a:spcPct val="100000"/>
                        </a:lnSpc>
                        <a:spcAft>
                          <a:spcPts val="0"/>
                        </a:spcAft>
                      </a:pPr>
                      <a:r>
                        <a:rPr lang="en-PH" sz="2000" dirty="0">
                          <a:effectLst/>
                          <a:latin typeface="Franklin Gothic Medium Cond" panose="020B0606030402020204" pitchFamily="34" charset="0"/>
                        </a:rPr>
                        <a:t>Barangay</a:t>
                      </a:r>
                      <a:endParaRPr lang="en-US" sz="2000" dirty="0">
                        <a:effectLst/>
                        <a:latin typeface="Franklin Gothic Medium Cond" panose="020B0606030402020204" pitchFamily="34" charset="0"/>
                        <a:ea typeface="Calibri" panose="020F0502020204030204" pitchFamily="34" charset="0"/>
                        <a:cs typeface="Arial" panose="020B0604020202020204" pitchFamily="34" charset="0"/>
                      </a:endParaRPr>
                    </a:p>
                  </a:txBody>
                  <a:tcPr marL="63500" marR="63500" marT="63500" marB="63500"/>
                </a:tc>
                <a:tc>
                  <a:txBody>
                    <a:bodyPr/>
                    <a:lstStyle/>
                    <a:p>
                      <a:pPr marL="0" indent="0" algn="ctr">
                        <a:lnSpc>
                          <a:spcPct val="100000"/>
                        </a:lnSpc>
                        <a:spcAft>
                          <a:spcPts val="0"/>
                        </a:spcAft>
                      </a:pPr>
                      <a:r>
                        <a:rPr lang="en-PH" sz="2000" dirty="0">
                          <a:effectLst/>
                          <a:latin typeface="Franklin Gothic Medium Cond" panose="020B0606030402020204" pitchFamily="34" charset="0"/>
                        </a:rPr>
                        <a:t>35%</a:t>
                      </a:r>
                      <a:endParaRPr lang="en-US" sz="2000" dirty="0">
                        <a:effectLst/>
                        <a:latin typeface="Franklin Gothic Medium Cond" panose="020B0606030402020204" pitchFamily="34" charset="0"/>
                        <a:ea typeface="Calibri" panose="020F0502020204030204" pitchFamily="34" charset="0"/>
                        <a:cs typeface="Arial" panose="020B0604020202020204" pitchFamily="34" charset="0"/>
                      </a:endParaRPr>
                    </a:p>
                  </a:txBody>
                  <a:tcPr marL="63500" marR="63500" marT="63500" marB="63500"/>
                </a:tc>
                <a:extLst>
                  <a:ext uri="{0D108BD9-81ED-4DB2-BD59-A6C34878D82A}">
                    <a16:rowId xmlns:a16="http://schemas.microsoft.com/office/drawing/2014/main" val="1895848127"/>
                  </a:ext>
                </a:extLst>
              </a:tr>
            </a:tbl>
          </a:graphicData>
        </a:graphic>
      </p:graphicFrame>
      <p:graphicFrame>
        <p:nvGraphicFramePr>
          <p:cNvPr id="10" name="Table 9">
            <a:extLst>
              <a:ext uri="{FF2B5EF4-FFF2-40B4-BE49-F238E27FC236}">
                <a16:creationId xmlns:a16="http://schemas.microsoft.com/office/drawing/2014/main" id="{851C2215-5A2F-45F1-BFCF-2BDAB61E088D}"/>
              </a:ext>
            </a:extLst>
          </p:cNvPr>
          <p:cNvGraphicFramePr>
            <a:graphicFrameLocks noGrp="1"/>
          </p:cNvGraphicFramePr>
          <p:nvPr>
            <p:extLst/>
          </p:nvPr>
        </p:nvGraphicFramePr>
        <p:xfrm>
          <a:off x="8071029" y="3148123"/>
          <a:ext cx="3752850" cy="1596644"/>
        </p:xfrm>
        <a:graphic>
          <a:graphicData uri="http://schemas.openxmlformats.org/drawingml/2006/table">
            <a:tbl>
              <a:tblPr>
                <a:tableStyleId>{BC89EF96-8CEA-46FF-86C4-4CE0E7609802}</a:tableStyleId>
              </a:tblPr>
              <a:tblGrid>
                <a:gridCol w="2156073">
                  <a:extLst>
                    <a:ext uri="{9D8B030D-6E8A-4147-A177-3AD203B41FA5}">
                      <a16:colId xmlns:a16="http://schemas.microsoft.com/office/drawing/2014/main" val="936906939"/>
                    </a:ext>
                  </a:extLst>
                </a:gridCol>
                <a:gridCol w="1596777">
                  <a:extLst>
                    <a:ext uri="{9D8B030D-6E8A-4147-A177-3AD203B41FA5}">
                      <a16:colId xmlns:a16="http://schemas.microsoft.com/office/drawing/2014/main" val="2867414596"/>
                    </a:ext>
                  </a:extLst>
                </a:gridCol>
              </a:tblGrid>
              <a:tr h="263186">
                <a:tc gridSpan="2">
                  <a:txBody>
                    <a:bodyPr/>
                    <a:lstStyle/>
                    <a:p>
                      <a:pPr algn="ctr">
                        <a:lnSpc>
                          <a:spcPct val="100000"/>
                        </a:lnSpc>
                        <a:spcAft>
                          <a:spcPts val="0"/>
                        </a:spcAft>
                      </a:pPr>
                      <a:r>
                        <a:rPr lang="en-PH" sz="2000" dirty="0">
                          <a:effectLst/>
                          <a:latin typeface="Franklin Gothic Medium Cond" panose="020B0606030402020204" pitchFamily="34" charset="0"/>
                        </a:rPr>
                        <a:t>Natural Resources are Located </a:t>
                      </a:r>
                    </a:p>
                    <a:p>
                      <a:pPr algn="ctr">
                        <a:lnSpc>
                          <a:spcPct val="100000"/>
                        </a:lnSpc>
                        <a:spcAft>
                          <a:spcPts val="0"/>
                        </a:spcAft>
                      </a:pPr>
                      <a:r>
                        <a:rPr lang="en-PH" sz="2000" dirty="0">
                          <a:effectLst/>
                          <a:latin typeface="Franklin Gothic Medium Cond" panose="020B0606030402020204" pitchFamily="34" charset="0"/>
                        </a:rPr>
                        <a:t>in 2 or more LGUs</a:t>
                      </a:r>
                      <a:endParaRPr lang="en-US" sz="2000" dirty="0">
                        <a:effectLst/>
                        <a:latin typeface="Franklin Gothic Medium Cond" panose="020B0606030402020204" pitchFamily="34" charset="0"/>
                        <a:ea typeface="Calibri" panose="020F0502020204030204" pitchFamily="34" charset="0"/>
                        <a:cs typeface="Arial" panose="020B0604020202020204" pitchFamily="34" charset="0"/>
                      </a:endParaRPr>
                    </a:p>
                  </a:txBody>
                  <a:tcPr marL="63500" marR="63500" marT="63500" marB="63500"/>
                </a:tc>
                <a:tc hMerge="1">
                  <a:txBody>
                    <a:bodyPr/>
                    <a:lstStyle/>
                    <a:p>
                      <a:endParaRPr lang="en-US"/>
                    </a:p>
                  </a:txBody>
                  <a:tcPr/>
                </a:tc>
                <a:extLst>
                  <a:ext uri="{0D108BD9-81ED-4DB2-BD59-A6C34878D82A}">
                    <a16:rowId xmlns:a16="http://schemas.microsoft.com/office/drawing/2014/main" val="2137901247"/>
                  </a:ext>
                </a:extLst>
              </a:tr>
              <a:tr h="0">
                <a:tc>
                  <a:txBody>
                    <a:bodyPr/>
                    <a:lstStyle/>
                    <a:p>
                      <a:pPr>
                        <a:lnSpc>
                          <a:spcPct val="107000"/>
                        </a:lnSpc>
                        <a:spcAft>
                          <a:spcPts val="800"/>
                        </a:spcAft>
                      </a:pPr>
                      <a:r>
                        <a:rPr lang="en-PH" sz="2000">
                          <a:effectLst/>
                          <a:latin typeface="Franklin Gothic Medium Cond" panose="020B0606030402020204" pitchFamily="34" charset="0"/>
                        </a:rPr>
                        <a:t>Population</a:t>
                      </a:r>
                      <a:endParaRPr lang="en-US" sz="2000">
                        <a:effectLst/>
                        <a:latin typeface="Franklin Gothic Medium Cond" panose="020B0606030402020204" pitchFamily="34" charset="0"/>
                        <a:ea typeface="Calibri" panose="020F0502020204030204" pitchFamily="34" charset="0"/>
                        <a:cs typeface="Arial" panose="020B0604020202020204" pitchFamily="34" charset="0"/>
                      </a:endParaRPr>
                    </a:p>
                  </a:txBody>
                  <a:tcPr marL="63500" marR="63500" marT="63500" marB="63500"/>
                </a:tc>
                <a:tc>
                  <a:txBody>
                    <a:bodyPr/>
                    <a:lstStyle/>
                    <a:p>
                      <a:pPr marL="0" indent="0" algn="ctr">
                        <a:lnSpc>
                          <a:spcPct val="107000"/>
                        </a:lnSpc>
                        <a:spcAft>
                          <a:spcPts val="800"/>
                        </a:spcAft>
                      </a:pPr>
                      <a:r>
                        <a:rPr lang="en-PH" sz="2000" dirty="0">
                          <a:effectLst/>
                          <a:latin typeface="Franklin Gothic Medium Cond" panose="020B0606030402020204" pitchFamily="34" charset="0"/>
                        </a:rPr>
                        <a:t>70%</a:t>
                      </a:r>
                      <a:endParaRPr lang="en-US" sz="2000" dirty="0">
                        <a:effectLst/>
                        <a:latin typeface="Franklin Gothic Medium Cond" panose="020B0606030402020204" pitchFamily="34" charset="0"/>
                        <a:ea typeface="Calibri" panose="020F0502020204030204" pitchFamily="34" charset="0"/>
                        <a:cs typeface="Arial" panose="020B0604020202020204" pitchFamily="34" charset="0"/>
                      </a:endParaRPr>
                    </a:p>
                  </a:txBody>
                  <a:tcPr marL="63500" marR="63500" marT="63500" marB="63500"/>
                </a:tc>
                <a:extLst>
                  <a:ext uri="{0D108BD9-81ED-4DB2-BD59-A6C34878D82A}">
                    <a16:rowId xmlns:a16="http://schemas.microsoft.com/office/drawing/2014/main" val="1419449156"/>
                  </a:ext>
                </a:extLst>
              </a:tr>
              <a:tr h="0">
                <a:tc>
                  <a:txBody>
                    <a:bodyPr/>
                    <a:lstStyle/>
                    <a:p>
                      <a:pPr>
                        <a:lnSpc>
                          <a:spcPct val="107000"/>
                        </a:lnSpc>
                        <a:spcAft>
                          <a:spcPts val="800"/>
                        </a:spcAft>
                      </a:pPr>
                      <a:r>
                        <a:rPr lang="en-PH" sz="2000" dirty="0">
                          <a:effectLst/>
                          <a:latin typeface="Franklin Gothic Medium Cond" panose="020B0606030402020204" pitchFamily="34" charset="0"/>
                        </a:rPr>
                        <a:t>Land Area</a:t>
                      </a:r>
                      <a:endParaRPr lang="en-US" sz="2000" dirty="0">
                        <a:effectLst/>
                        <a:latin typeface="Franklin Gothic Medium Cond" panose="020B0606030402020204" pitchFamily="34" charset="0"/>
                        <a:ea typeface="Calibri" panose="020F0502020204030204" pitchFamily="34" charset="0"/>
                        <a:cs typeface="Arial" panose="020B0604020202020204" pitchFamily="34" charset="0"/>
                      </a:endParaRPr>
                    </a:p>
                  </a:txBody>
                  <a:tcPr marL="63500" marR="63500" marT="63500" marB="63500"/>
                </a:tc>
                <a:tc>
                  <a:txBody>
                    <a:bodyPr/>
                    <a:lstStyle/>
                    <a:p>
                      <a:pPr marL="0" indent="0" algn="ctr">
                        <a:lnSpc>
                          <a:spcPct val="107000"/>
                        </a:lnSpc>
                        <a:spcAft>
                          <a:spcPts val="800"/>
                        </a:spcAft>
                      </a:pPr>
                      <a:r>
                        <a:rPr lang="en-PH" sz="2000" dirty="0">
                          <a:effectLst/>
                          <a:latin typeface="Franklin Gothic Medium Cond" panose="020B0606030402020204" pitchFamily="34" charset="0"/>
                        </a:rPr>
                        <a:t>30%</a:t>
                      </a:r>
                      <a:endParaRPr lang="en-US" sz="2000" dirty="0">
                        <a:effectLst/>
                        <a:latin typeface="Franklin Gothic Medium Cond" panose="020B0606030402020204" pitchFamily="34" charset="0"/>
                        <a:ea typeface="Calibri" panose="020F0502020204030204" pitchFamily="34" charset="0"/>
                        <a:cs typeface="Arial" panose="020B0604020202020204" pitchFamily="34" charset="0"/>
                      </a:endParaRPr>
                    </a:p>
                  </a:txBody>
                  <a:tcPr marL="63500" marR="63500" marT="63500" marB="63500"/>
                </a:tc>
                <a:extLst>
                  <a:ext uri="{0D108BD9-81ED-4DB2-BD59-A6C34878D82A}">
                    <a16:rowId xmlns:a16="http://schemas.microsoft.com/office/drawing/2014/main" val="3695253764"/>
                  </a:ext>
                </a:extLst>
              </a:tr>
            </a:tbl>
          </a:graphicData>
        </a:graphic>
      </p:graphicFrame>
      <p:graphicFrame>
        <p:nvGraphicFramePr>
          <p:cNvPr id="11" name="Table 10">
            <a:extLst>
              <a:ext uri="{FF2B5EF4-FFF2-40B4-BE49-F238E27FC236}">
                <a16:creationId xmlns:a16="http://schemas.microsoft.com/office/drawing/2014/main" id="{2110BB17-D4D8-40C0-89A5-D3570A6B613E}"/>
              </a:ext>
            </a:extLst>
          </p:cNvPr>
          <p:cNvGraphicFramePr>
            <a:graphicFrameLocks noGrp="1"/>
          </p:cNvGraphicFramePr>
          <p:nvPr>
            <p:extLst/>
          </p:nvPr>
        </p:nvGraphicFramePr>
        <p:xfrm>
          <a:off x="4120972" y="3146345"/>
          <a:ext cx="3752850" cy="1600200"/>
        </p:xfrm>
        <a:graphic>
          <a:graphicData uri="http://schemas.openxmlformats.org/drawingml/2006/table">
            <a:tbl>
              <a:tblPr>
                <a:tableStyleId>{BC89EF96-8CEA-46FF-86C4-4CE0E7609802}</a:tableStyleId>
              </a:tblPr>
              <a:tblGrid>
                <a:gridCol w="2136359">
                  <a:extLst>
                    <a:ext uri="{9D8B030D-6E8A-4147-A177-3AD203B41FA5}">
                      <a16:colId xmlns:a16="http://schemas.microsoft.com/office/drawing/2014/main" val="2900028022"/>
                    </a:ext>
                  </a:extLst>
                </a:gridCol>
                <a:gridCol w="1616491">
                  <a:extLst>
                    <a:ext uri="{9D8B030D-6E8A-4147-A177-3AD203B41FA5}">
                      <a16:colId xmlns:a16="http://schemas.microsoft.com/office/drawing/2014/main" val="1470361498"/>
                    </a:ext>
                  </a:extLst>
                </a:gridCol>
              </a:tblGrid>
              <a:tr h="279400">
                <a:tc gridSpan="2">
                  <a:txBody>
                    <a:bodyPr/>
                    <a:lstStyle/>
                    <a:p>
                      <a:pPr algn="ctr">
                        <a:lnSpc>
                          <a:spcPct val="100000"/>
                        </a:lnSpc>
                        <a:spcAft>
                          <a:spcPts val="0"/>
                        </a:spcAft>
                      </a:pPr>
                      <a:r>
                        <a:rPr lang="en-PH" sz="2000" dirty="0">
                          <a:effectLst/>
                          <a:latin typeface="Franklin Gothic Medium Cond" panose="020B0606030402020204" pitchFamily="34" charset="0"/>
                        </a:rPr>
                        <a:t>Natural Resources are Located</a:t>
                      </a:r>
                    </a:p>
                    <a:p>
                      <a:pPr algn="ctr">
                        <a:lnSpc>
                          <a:spcPct val="100000"/>
                        </a:lnSpc>
                        <a:spcAft>
                          <a:spcPts val="0"/>
                        </a:spcAft>
                      </a:pPr>
                      <a:r>
                        <a:rPr lang="en-PH" sz="2000" dirty="0">
                          <a:effectLst/>
                          <a:latin typeface="Franklin Gothic Medium Cond" panose="020B0606030402020204" pitchFamily="34" charset="0"/>
                        </a:rPr>
                        <a:t> in a HUC or ICC</a:t>
                      </a:r>
                      <a:endParaRPr lang="en-US" sz="2000" dirty="0">
                        <a:effectLst/>
                        <a:latin typeface="Franklin Gothic Medium Cond" panose="020B0606030402020204" pitchFamily="34" charset="0"/>
                        <a:ea typeface="Calibri" panose="020F0502020204030204" pitchFamily="34" charset="0"/>
                        <a:cs typeface="Arial" panose="020B0604020202020204" pitchFamily="34" charset="0"/>
                      </a:endParaRPr>
                    </a:p>
                  </a:txBody>
                  <a:tcPr marL="63500" marR="63500" marT="63500" marB="63500"/>
                </a:tc>
                <a:tc hMerge="1">
                  <a:txBody>
                    <a:bodyPr/>
                    <a:lstStyle/>
                    <a:p>
                      <a:endParaRPr lang="en-US"/>
                    </a:p>
                  </a:txBody>
                  <a:tcPr/>
                </a:tc>
                <a:extLst>
                  <a:ext uri="{0D108BD9-81ED-4DB2-BD59-A6C34878D82A}">
                    <a16:rowId xmlns:a16="http://schemas.microsoft.com/office/drawing/2014/main" val="4008039683"/>
                  </a:ext>
                </a:extLst>
              </a:tr>
              <a:tr h="0">
                <a:tc>
                  <a:txBody>
                    <a:bodyPr/>
                    <a:lstStyle/>
                    <a:p>
                      <a:pPr>
                        <a:lnSpc>
                          <a:spcPct val="100000"/>
                        </a:lnSpc>
                        <a:spcAft>
                          <a:spcPts val="0"/>
                        </a:spcAft>
                      </a:pPr>
                      <a:r>
                        <a:rPr lang="en-PH" sz="2000">
                          <a:effectLst/>
                          <a:latin typeface="Franklin Gothic Medium Cond" panose="020B0606030402020204" pitchFamily="34" charset="0"/>
                        </a:rPr>
                        <a:t>City</a:t>
                      </a:r>
                      <a:endParaRPr lang="en-US" sz="2000">
                        <a:effectLst/>
                        <a:latin typeface="Franklin Gothic Medium Cond" panose="020B0606030402020204" pitchFamily="34" charset="0"/>
                        <a:ea typeface="Calibri" panose="020F0502020204030204" pitchFamily="34" charset="0"/>
                        <a:cs typeface="Arial" panose="020B0604020202020204" pitchFamily="34" charset="0"/>
                      </a:endParaRPr>
                    </a:p>
                  </a:txBody>
                  <a:tcPr marL="63500" marR="63500" marT="63500" marB="63500"/>
                </a:tc>
                <a:tc>
                  <a:txBody>
                    <a:bodyPr/>
                    <a:lstStyle/>
                    <a:p>
                      <a:pPr marL="0" indent="0" algn="ctr">
                        <a:lnSpc>
                          <a:spcPct val="100000"/>
                        </a:lnSpc>
                        <a:spcAft>
                          <a:spcPts val="0"/>
                        </a:spcAft>
                      </a:pPr>
                      <a:r>
                        <a:rPr lang="en-PH" sz="2000" dirty="0">
                          <a:effectLst/>
                          <a:latin typeface="Franklin Gothic Medium Cond" panose="020B0606030402020204" pitchFamily="34" charset="0"/>
                        </a:rPr>
                        <a:t>65%</a:t>
                      </a:r>
                      <a:endParaRPr lang="en-US" sz="2000" dirty="0">
                        <a:effectLst/>
                        <a:latin typeface="Franklin Gothic Medium Cond" panose="020B0606030402020204" pitchFamily="34" charset="0"/>
                        <a:ea typeface="Calibri" panose="020F0502020204030204" pitchFamily="34" charset="0"/>
                        <a:cs typeface="Arial" panose="020B0604020202020204" pitchFamily="34" charset="0"/>
                      </a:endParaRPr>
                    </a:p>
                  </a:txBody>
                  <a:tcPr marL="63500" marR="63500" marT="63500" marB="63500"/>
                </a:tc>
                <a:extLst>
                  <a:ext uri="{0D108BD9-81ED-4DB2-BD59-A6C34878D82A}">
                    <a16:rowId xmlns:a16="http://schemas.microsoft.com/office/drawing/2014/main" val="824198518"/>
                  </a:ext>
                </a:extLst>
              </a:tr>
              <a:tr h="0">
                <a:tc>
                  <a:txBody>
                    <a:bodyPr/>
                    <a:lstStyle/>
                    <a:p>
                      <a:pPr>
                        <a:lnSpc>
                          <a:spcPct val="100000"/>
                        </a:lnSpc>
                        <a:spcAft>
                          <a:spcPts val="0"/>
                        </a:spcAft>
                      </a:pPr>
                      <a:r>
                        <a:rPr lang="en-PH" sz="2000">
                          <a:effectLst/>
                          <a:latin typeface="Franklin Gothic Medium Cond" panose="020B0606030402020204" pitchFamily="34" charset="0"/>
                        </a:rPr>
                        <a:t>Barangay</a:t>
                      </a:r>
                      <a:endParaRPr lang="en-US" sz="2000">
                        <a:effectLst/>
                        <a:latin typeface="Franklin Gothic Medium Cond" panose="020B0606030402020204" pitchFamily="34" charset="0"/>
                        <a:ea typeface="Calibri" panose="020F0502020204030204" pitchFamily="34" charset="0"/>
                        <a:cs typeface="Arial" panose="020B0604020202020204" pitchFamily="34" charset="0"/>
                      </a:endParaRPr>
                    </a:p>
                  </a:txBody>
                  <a:tcPr marL="63500" marR="63500" marT="63500" marB="63500"/>
                </a:tc>
                <a:tc>
                  <a:txBody>
                    <a:bodyPr/>
                    <a:lstStyle/>
                    <a:p>
                      <a:pPr marL="0" indent="0" algn="ctr">
                        <a:lnSpc>
                          <a:spcPct val="100000"/>
                        </a:lnSpc>
                        <a:spcAft>
                          <a:spcPts val="0"/>
                        </a:spcAft>
                      </a:pPr>
                      <a:r>
                        <a:rPr lang="en-PH" sz="2000" dirty="0">
                          <a:effectLst/>
                          <a:latin typeface="Franklin Gothic Medium Cond" panose="020B0606030402020204" pitchFamily="34" charset="0"/>
                        </a:rPr>
                        <a:t>35%</a:t>
                      </a:r>
                      <a:endParaRPr lang="en-US" sz="2000" dirty="0">
                        <a:effectLst/>
                        <a:latin typeface="Franklin Gothic Medium Cond" panose="020B0606030402020204" pitchFamily="34" charset="0"/>
                        <a:ea typeface="Calibri" panose="020F0502020204030204" pitchFamily="34" charset="0"/>
                        <a:cs typeface="Arial" panose="020B0604020202020204" pitchFamily="34" charset="0"/>
                      </a:endParaRPr>
                    </a:p>
                  </a:txBody>
                  <a:tcPr marL="63500" marR="63500" marT="63500" marB="63500"/>
                </a:tc>
                <a:extLst>
                  <a:ext uri="{0D108BD9-81ED-4DB2-BD59-A6C34878D82A}">
                    <a16:rowId xmlns:a16="http://schemas.microsoft.com/office/drawing/2014/main" val="4166536999"/>
                  </a:ext>
                </a:extLst>
              </a:tr>
            </a:tbl>
          </a:graphicData>
        </a:graphic>
      </p:graphicFrame>
    </p:spTree>
    <p:extLst>
      <p:ext uri="{BB962C8B-B14F-4D97-AF65-F5344CB8AC3E}">
        <p14:creationId xmlns:p14="http://schemas.microsoft.com/office/powerpoint/2010/main" val="3942219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4"/>
          <p:cNvSpPr txBox="1">
            <a:spLocks/>
          </p:cNvSpPr>
          <p:nvPr/>
        </p:nvSpPr>
        <p:spPr>
          <a:xfrm>
            <a:off x="0" y="272511"/>
            <a:ext cx="6865749" cy="177326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PH" sz="3600" b="1" dirty="0">
                <a:latin typeface="Franklin Gothic Demi Cond" panose="020B0706030402020204" pitchFamily="34" charset="0"/>
                <a:cs typeface="Times New Roman" panose="02020603050405020304" pitchFamily="18" charset="0"/>
              </a:rPr>
              <a:t>SHARES IN THE UTILIZATION AND DEVELOPMENT OF NATIONAL WEALTH  </a:t>
            </a:r>
          </a:p>
        </p:txBody>
      </p:sp>
      <p:sp>
        <p:nvSpPr>
          <p:cNvPr id="15" name="Text Box 3"/>
          <p:cNvSpPr txBox="1">
            <a:spLocks noChangeArrowheads="1"/>
          </p:cNvSpPr>
          <p:nvPr/>
        </p:nvSpPr>
        <p:spPr bwMode="auto">
          <a:xfrm>
            <a:off x="353878" y="2912615"/>
            <a:ext cx="6157992" cy="3231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2575" indent="-282575">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just" eaLnBrk="1" hangingPunct="1">
              <a:lnSpc>
                <a:spcPct val="100000"/>
              </a:lnSpc>
              <a:spcBef>
                <a:spcPct val="50000"/>
              </a:spcBef>
              <a:buFontTx/>
              <a:buChar char="•"/>
            </a:pPr>
            <a:r>
              <a:rPr lang="en-US" altLang="en-US" sz="2400" dirty="0">
                <a:latin typeface="Franklin Gothic Medium Cond" panose="020B0606030402020204" pitchFamily="34" charset="0"/>
                <a:cs typeface="Times New Roman" panose="02020603050405020304" pitchFamily="18" charset="0"/>
              </a:rPr>
              <a:t>To finance local development and livelihood projects of recipient LGUs. </a:t>
            </a:r>
          </a:p>
          <a:p>
            <a:pPr algn="just" eaLnBrk="1" hangingPunct="1">
              <a:lnSpc>
                <a:spcPct val="100000"/>
              </a:lnSpc>
              <a:spcBef>
                <a:spcPct val="50000"/>
              </a:spcBef>
              <a:buFontTx/>
              <a:buChar char="•"/>
            </a:pPr>
            <a:r>
              <a:rPr lang="en-US" altLang="en-US" sz="2400" dirty="0">
                <a:latin typeface="Franklin Gothic Medium Cond" panose="020B0606030402020204" pitchFamily="34" charset="0"/>
                <a:cs typeface="Times New Roman" panose="02020603050405020304" pitchFamily="18" charset="0"/>
              </a:rPr>
              <a:t>In the case of energy resources, at least 80% of proceeds derived from the development and utilization of hydro-thermal, geothermal  and  other  sources  of energy, shall be applied solely to lower the cost of electricity in the LGU where the source of energy is located. </a:t>
            </a:r>
          </a:p>
        </p:txBody>
      </p:sp>
      <p:sp>
        <p:nvSpPr>
          <p:cNvPr id="10" name="TextBox 9">
            <a:extLst>
              <a:ext uri="{FF2B5EF4-FFF2-40B4-BE49-F238E27FC236}">
                <a16:creationId xmlns:a16="http://schemas.microsoft.com/office/drawing/2014/main" id="{B8316CD8-A640-463E-818F-6C18820F348B}"/>
              </a:ext>
            </a:extLst>
          </p:cNvPr>
          <p:cNvSpPr txBox="1"/>
          <p:nvPr/>
        </p:nvSpPr>
        <p:spPr>
          <a:xfrm>
            <a:off x="353878" y="2093074"/>
            <a:ext cx="6098582" cy="584775"/>
          </a:xfrm>
          <a:prstGeom prst="rect">
            <a:avLst/>
          </a:prstGeom>
          <a:noFill/>
        </p:spPr>
        <p:txBody>
          <a:bodyPr wrap="square">
            <a:spAutoFit/>
          </a:bodyPr>
          <a:lstStyle/>
          <a:p>
            <a:pPr>
              <a:lnSpc>
                <a:spcPct val="100000"/>
              </a:lnSpc>
              <a:spcBef>
                <a:spcPct val="0"/>
              </a:spcBef>
              <a:buFontTx/>
              <a:buNone/>
            </a:pPr>
            <a:r>
              <a:rPr lang="en-PH" altLang="en-US" sz="3200" b="1" dirty="0">
                <a:latin typeface="Franklin Gothic Medium Cond" panose="020B0606030402020204" pitchFamily="34" charset="0"/>
              </a:rPr>
              <a:t>USES OF THE FUND</a:t>
            </a:r>
          </a:p>
        </p:txBody>
      </p:sp>
    </p:spTree>
    <p:extLst>
      <p:ext uri="{BB962C8B-B14F-4D97-AF65-F5344CB8AC3E}">
        <p14:creationId xmlns:p14="http://schemas.microsoft.com/office/powerpoint/2010/main" val="1132361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xEl>
                                              <p:pRg st="1" end="1"/>
                                            </p:txEl>
                                          </p:spTgt>
                                        </p:tgtEl>
                                        <p:attrNameLst>
                                          <p:attrName>style.visibility</p:attrName>
                                        </p:attrNameLst>
                                      </p:cBhvr>
                                      <p:to>
                                        <p:strVal val="visible"/>
                                      </p:to>
                                    </p:set>
                                    <p:animEffect transition="in" filter="fade">
                                      <p:cBhvr>
                                        <p:cTn id="12" dur="500"/>
                                        <p:tgtEl>
                                          <p:spTgt spid="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p:cNvSpPr txBox="1">
            <a:spLocks/>
          </p:cNvSpPr>
          <p:nvPr/>
        </p:nvSpPr>
        <p:spPr>
          <a:xfrm>
            <a:off x="101600" y="703232"/>
            <a:ext cx="11988800" cy="76200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PH" sz="4000" b="1" dirty="0">
                <a:latin typeface="Franklin Gothic Demi Cond" panose="020B0706030402020204" pitchFamily="34" charset="0"/>
                <a:cs typeface="Times New Roman" panose="02020603050405020304" pitchFamily="18" charset="0"/>
              </a:rPr>
              <a:t>PROCESS OF INTER-GOVERNMENTAL TRANSFERS</a:t>
            </a:r>
          </a:p>
        </p:txBody>
      </p:sp>
      <p:graphicFrame>
        <p:nvGraphicFramePr>
          <p:cNvPr id="12" name="Table 11"/>
          <p:cNvGraphicFramePr>
            <a:graphicFrameLocks noGrp="1"/>
          </p:cNvGraphicFramePr>
          <p:nvPr/>
        </p:nvGraphicFramePr>
        <p:xfrm>
          <a:off x="601133" y="1657794"/>
          <a:ext cx="10989733" cy="4400921"/>
        </p:xfrm>
        <a:graphic>
          <a:graphicData uri="http://schemas.openxmlformats.org/drawingml/2006/table">
            <a:tbl>
              <a:tblPr firstRow="1" bandRow="1">
                <a:tableStyleId>{5C22544A-7EE6-4342-B048-85BDC9FD1C3A}</a:tableStyleId>
              </a:tblPr>
              <a:tblGrid>
                <a:gridCol w="3290409">
                  <a:extLst>
                    <a:ext uri="{9D8B030D-6E8A-4147-A177-3AD203B41FA5}">
                      <a16:colId xmlns:a16="http://schemas.microsoft.com/office/drawing/2014/main" val="20000"/>
                    </a:ext>
                  </a:extLst>
                </a:gridCol>
                <a:gridCol w="650981">
                  <a:extLst>
                    <a:ext uri="{9D8B030D-6E8A-4147-A177-3AD203B41FA5}">
                      <a16:colId xmlns:a16="http://schemas.microsoft.com/office/drawing/2014/main" val="20001"/>
                    </a:ext>
                  </a:extLst>
                </a:gridCol>
                <a:gridCol w="3018181">
                  <a:extLst>
                    <a:ext uri="{9D8B030D-6E8A-4147-A177-3AD203B41FA5}">
                      <a16:colId xmlns:a16="http://schemas.microsoft.com/office/drawing/2014/main" val="20002"/>
                    </a:ext>
                  </a:extLst>
                </a:gridCol>
                <a:gridCol w="757505">
                  <a:extLst>
                    <a:ext uri="{9D8B030D-6E8A-4147-A177-3AD203B41FA5}">
                      <a16:colId xmlns:a16="http://schemas.microsoft.com/office/drawing/2014/main" val="20003"/>
                    </a:ext>
                  </a:extLst>
                </a:gridCol>
                <a:gridCol w="3272657">
                  <a:extLst>
                    <a:ext uri="{9D8B030D-6E8A-4147-A177-3AD203B41FA5}">
                      <a16:colId xmlns:a16="http://schemas.microsoft.com/office/drawing/2014/main" val="20004"/>
                    </a:ext>
                  </a:extLst>
                </a:gridCol>
              </a:tblGrid>
              <a:tr h="362784">
                <a:tc>
                  <a:txBody>
                    <a:bodyPr/>
                    <a:lstStyle/>
                    <a:p>
                      <a:pPr algn="ctr"/>
                      <a:r>
                        <a:rPr lang="en-PH" sz="1800" dirty="0">
                          <a:solidFill>
                            <a:schemeClr val="tx1"/>
                          </a:solidFill>
                          <a:latin typeface="Franklin Gothic Medium Cond" panose="020B0606030402020204" pitchFamily="34" charset="0"/>
                        </a:rPr>
                        <a:t>Revenue Collecting Agency</a:t>
                      </a:r>
                    </a:p>
                  </a:txBody>
                  <a:tcPr marL="121911" marR="121911" marT="45723" marB="45723" anchor="ctr">
                    <a:lnR w="12700" cmpd="sng">
                      <a:noFill/>
                    </a:lnR>
                    <a:lnB w="38100" cmpd="sng">
                      <a:noFill/>
                    </a:lnB>
                    <a:solidFill>
                      <a:schemeClr val="tx2">
                        <a:lumMod val="20000"/>
                        <a:lumOff val="80000"/>
                      </a:schemeClr>
                    </a:solidFill>
                  </a:tcPr>
                </a:tc>
                <a:tc>
                  <a:txBody>
                    <a:bodyPr/>
                    <a:lstStyle/>
                    <a:p>
                      <a:pPr algn="ctr"/>
                      <a:endParaRPr lang="en-PH" sz="1800" dirty="0">
                        <a:solidFill>
                          <a:schemeClr val="tx1"/>
                        </a:solidFill>
                        <a:latin typeface="Franklin Gothic Medium Cond" panose="020B0606030402020204" pitchFamily="34" charset="0"/>
                      </a:endParaRPr>
                    </a:p>
                  </a:txBody>
                  <a:tcPr marL="121911" marR="121911" marT="45723" marB="45723"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PH" sz="1800" dirty="0">
                          <a:solidFill>
                            <a:schemeClr val="tx1"/>
                          </a:solidFill>
                          <a:latin typeface="Franklin Gothic Medium Cond" panose="020B0606030402020204" pitchFamily="34" charset="0"/>
                        </a:rPr>
                        <a:t>DBM</a:t>
                      </a:r>
                    </a:p>
                  </a:txBody>
                  <a:tcPr marL="121911" marR="121911" marT="45723" marB="45723" anchor="ctr">
                    <a:lnL w="12700" cmpd="sng">
                      <a:noFill/>
                    </a:lnL>
                    <a:lnR w="12700" cmpd="sng">
                      <a:noFill/>
                    </a:lnR>
                    <a:solidFill>
                      <a:schemeClr val="accent4">
                        <a:lumMod val="60000"/>
                        <a:lumOff val="40000"/>
                      </a:schemeClr>
                    </a:solidFill>
                  </a:tcPr>
                </a:tc>
                <a:tc>
                  <a:txBody>
                    <a:bodyPr/>
                    <a:lstStyle/>
                    <a:p>
                      <a:pPr algn="ctr"/>
                      <a:endParaRPr lang="en-PH" sz="1800" dirty="0">
                        <a:solidFill>
                          <a:schemeClr val="tx1"/>
                        </a:solidFill>
                        <a:latin typeface="Franklin Gothic Medium Cond" panose="020B0606030402020204" pitchFamily="34" charset="0"/>
                      </a:endParaRPr>
                    </a:p>
                  </a:txBody>
                  <a:tcPr marL="121911" marR="121911" marT="45723" marB="45723"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r>
                        <a:rPr lang="en-PH" sz="1800" dirty="0" err="1">
                          <a:solidFill>
                            <a:schemeClr val="tx1"/>
                          </a:solidFill>
                          <a:latin typeface="Franklin Gothic Medium Cond" panose="020B0606030402020204" pitchFamily="34" charset="0"/>
                        </a:rPr>
                        <a:t>BTr</a:t>
                      </a:r>
                      <a:endParaRPr lang="en-PH" sz="1800" dirty="0">
                        <a:solidFill>
                          <a:schemeClr val="tx1"/>
                        </a:solidFill>
                        <a:latin typeface="Franklin Gothic Medium Cond" panose="020B0606030402020204" pitchFamily="34" charset="0"/>
                      </a:endParaRPr>
                    </a:p>
                  </a:txBody>
                  <a:tcPr marL="121911" marR="121911" marT="45723" marB="4572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extLst>
                  <a:ext uri="{0D108BD9-81ED-4DB2-BD59-A6C34878D82A}">
                    <a16:rowId xmlns:a16="http://schemas.microsoft.com/office/drawing/2014/main" val="10000"/>
                  </a:ext>
                </a:extLst>
              </a:tr>
              <a:tr h="369817">
                <a:tc>
                  <a:txBody>
                    <a:bodyPr/>
                    <a:lstStyle/>
                    <a:p>
                      <a:pPr algn="ctr"/>
                      <a:endParaRPr lang="en-PH" sz="1800" dirty="0">
                        <a:solidFill>
                          <a:schemeClr val="tx1"/>
                        </a:solidFill>
                        <a:latin typeface="Franklin Gothic Medium Cond" panose="020B0606030402020204" pitchFamily="34" charset="0"/>
                      </a:endParaRPr>
                    </a:p>
                  </a:txBody>
                  <a:tcPr marL="121911" marR="121911" marT="45723" marB="45723"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endParaRPr lang="en-PH" sz="1800" dirty="0">
                        <a:solidFill>
                          <a:schemeClr val="tx1"/>
                        </a:solidFill>
                        <a:latin typeface="Franklin Gothic Medium Cond" panose="020B0606030402020204" pitchFamily="34" charset="0"/>
                      </a:endParaRPr>
                    </a:p>
                  </a:txBody>
                  <a:tcPr marL="121911" marR="121911" marT="45723" marB="45723"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PH" sz="1800" dirty="0">
                        <a:solidFill>
                          <a:schemeClr val="tx1"/>
                        </a:solidFill>
                        <a:latin typeface="Franklin Gothic Medium Cond" panose="020B0606030402020204" pitchFamily="34" charset="0"/>
                      </a:endParaRPr>
                    </a:p>
                  </a:txBody>
                  <a:tcPr marL="121911" marR="121911" marT="45723" marB="45723" anchor="ctr">
                    <a:lnL w="12700" cmpd="sng">
                      <a:noFill/>
                    </a:lnL>
                    <a:lnR w="12700" cmpd="sng">
                      <a:noFill/>
                    </a:lnR>
                    <a:lnB w="12700" cmpd="sng">
                      <a:noFill/>
                    </a:lnB>
                    <a:noFill/>
                  </a:tcPr>
                </a:tc>
                <a:tc>
                  <a:txBody>
                    <a:bodyPr/>
                    <a:lstStyle/>
                    <a:p>
                      <a:pPr algn="ctr"/>
                      <a:endParaRPr lang="en-PH" sz="1800" dirty="0">
                        <a:solidFill>
                          <a:schemeClr val="tx1"/>
                        </a:solidFill>
                        <a:latin typeface="Franklin Gothic Medium Cond" panose="020B0606030402020204" pitchFamily="34" charset="0"/>
                      </a:endParaRPr>
                    </a:p>
                  </a:txBody>
                  <a:tcPr marL="121911" marR="121911" marT="45723" marB="45723"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PH" sz="1800" dirty="0">
                        <a:solidFill>
                          <a:schemeClr val="tx1"/>
                        </a:solidFill>
                        <a:latin typeface="Franklin Gothic Medium Cond" panose="020B0606030402020204" pitchFamily="34" charset="0"/>
                      </a:endParaRPr>
                    </a:p>
                  </a:txBody>
                  <a:tcPr marL="121911" marR="121911" marT="45723" marB="45723"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906952">
                <a:tc>
                  <a:txBody>
                    <a:bodyPr/>
                    <a:lstStyle/>
                    <a:p>
                      <a:pPr algn="ctr"/>
                      <a:r>
                        <a:rPr lang="en-PH" sz="1800" dirty="0">
                          <a:solidFill>
                            <a:schemeClr val="tx1"/>
                          </a:solidFill>
                          <a:latin typeface="Franklin Gothic Medium Cond" panose="020B0606030402020204" pitchFamily="34" charset="0"/>
                        </a:rPr>
                        <a:t>Prepares Joint Certification of Actual Collections and submits to </a:t>
                      </a:r>
                      <a:r>
                        <a:rPr lang="en-PH" sz="1800" dirty="0" err="1">
                          <a:solidFill>
                            <a:schemeClr val="tx1"/>
                          </a:solidFill>
                          <a:latin typeface="Franklin Gothic Medium Cond" panose="020B0606030402020204" pitchFamily="34" charset="0"/>
                        </a:rPr>
                        <a:t>BTr</a:t>
                      </a:r>
                      <a:endParaRPr lang="en-PH" sz="1800" dirty="0">
                        <a:solidFill>
                          <a:schemeClr val="tx1"/>
                        </a:solidFill>
                        <a:latin typeface="Franklin Gothic Medium Cond" panose="020B0606030402020204" pitchFamily="34" charset="0"/>
                      </a:endParaRPr>
                    </a:p>
                  </a:txBody>
                  <a:tcPr marL="121911" marR="121911" marT="45723" marB="45723" anchor="ctr">
                    <a:lnR w="12700" cmpd="sng">
                      <a:noFill/>
                    </a:lnR>
                    <a:lnT w="12700" cmpd="sng">
                      <a:noFill/>
                    </a:lnT>
                    <a:lnB w="12700" cmpd="sng">
                      <a:noFill/>
                    </a:lnB>
                    <a:solidFill>
                      <a:schemeClr val="tx2">
                        <a:lumMod val="20000"/>
                        <a:lumOff val="80000"/>
                      </a:schemeClr>
                    </a:solidFill>
                  </a:tcPr>
                </a:tc>
                <a:tc>
                  <a:txBody>
                    <a:bodyPr/>
                    <a:lstStyle/>
                    <a:p>
                      <a:pPr algn="ctr"/>
                      <a:endParaRPr lang="en-PH" sz="1800" dirty="0">
                        <a:solidFill>
                          <a:schemeClr val="tx1"/>
                        </a:solidFill>
                        <a:latin typeface="Franklin Gothic Medium Cond" panose="020B0606030402020204" pitchFamily="34" charset="0"/>
                      </a:endParaRPr>
                    </a:p>
                  </a:txBody>
                  <a:tcPr marL="121911" marR="121911" marT="45723" marB="45723"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PH" sz="1800" dirty="0">
                        <a:solidFill>
                          <a:schemeClr val="tx1"/>
                        </a:solidFill>
                        <a:latin typeface="Franklin Gothic Medium Cond" panose="020B0606030402020204" pitchFamily="34" charset="0"/>
                      </a:endParaRPr>
                    </a:p>
                  </a:txBody>
                  <a:tcPr marL="121911" marR="121911" marT="45723" marB="45723"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PH" sz="1800" dirty="0">
                        <a:solidFill>
                          <a:schemeClr val="tx1"/>
                        </a:solidFill>
                        <a:latin typeface="Franklin Gothic Medium Cond" panose="020B0606030402020204" pitchFamily="34" charset="0"/>
                      </a:endParaRPr>
                    </a:p>
                  </a:txBody>
                  <a:tcPr marL="121911" marR="121911" marT="45723" marB="45723"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PH" sz="1800" dirty="0">
                          <a:solidFill>
                            <a:schemeClr val="tx1"/>
                          </a:solidFill>
                          <a:latin typeface="Franklin Gothic Medium Cond" panose="020B0606030402020204" pitchFamily="34" charset="0"/>
                        </a:rPr>
                        <a:t>Reviews and Approves Joint</a:t>
                      </a:r>
                      <a:r>
                        <a:rPr lang="en-PH" sz="1800" baseline="0" dirty="0">
                          <a:solidFill>
                            <a:schemeClr val="tx1"/>
                          </a:solidFill>
                          <a:latin typeface="Franklin Gothic Medium Cond" panose="020B0606030402020204" pitchFamily="34" charset="0"/>
                        </a:rPr>
                        <a:t> Certification</a:t>
                      </a:r>
                      <a:endParaRPr lang="en-PH" sz="1800" dirty="0">
                        <a:solidFill>
                          <a:schemeClr val="tx1"/>
                        </a:solidFill>
                        <a:latin typeface="Franklin Gothic Medium Cond" panose="020B0606030402020204" pitchFamily="34" charset="0"/>
                      </a:endParaRPr>
                    </a:p>
                  </a:txBody>
                  <a:tcPr marL="121911" marR="121911" marT="45723" marB="45723" anchor="ctr">
                    <a:lnL w="12700" cmpd="sng">
                      <a:noFill/>
                    </a:lnL>
                    <a:lnT w="12700" cmpd="sng">
                      <a:noFill/>
                    </a:lnT>
                    <a:lnB w="12700" cmpd="sng">
                      <a:noFill/>
                    </a:lnB>
                    <a:solidFill>
                      <a:schemeClr val="accent6">
                        <a:lumMod val="60000"/>
                        <a:lumOff val="40000"/>
                      </a:schemeClr>
                    </a:solidFill>
                  </a:tcPr>
                </a:tc>
                <a:extLst>
                  <a:ext uri="{0D108BD9-81ED-4DB2-BD59-A6C34878D82A}">
                    <a16:rowId xmlns:a16="http://schemas.microsoft.com/office/drawing/2014/main" val="10002"/>
                  </a:ext>
                </a:extLst>
              </a:tr>
              <a:tr h="362784">
                <a:tc>
                  <a:txBody>
                    <a:bodyPr/>
                    <a:lstStyle/>
                    <a:p>
                      <a:pPr algn="ctr"/>
                      <a:endParaRPr lang="en-PH" sz="1800" dirty="0">
                        <a:solidFill>
                          <a:schemeClr val="tx1"/>
                        </a:solidFill>
                        <a:latin typeface="Franklin Gothic Medium Cond" panose="020B0606030402020204" pitchFamily="34" charset="0"/>
                      </a:endParaRPr>
                    </a:p>
                  </a:txBody>
                  <a:tcPr marL="121911" marR="121911" marT="45723" marB="45723"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PH" sz="1800" dirty="0">
                        <a:solidFill>
                          <a:schemeClr val="tx1"/>
                        </a:solidFill>
                        <a:latin typeface="Franklin Gothic Medium Cond" panose="020B0606030402020204" pitchFamily="34" charset="0"/>
                      </a:endParaRPr>
                    </a:p>
                  </a:txBody>
                  <a:tcPr marL="121911" marR="121911" marT="45723" marB="45723"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PH" sz="1800" dirty="0">
                        <a:solidFill>
                          <a:schemeClr val="tx1"/>
                        </a:solidFill>
                        <a:latin typeface="Franklin Gothic Medium Cond" panose="020B0606030402020204" pitchFamily="34" charset="0"/>
                      </a:endParaRPr>
                    </a:p>
                  </a:txBody>
                  <a:tcPr marL="121911" marR="121911" marT="45723" marB="45723"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PH" sz="1800" dirty="0">
                        <a:solidFill>
                          <a:schemeClr val="tx1"/>
                        </a:solidFill>
                        <a:latin typeface="Franklin Gothic Medium Cond" panose="020B0606030402020204" pitchFamily="34" charset="0"/>
                      </a:endParaRPr>
                    </a:p>
                  </a:txBody>
                  <a:tcPr marL="121911" marR="121911" marT="45723" marB="45723"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PH" sz="1800" dirty="0">
                        <a:solidFill>
                          <a:schemeClr val="tx1"/>
                        </a:solidFill>
                        <a:latin typeface="Franklin Gothic Medium Cond" panose="020B0606030402020204" pitchFamily="34" charset="0"/>
                      </a:endParaRPr>
                    </a:p>
                  </a:txBody>
                  <a:tcPr marL="121911" marR="121911" marT="45723" marB="45723"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906952">
                <a:tc>
                  <a:txBody>
                    <a:bodyPr/>
                    <a:lstStyle/>
                    <a:p>
                      <a:pPr algn="ctr"/>
                      <a:endParaRPr lang="en-PH" sz="1800" dirty="0">
                        <a:solidFill>
                          <a:schemeClr val="tx1"/>
                        </a:solidFill>
                        <a:latin typeface="Franklin Gothic Medium Cond" panose="020B0606030402020204" pitchFamily="34" charset="0"/>
                      </a:endParaRPr>
                    </a:p>
                  </a:txBody>
                  <a:tcPr marL="121911" marR="121911" marT="45723" marB="45723"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PH" sz="1800" dirty="0">
                        <a:solidFill>
                          <a:schemeClr val="tx1"/>
                        </a:solidFill>
                        <a:latin typeface="Franklin Gothic Medium Cond" panose="020B0606030402020204" pitchFamily="34" charset="0"/>
                      </a:endParaRPr>
                    </a:p>
                  </a:txBody>
                  <a:tcPr marL="121911" marR="121911" marT="45723" marB="45723"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PH" sz="1800" dirty="0">
                          <a:solidFill>
                            <a:schemeClr val="tx1"/>
                          </a:solidFill>
                          <a:latin typeface="Franklin Gothic Medium Cond" panose="020B0606030402020204" pitchFamily="34" charset="0"/>
                        </a:rPr>
                        <a:t>CO:</a:t>
                      </a:r>
                      <a:r>
                        <a:rPr lang="en-PH" sz="1800" baseline="0" dirty="0">
                          <a:solidFill>
                            <a:schemeClr val="tx1"/>
                          </a:solidFill>
                          <a:latin typeface="Franklin Gothic Medium Cond" panose="020B0606030402020204" pitchFamily="34" charset="0"/>
                        </a:rPr>
                        <a:t> </a:t>
                      </a:r>
                      <a:r>
                        <a:rPr lang="en-PH" sz="1800" dirty="0">
                          <a:solidFill>
                            <a:schemeClr val="tx1"/>
                          </a:solidFill>
                          <a:latin typeface="Franklin Gothic Medium Cond" panose="020B0606030402020204" pitchFamily="34" charset="0"/>
                        </a:rPr>
                        <a:t>Computes</a:t>
                      </a:r>
                      <a:r>
                        <a:rPr lang="en-PH" sz="1800" baseline="0" dirty="0">
                          <a:solidFill>
                            <a:schemeClr val="tx1"/>
                          </a:solidFill>
                          <a:latin typeface="Franklin Gothic Medium Cond" panose="020B0606030402020204" pitchFamily="34" charset="0"/>
                        </a:rPr>
                        <a:t> the Allocation per LGU and prepares SARO and NCA</a:t>
                      </a:r>
                      <a:endParaRPr lang="en-PH" sz="1800" dirty="0">
                        <a:solidFill>
                          <a:schemeClr val="tx1"/>
                        </a:solidFill>
                        <a:latin typeface="Franklin Gothic Medium Cond" panose="020B0606030402020204" pitchFamily="34" charset="0"/>
                      </a:endParaRPr>
                    </a:p>
                  </a:txBody>
                  <a:tcPr marL="121911" marR="121911" marT="45723" marB="45723" anchor="ctr">
                    <a:lnL w="12700" cmpd="sng">
                      <a:noFill/>
                    </a:lnL>
                    <a:lnR w="12700" cmpd="sng">
                      <a:noFill/>
                    </a:lnR>
                    <a:lnT w="12700" cmpd="sng">
                      <a:noFill/>
                    </a:lnT>
                    <a:solidFill>
                      <a:schemeClr val="accent4">
                        <a:lumMod val="60000"/>
                        <a:lumOff val="40000"/>
                      </a:schemeClr>
                    </a:solidFill>
                  </a:tcPr>
                </a:tc>
                <a:tc>
                  <a:txBody>
                    <a:bodyPr/>
                    <a:lstStyle/>
                    <a:p>
                      <a:pPr algn="ctr"/>
                      <a:endParaRPr lang="en-PH" sz="1800" dirty="0">
                        <a:solidFill>
                          <a:schemeClr val="tx1"/>
                        </a:solidFill>
                        <a:latin typeface="Franklin Gothic Medium Cond" panose="020B0606030402020204" pitchFamily="34" charset="0"/>
                      </a:endParaRPr>
                    </a:p>
                  </a:txBody>
                  <a:tcPr marL="121911" marR="121911" marT="45723" marB="45723"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PH" sz="1800" dirty="0">
                          <a:solidFill>
                            <a:schemeClr val="tx1"/>
                          </a:solidFill>
                          <a:latin typeface="Franklin Gothic Medium Cond" panose="020B0606030402020204" pitchFamily="34" charset="0"/>
                        </a:rPr>
                        <a:t>Submits Joint Certification to DBM</a:t>
                      </a:r>
                    </a:p>
                  </a:txBody>
                  <a:tcPr marL="121911" marR="121911" marT="45723" marB="45723" anchor="ctr">
                    <a:lnL w="12700" cmpd="sng">
                      <a:noFill/>
                    </a:lnL>
                    <a:lnT w="12700" cmpd="sng">
                      <a:noFill/>
                    </a:lnT>
                    <a:lnB w="12700" cmpd="sng">
                      <a:noFill/>
                    </a:lnB>
                    <a:solidFill>
                      <a:schemeClr val="accent6">
                        <a:lumMod val="60000"/>
                        <a:lumOff val="40000"/>
                      </a:schemeClr>
                    </a:solidFill>
                  </a:tcPr>
                </a:tc>
                <a:extLst>
                  <a:ext uri="{0D108BD9-81ED-4DB2-BD59-A6C34878D82A}">
                    <a16:rowId xmlns:a16="http://schemas.microsoft.com/office/drawing/2014/main" val="10004"/>
                  </a:ext>
                </a:extLst>
              </a:tr>
              <a:tr h="380916">
                <a:tc>
                  <a:txBody>
                    <a:bodyPr/>
                    <a:lstStyle/>
                    <a:p>
                      <a:pPr algn="ctr"/>
                      <a:endParaRPr lang="en-PH" sz="1800" dirty="0">
                        <a:solidFill>
                          <a:schemeClr val="tx1"/>
                        </a:solidFill>
                        <a:latin typeface="Franklin Gothic Medium Cond" panose="020B0606030402020204" pitchFamily="34" charset="0"/>
                      </a:endParaRPr>
                    </a:p>
                  </a:txBody>
                  <a:tcPr marL="121911" marR="121911" marT="45723" marB="45723"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PH" sz="1800" dirty="0">
                        <a:solidFill>
                          <a:schemeClr val="tx1"/>
                        </a:solidFill>
                        <a:latin typeface="Franklin Gothic Medium Cond" panose="020B0606030402020204" pitchFamily="34" charset="0"/>
                      </a:endParaRPr>
                    </a:p>
                  </a:txBody>
                  <a:tcPr marL="121911" marR="121911" marT="45723" marB="45723"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PH" sz="1800" dirty="0">
                        <a:solidFill>
                          <a:schemeClr val="tx1"/>
                        </a:solidFill>
                        <a:latin typeface="Franklin Gothic Medium Cond" panose="020B0606030402020204" pitchFamily="34" charset="0"/>
                      </a:endParaRPr>
                    </a:p>
                  </a:txBody>
                  <a:tcPr marL="121911" marR="121911" marT="45723" marB="45723" anchor="ctr">
                    <a:lnL w="12700" cmpd="sng">
                      <a:noFill/>
                    </a:lnL>
                    <a:lnR w="12700" cmpd="sng">
                      <a:noFill/>
                    </a:lnR>
                    <a:lnB w="12700" cmpd="sng">
                      <a:noFill/>
                    </a:lnB>
                    <a:noFill/>
                  </a:tcPr>
                </a:tc>
                <a:tc>
                  <a:txBody>
                    <a:bodyPr/>
                    <a:lstStyle/>
                    <a:p>
                      <a:pPr algn="ctr"/>
                      <a:endParaRPr lang="en-PH" sz="1800" dirty="0">
                        <a:solidFill>
                          <a:schemeClr val="tx1"/>
                        </a:solidFill>
                        <a:latin typeface="Franklin Gothic Medium Cond" panose="020B0606030402020204" pitchFamily="34" charset="0"/>
                      </a:endParaRPr>
                    </a:p>
                  </a:txBody>
                  <a:tcPr marL="121911" marR="121911" marT="45723" marB="45723"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PH" sz="1800" dirty="0">
                        <a:solidFill>
                          <a:schemeClr val="tx1"/>
                        </a:solidFill>
                        <a:latin typeface="Franklin Gothic Medium Cond" panose="020B0606030402020204" pitchFamily="34" charset="0"/>
                      </a:endParaRPr>
                    </a:p>
                  </a:txBody>
                  <a:tcPr marL="121911" marR="121911" marT="45723" marB="45723"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62784">
                <a:tc>
                  <a:txBody>
                    <a:bodyPr/>
                    <a:lstStyle/>
                    <a:p>
                      <a:pPr algn="ctr"/>
                      <a:endParaRPr lang="en-PH" sz="1800" dirty="0">
                        <a:solidFill>
                          <a:schemeClr val="tx1"/>
                        </a:solidFill>
                        <a:latin typeface="Franklin Gothic Medium Cond" panose="020B0606030402020204" pitchFamily="34" charset="0"/>
                      </a:endParaRPr>
                    </a:p>
                  </a:txBody>
                  <a:tcPr marL="121911" marR="121911" marT="45723" marB="45723"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PH" sz="1800" dirty="0">
                        <a:solidFill>
                          <a:schemeClr val="tx1"/>
                        </a:solidFill>
                        <a:latin typeface="Franklin Gothic Medium Cond" panose="020B0606030402020204" pitchFamily="34" charset="0"/>
                      </a:endParaRPr>
                    </a:p>
                  </a:txBody>
                  <a:tcPr marL="121911" marR="121911" marT="45723" marB="45723"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PH" sz="1800" dirty="0">
                        <a:solidFill>
                          <a:schemeClr val="tx1"/>
                        </a:solidFill>
                        <a:latin typeface="Franklin Gothic Medium Cond" panose="020B0606030402020204" pitchFamily="34" charset="0"/>
                      </a:endParaRPr>
                    </a:p>
                  </a:txBody>
                  <a:tcPr marL="121911" marR="121911" marT="45723" marB="45723"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PH" sz="1800" dirty="0">
                        <a:solidFill>
                          <a:schemeClr val="tx1"/>
                        </a:solidFill>
                        <a:latin typeface="Franklin Gothic Medium Cond" panose="020B0606030402020204" pitchFamily="34" charset="0"/>
                      </a:endParaRPr>
                    </a:p>
                  </a:txBody>
                  <a:tcPr marL="121911" marR="121911" marT="45723" marB="45723"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PH" sz="1800" dirty="0">
                          <a:solidFill>
                            <a:schemeClr val="tx1"/>
                          </a:solidFill>
                          <a:latin typeface="Franklin Gothic Medium Cond" panose="020B0606030402020204" pitchFamily="34" charset="0"/>
                        </a:rPr>
                        <a:t>Issues ADA to GSBs</a:t>
                      </a:r>
                    </a:p>
                  </a:txBody>
                  <a:tcPr marL="121911" marR="121911" marT="45723" marB="45723"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60000"/>
                        <a:lumOff val="40000"/>
                      </a:schemeClr>
                    </a:solidFill>
                  </a:tcPr>
                </a:tc>
                <a:extLst>
                  <a:ext uri="{0D108BD9-81ED-4DB2-BD59-A6C34878D82A}">
                    <a16:rowId xmlns:a16="http://schemas.microsoft.com/office/drawing/2014/main" val="10006"/>
                  </a:ext>
                </a:extLst>
              </a:tr>
              <a:tr h="362784">
                <a:tc>
                  <a:txBody>
                    <a:bodyPr/>
                    <a:lstStyle/>
                    <a:p>
                      <a:pPr algn="ctr"/>
                      <a:endParaRPr lang="en-PH" sz="1800" dirty="0">
                        <a:solidFill>
                          <a:schemeClr val="tx1"/>
                        </a:solidFill>
                        <a:latin typeface="Franklin Gothic Medium Cond" panose="020B0606030402020204" pitchFamily="34" charset="0"/>
                      </a:endParaRPr>
                    </a:p>
                  </a:txBody>
                  <a:tcPr marL="121911" marR="121911" marT="45723" marB="45723"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PH" sz="1800" dirty="0">
                        <a:solidFill>
                          <a:schemeClr val="tx1"/>
                        </a:solidFill>
                        <a:latin typeface="Franklin Gothic Medium Cond" panose="020B0606030402020204" pitchFamily="34" charset="0"/>
                      </a:endParaRPr>
                    </a:p>
                  </a:txBody>
                  <a:tcPr marL="121911" marR="121911" marT="45723" marB="45723"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PH" sz="1800" dirty="0">
                        <a:solidFill>
                          <a:schemeClr val="tx1"/>
                        </a:solidFill>
                        <a:latin typeface="Franklin Gothic Medium Cond" panose="020B0606030402020204" pitchFamily="34" charset="0"/>
                      </a:endParaRPr>
                    </a:p>
                  </a:txBody>
                  <a:tcPr marL="121911" marR="121911" marT="45723" marB="45723"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PH" sz="1800" dirty="0">
                        <a:solidFill>
                          <a:schemeClr val="tx1"/>
                        </a:solidFill>
                        <a:latin typeface="Franklin Gothic Medium Cond" panose="020B0606030402020204" pitchFamily="34" charset="0"/>
                      </a:endParaRPr>
                    </a:p>
                  </a:txBody>
                  <a:tcPr marL="121911" marR="121911" marT="45723" marB="45723"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PH" sz="1800" dirty="0">
                        <a:solidFill>
                          <a:schemeClr val="tx1"/>
                        </a:solidFill>
                        <a:latin typeface="Franklin Gothic Medium Cond" panose="020B0606030402020204" pitchFamily="34" charset="0"/>
                      </a:endParaRPr>
                    </a:p>
                  </a:txBody>
                  <a:tcPr marL="121911" marR="121911" marT="45723" marB="45723"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362784">
                <a:tc>
                  <a:txBody>
                    <a:bodyPr/>
                    <a:lstStyle/>
                    <a:p>
                      <a:pPr algn="ctr"/>
                      <a:endParaRPr lang="en-PH" sz="1800" dirty="0">
                        <a:solidFill>
                          <a:schemeClr val="tx1"/>
                        </a:solidFill>
                        <a:latin typeface="Franklin Gothic Medium Cond" panose="020B0606030402020204" pitchFamily="34" charset="0"/>
                      </a:endParaRPr>
                    </a:p>
                  </a:txBody>
                  <a:tcPr marL="121911" marR="121911" marT="45723" marB="45723"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PH" sz="1800" dirty="0">
                        <a:solidFill>
                          <a:schemeClr val="tx1"/>
                        </a:solidFill>
                        <a:latin typeface="Franklin Gothic Medium Cond" panose="020B0606030402020204" pitchFamily="34" charset="0"/>
                      </a:endParaRPr>
                    </a:p>
                  </a:txBody>
                  <a:tcPr marL="121911" marR="121911" marT="45723" marB="45723"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PH" sz="1800" dirty="0">
                        <a:solidFill>
                          <a:schemeClr val="tx1"/>
                        </a:solidFill>
                        <a:latin typeface="Franklin Gothic Medium Cond" panose="020B0606030402020204" pitchFamily="34" charset="0"/>
                      </a:endParaRPr>
                    </a:p>
                  </a:txBody>
                  <a:tcPr marL="121911" marR="121911" marT="45723" marB="45723"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PH" sz="1800" dirty="0">
                        <a:solidFill>
                          <a:schemeClr val="tx1"/>
                        </a:solidFill>
                        <a:latin typeface="Franklin Gothic Medium Cond" panose="020B0606030402020204" pitchFamily="34" charset="0"/>
                      </a:endParaRPr>
                    </a:p>
                  </a:txBody>
                  <a:tcPr marL="121911" marR="121911" marT="45723" marB="45723"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PH" sz="1800" dirty="0">
                          <a:solidFill>
                            <a:schemeClr val="tx1"/>
                          </a:solidFill>
                          <a:latin typeface="Franklin Gothic Medium Cond" panose="020B0606030402020204" pitchFamily="34" charset="0"/>
                        </a:rPr>
                        <a:t>Issues NADAI to LGUs</a:t>
                      </a:r>
                    </a:p>
                  </a:txBody>
                  <a:tcPr marL="121911" marR="121911" marT="45723" marB="45723"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60000"/>
                        <a:lumOff val="40000"/>
                      </a:schemeClr>
                    </a:solidFill>
                  </a:tcPr>
                </a:tc>
                <a:extLst>
                  <a:ext uri="{0D108BD9-81ED-4DB2-BD59-A6C34878D82A}">
                    <a16:rowId xmlns:a16="http://schemas.microsoft.com/office/drawing/2014/main" val="10008"/>
                  </a:ext>
                </a:extLst>
              </a:tr>
            </a:tbl>
          </a:graphicData>
        </a:graphic>
      </p:graphicFrame>
      <p:cxnSp>
        <p:nvCxnSpPr>
          <p:cNvPr id="13" name="Straight Arrow Connector 12"/>
          <p:cNvCxnSpPr/>
          <p:nvPr/>
        </p:nvCxnSpPr>
        <p:spPr>
          <a:xfrm>
            <a:off x="4004732" y="2828919"/>
            <a:ext cx="4224867"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9999132" y="3348032"/>
            <a:ext cx="0" cy="31908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7560732" y="4116383"/>
            <a:ext cx="685800" cy="793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Elbow Connector 15"/>
          <p:cNvCxnSpPr/>
          <p:nvPr/>
        </p:nvCxnSpPr>
        <p:spPr>
          <a:xfrm>
            <a:off x="6189132" y="4612479"/>
            <a:ext cx="2082800" cy="595312"/>
          </a:xfrm>
          <a:prstGeom prst="bentConnector3">
            <a:avLst>
              <a:gd name="adj1" fmla="val -568"/>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9999132" y="5343519"/>
            <a:ext cx="0" cy="31908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8497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par>
                                <p:cTn id="17" presetID="10"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par>
                                <p:cTn id="20" presetID="10" presetClass="entr" presetSubtype="0"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535D4FB7-CE5E-443A-BF69-C2CFF2C56FA8}"/>
              </a:ext>
            </a:extLst>
          </p:cNvPr>
          <p:cNvCxnSpPr/>
          <p:nvPr/>
        </p:nvCxnSpPr>
        <p:spPr>
          <a:xfrm>
            <a:off x="4806083" y="5053775"/>
            <a:ext cx="6951133" cy="17462"/>
          </a:xfrm>
          <a:prstGeom prst="line">
            <a:avLst/>
          </a:prstGeom>
          <a:ln w="15875">
            <a:solidFill>
              <a:srgbClr val="002060"/>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90062275-130F-4FA3-8D2C-456B2210EA15}"/>
              </a:ext>
            </a:extLst>
          </p:cNvPr>
          <p:cNvCxnSpPr>
            <a:cxnSpLocks/>
          </p:cNvCxnSpPr>
          <p:nvPr/>
        </p:nvCxnSpPr>
        <p:spPr>
          <a:xfrm>
            <a:off x="5458016" y="3138110"/>
            <a:ext cx="6308843" cy="0"/>
          </a:xfrm>
          <a:prstGeom prst="line">
            <a:avLst/>
          </a:prstGeom>
          <a:ln w="15875">
            <a:solidFill>
              <a:srgbClr val="002060"/>
            </a:solidFill>
            <a:prstDash val="dash"/>
            <a:tailEnd type="oval"/>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82C65021-6F97-4030-BC9E-D3DCB90E1402}"/>
              </a:ext>
            </a:extLst>
          </p:cNvPr>
          <p:cNvGrpSpPr>
            <a:grpSpLocks/>
          </p:cNvGrpSpPr>
          <p:nvPr/>
        </p:nvGrpSpPr>
        <p:grpSpPr bwMode="auto">
          <a:xfrm>
            <a:off x="2013034" y="4759831"/>
            <a:ext cx="4121896" cy="711935"/>
            <a:chOff x="2951585" y="3838186"/>
            <a:chExt cx="2213091" cy="755611"/>
          </a:xfrm>
          <a:solidFill>
            <a:schemeClr val="accent2">
              <a:lumMod val="40000"/>
              <a:lumOff val="60000"/>
            </a:schemeClr>
          </a:solidFill>
        </p:grpSpPr>
        <p:sp>
          <p:nvSpPr>
            <p:cNvPr id="8" name="Pentagon 22">
              <a:extLst>
                <a:ext uri="{FF2B5EF4-FFF2-40B4-BE49-F238E27FC236}">
                  <a16:creationId xmlns:a16="http://schemas.microsoft.com/office/drawing/2014/main" id="{F4B8E1F3-33FC-43AE-821F-7C90DFE9960C}"/>
                </a:ext>
              </a:extLst>
            </p:cNvPr>
            <p:cNvSpPr/>
            <p:nvPr/>
          </p:nvSpPr>
          <p:spPr>
            <a:xfrm>
              <a:off x="3150471" y="3838186"/>
              <a:ext cx="2014205" cy="692209"/>
            </a:xfrm>
            <a:prstGeom prst="homePlate">
              <a:avLst/>
            </a:prstGeom>
            <a:solidFill>
              <a:schemeClr val="accent2">
                <a:lumMod val="20000"/>
                <a:lumOff val="80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p>
          </p:txBody>
        </p:sp>
        <p:sp>
          <p:nvSpPr>
            <p:cNvPr id="9" name="Pentagon 23">
              <a:extLst>
                <a:ext uri="{FF2B5EF4-FFF2-40B4-BE49-F238E27FC236}">
                  <a16:creationId xmlns:a16="http://schemas.microsoft.com/office/drawing/2014/main" id="{B320FF39-4077-4324-B8E7-54D8CED31E7C}"/>
                </a:ext>
              </a:extLst>
            </p:cNvPr>
            <p:cNvSpPr/>
            <p:nvPr/>
          </p:nvSpPr>
          <p:spPr>
            <a:xfrm>
              <a:off x="2951585" y="3901683"/>
              <a:ext cx="2014209" cy="692114"/>
            </a:xfrm>
            <a:prstGeom prst="homePlat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p>
          </p:txBody>
        </p:sp>
      </p:grpSp>
      <p:cxnSp>
        <p:nvCxnSpPr>
          <p:cNvPr id="10" name="Straight Connector 9">
            <a:extLst>
              <a:ext uri="{FF2B5EF4-FFF2-40B4-BE49-F238E27FC236}">
                <a16:creationId xmlns:a16="http://schemas.microsoft.com/office/drawing/2014/main" id="{730D37DD-1757-4523-AF70-25173523190C}"/>
              </a:ext>
            </a:extLst>
          </p:cNvPr>
          <p:cNvCxnSpPr>
            <a:cxnSpLocks/>
          </p:cNvCxnSpPr>
          <p:nvPr/>
        </p:nvCxnSpPr>
        <p:spPr>
          <a:xfrm>
            <a:off x="5664985" y="1252331"/>
            <a:ext cx="6101769" cy="0"/>
          </a:xfrm>
          <a:prstGeom prst="line">
            <a:avLst/>
          </a:prstGeom>
          <a:ln w="15875">
            <a:solidFill>
              <a:srgbClr val="002060"/>
            </a:solidFill>
            <a:prstDash val="dash"/>
            <a:tailEnd type="ova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E5885364-28FF-42B7-BF0E-EFCF13D334E4}"/>
              </a:ext>
            </a:extLst>
          </p:cNvPr>
          <p:cNvGrpSpPr>
            <a:grpSpLocks/>
          </p:cNvGrpSpPr>
          <p:nvPr/>
        </p:nvGrpSpPr>
        <p:grpSpPr bwMode="auto">
          <a:xfrm>
            <a:off x="2467912" y="2819010"/>
            <a:ext cx="4107227" cy="700100"/>
            <a:chOff x="3515603" y="2388529"/>
            <a:chExt cx="2214700" cy="755611"/>
          </a:xfrm>
          <a:solidFill>
            <a:schemeClr val="accent4">
              <a:lumMod val="40000"/>
              <a:lumOff val="60000"/>
            </a:schemeClr>
          </a:solidFill>
        </p:grpSpPr>
        <p:sp>
          <p:nvSpPr>
            <p:cNvPr id="12" name="Pentagon 25">
              <a:extLst>
                <a:ext uri="{FF2B5EF4-FFF2-40B4-BE49-F238E27FC236}">
                  <a16:creationId xmlns:a16="http://schemas.microsoft.com/office/drawing/2014/main" id="{774B7BF1-551B-48CD-940E-0E8690133DD0}"/>
                </a:ext>
              </a:extLst>
            </p:cNvPr>
            <p:cNvSpPr/>
            <p:nvPr/>
          </p:nvSpPr>
          <p:spPr>
            <a:xfrm>
              <a:off x="3672600" y="2388529"/>
              <a:ext cx="2057703" cy="692209"/>
            </a:xfrm>
            <a:prstGeom prst="homePlate">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p>
          </p:txBody>
        </p:sp>
        <p:sp>
          <p:nvSpPr>
            <p:cNvPr id="13" name="Pentagon 26">
              <a:extLst>
                <a:ext uri="{FF2B5EF4-FFF2-40B4-BE49-F238E27FC236}">
                  <a16:creationId xmlns:a16="http://schemas.microsoft.com/office/drawing/2014/main" id="{0ECC496F-7D36-4C1A-B130-7B74BE72A093}"/>
                </a:ext>
              </a:extLst>
            </p:cNvPr>
            <p:cNvSpPr/>
            <p:nvPr/>
          </p:nvSpPr>
          <p:spPr>
            <a:xfrm>
              <a:off x="3515603" y="2452025"/>
              <a:ext cx="2057658" cy="692115"/>
            </a:xfrm>
            <a:prstGeom prst="homePlat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p>
          </p:txBody>
        </p:sp>
      </p:grpSp>
      <p:grpSp>
        <p:nvGrpSpPr>
          <p:cNvPr id="14" name="Group 13">
            <a:extLst>
              <a:ext uri="{FF2B5EF4-FFF2-40B4-BE49-F238E27FC236}">
                <a16:creationId xmlns:a16="http://schemas.microsoft.com/office/drawing/2014/main" id="{FA85196F-6439-4EE8-B6EE-BA93A0152629}"/>
              </a:ext>
            </a:extLst>
          </p:cNvPr>
          <p:cNvGrpSpPr>
            <a:grpSpLocks/>
          </p:cNvGrpSpPr>
          <p:nvPr/>
        </p:nvGrpSpPr>
        <p:grpSpPr bwMode="auto">
          <a:xfrm>
            <a:off x="2511477" y="949151"/>
            <a:ext cx="4365163" cy="665986"/>
            <a:chOff x="4114237" y="938872"/>
            <a:chExt cx="2253509" cy="755611"/>
          </a:xfrm>
          <a:solidFill>
            <a:schemeClr val="accent6">
              <a:lumMod val="40000"/>
              <a:lumOff val="60000"/>
            </a:schemeClr>
          </a:solidFill>
        </p:grpSpPr>
        <p:sp>
          <p:nvSpPr>
            <p:cNvPr id="15" name="Pentagon 28">
              <a:extLst>
                <a:ext uri="{FF2B5EF4-FFF2-40B4-BE49-F238E27FC236}">
                  <a16:creationId xmlns:a16="http://schemas.microsoft.com/office/drawing/2014/main" id="{B5530944-0360-4FBB-9E3E-D247C87BAC7C}"/>
                </a:ext>
              </a:extLst>
            </p:cNvPr>
            <p:cNvSpPr/>
            <p:nvPr/>
          </p:nvSpPr>
          <p:spPr>
            <a:xfrm>
              <a:off x="4316755" y="938872"/>
              <a:ext cx="2050991" cy="692209"/>
            </a:xfrm>
            <a:prstGeom prst="homePlate">
              <a:avLst/>
            </a:prstGeom>
            <a:solidFill>
              <a:schemeClr val="accent6">
                <a:lumMod val="20000"/>
                <a:lumOff val="80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p>
          </p:txBody>
        </p:sp>
        <p:sp>
          <p:nvSpPr>
            <p:cNvPr id="16" name="Pentagon 29">
              <a:extLst>
                <a:ext uri="{FF2B5EF4-FFF2-40B4-BE49-F238E27FC236}">
                  <a16:creationId xmlns:a16="http://schemas.microsoft.com/office/drawing/2014/main" id="{AD12207E-672B-4707-8CBD-4A99302106BD}"/>
                </a:ext>
              </a:extLst>
            </p:cNvPr>
            <p:cNvSpPr/>
            <p:nvPr/>
          </p:nvSpPr>
          <p:spPr>
            <a:xfrm>
              <a:off x="4114237" y="1002369"/>
              <a:ext cx="2050376" cy="692114"/>
            </a:xfrm>
            <a:prstGeom prst="homePlate">
              <a:avLst/>
            </a:prstGeom>
            <a:solidFill>
              <a:schemeClr val="accent6">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p>
          </p:txBody>
        </p:sp>
      </p:grpSp>
      <p:sp>
        <p:nvSpPr>
          <p:cNvPr id="20" name="Freeform 19">
            <a:extLst>
              <a:ext uri="{FF2B5EF4-FFF2-40B4-BE49-F238E27FC236}">
                <a16:creationId xmlns:a16="http://schemas.microsoft.com/office/drawing/2014/main" id="{D67F9D99-0FF7-4768-8E22-AE65E8CCCC6F}"/>
              </a:ext>
            </a:extLst>
          </p:cNvPr>
          <p:cNvSpPr/>
          <p:nvPr/>
        </p:nvSpPr>
        <p:spPr>
          <a:xfrm>
            <a:off x="-2829" y="272677"/>
            <a:ext cx="5775699" cy="6243614"/>
          </a:xfrm>
          <a:custGeom>
            <a:avLst/>
            <a:gdLst>
              <a:gd name="connsiteX0" fmla="*/ 4939469 w 4939469"/>
              <a:gd name="connsiteY0" fmla="*/ 8545 h 6947730"/>
              <a:gd name="connsiteX1" fmla="*/ 0 w 4939469"/>
              <a:gd name="connsiteY1" fmla="*/ 0 h 6947730"/>
              <a:gd name="connsiteX2" fmla="*/ 0 w 4939469"/>
              <a:gd name="connsiteY2" fmla="*/ 6947730 h 6947730"/>
              <a:gd name="connsiteX3" fmla="*/ 2333002 w 4939469"/>
              <a:gd name="connsiteY3" fmla="*/ 6905001 h 6947730"/>
              <a:gd name="connsiteX4" fmla="*/ 4939469 w 4939469"/>
              <a:gd name="connsiteY4" fmla="*/ 8545 h 6947730"/>
              <a:gd name="connsiteX0" fmla="*/ 4939469 w 4939469"/>
              <a:gd name="connsiteY0" fmla="*/ 8545 h 8042238"/>
              <a:gd name="connsiteX1" fmla="*/ 0 w 4939469"/>
              <a:gd name="connsiteY1" fmla="*/ 0 h 8042238"/>
              <a:gd name="connsiteX2" fmla="*/ 0 w 4939469"/>
              <a:gd name="connsiteY2" fmla="*/ 6947730 h 8042238"/>
              <a:gd name="connsiteX3" fmla="*/ 1902697 w 4939469"/>
              <a:gd name="connsiteY3" fmla="*/ 8042238 h 8042238"/>
              <a:gd name="connsiteX4" fmla="*/ 4939469 w 4939469"/>
              <a:gd name="connsiteY4" fmla="*/ 8545 h 8042238"/>
              <a:gd name="connsiteX0" fmla="*/ 4939469 w 4939469"/>
              <a:gd name="connsiteY0" fmla="*/ 8545 h 8113955"/>
              <a:gd name="connsiteX1" fmla="*/ 0 w 4939469"/>
              <a:gd name="connsiteY1" fmla="*/ 0 h 8113955"/>
              <a:gd name="connsiteX2" fmla="*/ 0 w 4939469"/>
              <a:gd name="connsiteY2" fmla="*/ 6947730 h 8113955"/>
              <a:gd name="connsiteX3" fmla="*/ 1882207 w 4939469"/>
              <a:gd name="connsiteY3" fmla="*/ 8113955 h 8113955"/>
              <a:gd name="connsiteX4" fmla="*/ 4939469 w 4939469"/>
              <a:gd name="connsiteY4" fmla="*/ 8545 h 8113955"/>
              <a:gd name="connsiteX0" fmla="*/ 4939469 w 4939469"/>
              <a:gd name="connsiteY0" fmla="*/ 8545 h 8136194"/>
              <a:gd name="connsiteX1" fmla="*/ 0 w 4939469"/>
              <a:gd name="connsiteY1" fmla="*/ 0 h 8136194"/>
              <a:gd name="connsiteX2" fmla="*/ 0 w 4939469"/>
              <a:gd name="connsiteY2" fmla="*/ 8136194 h 8136194"/>
              <a:gd name="connsiteX3" fmla="*/ 1882207 w 4939469"/>
              <a:gd name="connsiteY3" fmla="*/ 8113955 h 8136194"/>
              <a:gd name="connsiteX4" fmla="*/ 4939469 w 4939469"/>
              <a:gd name="connsiteY4" fmla="*/ 8545 h 8136194"/>
              <a:gd name="connsiteX0" fmla="*/ 5380020 w 5380020"/>
              <a:gd name="connsiteY0" fmla="*/ 0 h 9305867"/>
              <a:gd name="connsiteX1" fmla="*/ 0 w 5380020"/>
              <a:gd name="connsiteY1" fmla="*/ 1169673 h 9305867"/>
              <a:gd name="connsiteX2" fmla="*/ 0 w 5380020"/>
              <a:gd name="connsiteY2" fmla="*/ 9305867 h 9305867"/>
              <a:gd name="connsiteX3" fmla="*/ 1882207 w 5380020"/>
              <a:gd name="connsiteY3" fmla="*/ 9283628 h 9305867"/>
              <a:gd name="connsiteX4" fmla="*/ 5380020 w 5380020"/>
              <a:gd name="connsiteY4" fmla="*/ 0 h 9305867"/>
              <a:gd name="connsiteX0" fmla="*/ 5380020 w 5380020"/>
              <a:gd name="connsiteY0" fmla="*/ 8544 h 9314411"/>
              <a:gd name="connsiteX1" fmla="*/ 10245 w 5380020"/>
              <a:gd name="connsiteY1" fmla="*/ 0 h 9314411"/>
              <a:gd name="connsiteX2" fmla="*/ 0 w 5380020"/>
              <a:gd name="connsiteY2" fmla="*/ 9314411 h 9314411"/>
              <a:gd name="connsiteX3" fmla="*/ 1882207 w 5380020"/>
              <a:gd name="connsiteY3" fmla="*/ 9292172 h 9314411"/>
              <a:gd name="connsiteX4" fmla="*/ 5380020 w 5380020"/>
              <a:gd name="connsiteY4" fmla="*/ 8544 h 93144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0020" h="9314411">
                <a:moveTo>
                  <a:pt x="5380020" y="8544"/>
                </a:moveTo>
                <a:lnTo>
                  <a:pt x="10245" y="0"/>
                </a:lnTo>
                <a:lnTo>
                  <a:pt x="0" y="9314411"/>
                </a:lnTo>
                <a:lnTo>
                  <a:pt x="1882207" y="9292172"/>
                </a:lnTo>
                <a:lnTo>
                  <a:pt x="5380020" y="8544"/>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p>
        </p:txBody>
      </p:sp>
      <p:sp>
        <p:nvSpPr>
          <p:cNvPr id="21" name="TextBox 60">
            <a:extLst>
              <a:ext uri="{FF2B5EF4-FFF2-40B4-BE49-F238E27FC236}">
                <a16:creationId xmlns:a16="http://schemas.microsoft.com/office/drawing/2014/main" id="{D324A8C0-3D0C-4B9B-8A9B-130EA20E9CE4}"/>
              </a:ext>
            </a:extLst>
          </p:cNvPr>
          <p:cNvSpPr txBox="1">
            <a:spLocks noChangeArrowheads="1"/>
          </p:cNvSpPr>
          <p:nvPr/>
        </p:nvSpPr>
        <p:spPr bwMode="auto">
          <a:xfrm>
            <a:off x="182182" y="1358642"/>
            <a:ext cx="3860939"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nSpc>
                <a:spcPct val="100000"/>
              </a:lnSpc>
              <a:spcBef>
                <a:spcPct val="0"/>
              </a:spcBef>
              <a:buFontTx/>
              <a:buNone/>
            </a:pPr>
            <a:r>
              <a:rPr lang="en-US" altLang="en-US" sz="4800" b="1" dirty="0">
                <a:latin typeface="Franklin Gothic Demi Cond" panose="020B0706030402020204" pitchFamily="34" charset="0"/>
                <a:ea typeface="Adobe Gothic Std B"/>
                <a:cs typeface="Arial" panose="020B0604020202020204" pitchFamily="34" charset="0"/>
              </a:rPr>
              <a:t>OUTLINE OF PRESENTATION</a:t>
            </a:r>
          </a:p>
        </p:txBody>
      </p:sp>
      <p:sp>
        <p:nvSpPr>
          <p:cNvPr id="22" name="Text 61">
            <a:extLst>
              <a:ext uri="{FF2B5EF4-FFF2-40B4-BE49-F238E27FC236}">
                <a16:creationId xmlns:a16="http://schemas.microsoft.com/office/drawing/2014/main" id="{18ACFC33-C8FD-488E-BC38-27A87E5531F9}"/>
              </a:ext>
            </a:extLst>
          </p:cNvPr>
          <p:cNvSpPr txBox="1"/>
          <p:nvPr/>
        </p:nvSpPr>
        <p:spPr bwMode="auto">
          <a:xfrm>
            <a:off x="6876641" y="5184646"/>
            <a:ext cx="5087551" cy="1013401"/>
          </a:xfrm>
          <a:prstGeom prst="rect">
            <a:avLst/>
          </a:prstGeom>
          <a:noFill/>
        </p:spPr>
        <p:txBody>
          <a:bodyPr>
            <a:normAutofit/>
          </a:bodyPr>
          <a:lstStyle/>
          <a:p>
            <a:pPr algn="just">
              <a:defRPr/>
            </a:pPr>
            <a:r>
              <a:rPr lang="en-PH" sz="3200" dirty="0">
                <a:solidFill>
                  <a:srgbClr val="2A1304"/>
                </a:solidFill>
                <a:latin typeface="Franklin Gothic Medium Cond" panose="020B0606030402020204" pitchFamily="34" charset="0"/>
              </a:rPr>
              <a:t>SK Planning-Budgeting Process</a:t>
            </a:r>
          </a:p>
        </p:txBody>
      </p:sp>
      <p:sp>
        <p:nvSpPr>
          <p:cNvPr id="23" name="Text 52">
            <a:extLst>
              <a:ext uri="{FF2B5EF4-FFF2-40B4-BE49-F238E27FC236}">
                <a16:creationId xmlns:a16="http://schemas.microsoft.com/office/drawing/2014/main" id="{FF259AFA-0C6E-4E6A-B72C-87413D1E410A}"/>
              </a:ext>
            </a:extLst>
          </p:cNvPr>
          <p:cNvSpPr txBox="1">
            <a:spLocks noChangeArrowheads="1"/>
          </p:cNvSpPr>
          <p:nvPr/>
        </p:nvSpPr>
        <p:spPr bwMode="auto">
          <a:xfrm>
            <a:off x="6880417" y="776938"/>
            <a:ext cx="546292" cy="444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nSpc>
                <a:spcPct val="100000"/>
              </a:lnSpc>
              <a:spcBef>
                <a:spcPct val="0"/>
              </a:spcBef>
              <a:buFontTx/>
              <a:buNone/>
            </a:pPr>
            <a:r>
              <a:rPr lang="en-US" altLang="en-US" sz="2500" dirty="0">
                <a:solidFill>
                  <a:srgbClr val="2A1304"/>
                </a:solidFill>
                <a:latin typeface="Franklin Gothic Demi Cond" panose="020B0706030402020204" pitchFamily="34" charset="0"/>
              </a:rPr>
              <a:t>1</a:t>
            </a:r>
          </a:p>
        </p:txBody>
      </p:sp>
      <p:sp>
        <p:nvSpPr>
          <p:cNvPr id="24" name="Text 52">
            <a:extLst>
              <a:ext uri="{FF2B5EF4-FFF2-40B4-BE49-F238E27FC236}">
                <a16:creationId xmlns:a16="http://schemas.microsoft.com/office/drawing/2014/main" id="{9804528B-480A-48FA-A40A-13ED237DAA60}"/>
              </a:ext>
            </a:extLst>
          </p:cNvPr>
          <p:cNvSpPr txBox="1">
            <a:spLocks noChangeArrowheads="1"/>
          </p:cNvSpPr>
          <p:nvPr/>
        </p:nvSpPr>
        <p:spPr bwMode="auto">
          <a:xfrm>
            <a:off x="6876640" y="2621533"/>
            <a:ext cx="403360" cy="40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nSpc>
                <a:spcPct val="100000"/>
              </a:lnSpc>
              <a:spcBef>
                <a:spcPct val="0"/>
              </a:spcBef>
              <a:buFontTx/>
              <a:buNone/>
            </a:pPr>
            <a:r>
              <a:rPr lang="en-US" altLang="en-US" sz="2500" dirty="0">
                <a:solidFill>
                  <a:srgbClr val="2A1304"/>
                </a:solidFill>
                <a:latin typeface="Franklin Gothic Demi Cond" panose="020B0706030402020204" pitchFamily="34" charset="0"/>
              </a:rPr>
              <a:t>2</a:t>
            </a:r>
          </a:p>
        </p:txBody>
      </p:sp>
      <p:sp>
        <p:nvSpPr>
          <p:cNvPr id="25" name="Text 61">
            <a:extLst>
              <a:ext uri="{FF2B5EF4-FFF2-40B4-BE49-F238E27FC236}">
                <a16:creationId xmlns:a16="http://schemas.microsoft.com/office/drawing/2014/main" id="{70B007EC-4B57-4D39-B9D6-2186DCF0FD16}"/>
              </a:ext>
            </a:extLst>
          </p:cNvPr>
          <p:cNvSpPr txBox="1"/>
          <p:nvPr/>
        </p:nvSpPr>
        <p:spPr bwMode="auto">
          <a:xfrm>
            <a:off x="6880416" y="3273210"/>
            <a:ext cx="4938347" cy="859983"/>
          </a:xfrm>
          <a:prstGeom prst="rect">
            <a:avLst/>
          </a:prstGeom>
          <a:noFill/>
        </p:spPr>
        <p:txBody>
          <a:bodyPr>
            <a:noAutofit/>
          </a:bodyPr>
          <a:lstStyle/>
          <a:p>
            <a:pPr algn="just">
              <a:defRPr/>
            </a:pPr>
            <a:r>
              <a:rPr lang="en-PH" sz="3200" dirty="0">
                <a:solidFill>
                  <a:srgbClr val="2A1304"/>
                </a:solidFill>
                <a:latin typeface="Franklin Gothic Medium Cond" panose="020B0606030402020204" pitchFamily="34" charset="0"/>
              </a:rPr>
              <a:t>Local Planning - Budgeting Framework and Process</a:t>
            </a:r>
          </a:p>
        </p:txBody>
      </p:sp>
      <p:sp>
        <p:nvSpPr>
          <p:cNvPr id="26" name="Text 52">
            <a:extLst>
              <a:ext uri="{FF2B5EF4-FFF2-40B4-BE49-F238E27FC236}">
                <a16:creationId xmlns:a16="http://schemas.microsoft.com/office/drawing/2014/main" id="{B6485E00-464E-48CD-874B-7E444312345B}"/>
              </a:ext>
            </a:extLst>
          </p:cNvPr>
          <p:cNvSpPr txBox="1">
            <a:spLocks noChangeArrowheads="1"/>
          </p:cNvSpPr>
          <p:nvPr/>
        </p:nvSpPr>
        <p:spPr bwMode="auto">
          <a:xfrm>
            <a:off x="6872865" y="4488238"/>
            <a:ext cx="403360" cy="40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nSpc>
                <a:spcPct val="100000"/>
              </a:lnSpc>
              <a:spcBef>
                <a:spcPct val="0"/>
              </a:spcBef>
              <a:buFontTx/>
              <a:buNone/>
            </a:pPr>
            <a:r>
              <a:rPr lang="en-US" altLang="en-US" sz="2500" dirty="0">
                <a:solidFill>
                  <a:srgbClr val="2A1304"/>
                </a:solidFill>
                <a:latin typeface="Franklin Gothic Demi Cond" panose="020B0706030402020204" pitchFamily="34" charset="0"/>
              </a:rPr>
              <a:t>3</a:t>
            </a:r>
          </a:p>
        </p:txBody>
      </p:sp>
      <p:sp>
        <p:nvSpPr>
          <p:cNvPr id="27" name="Text 61">
            <a:extLst>
              <a:ext uri="{FF2B5EF4-FFF2-40B4-BE49-F238E27FC236}">
                <a16:creationId xmlns:a16="http://schemas.microsoft.com/office/drawing/2014/main" id="{42D967DC-1FF3-46D7-8DC0-CF20EFC054F6}"/>
              </a:ext>
            </a:extLst>
          </p:cNvPr>
          <p:cNvSpPr txBox="1"/>
          <p:nvPr/>
        </p:nvSpPr>
        <p:spPr bwMode="auto">
          <a:xfrm>
            <a:off x="6919911" y="1312306"/>
            <a:ext cx="4959399" cy="637554"/>
          </a:xfrm>
          <a:prstGeom prst="rect">
            <a:avLst/>
          </a:prstGeom>
          <a:noFill/>
        </p:spPr>
        <p:txBody>
          <a:bodyPr>
            <a:noAutofit/>
          </a:bodyPr>
          <a:lstStyle/>
          <a:p>
            <a:pPr algn="just">
              <a:defRPr/>
            </a:pPr>
            <a:r>
              <a:rPr lang="en-PH" sz="3200" dirty="0">
                <a:solidFill>
                  <a:srgbClr val="2A1304"/>
                </a:solidFill>
                <a:latin typeface="Franklin Gothic Medium Cond" panose="020B0606030402020204" pitchFamily="34" charset="0"/>
              </a:rPr>
              <a:t>DBM Mandates</a:t>
            </a:r>
          </a:p>
        </p:txBody>
      </p:sp>
      <p:pic>
        <p:nvPicPr>
          <p:cNvPr id="30" name="Picture 41">
            <a:extLst>
              <a:ext uri="{FF2B5EF4-FFF2-40B4-BE49-F238E27FC236}">
                <a16:creationId xmlns:a16="http://schemas.microsoft.com/office/drawing/2014/main" id="{23B25D38-9662-4E63-B603-90E77B9973E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18090995">
            <a:off x="-275436" y="2700645"/>
            <a:ext cx="9693756" cy="986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3772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00"/>
                                        <p:tgtEl>
                                          <p:spTgt spid="11"/>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wipe(down)">
                                      <p:cBhvr>
                                        <p:cTn id="19" dur="500"/>
                                        <p:tgtEl>
                                          <p:spTgt spid="23"/>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wipe(down)">
                                      <p:cBhvr>
                                        <p:cTn id="27" dur="500"/>
                                        <p:tgtEl>
                                          <p:spTgt spid="27"/>
                                        </p:tgtEl>
                                      </p:cBhvr>
                                    </p:animEffect>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ipe(down)">
                                      <p:cBhvr>
                                        <p:cTn id="31" dur="500"/>
                                        <p:tgtEl>
                                          <p:spTgt spid="24"/>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ipe(left)">
                                      <p:cBhvr>
                                        <p:cTn id="35" dur="500"/>
                                        <p:tgtEl>
                                          <p:spTgt spid="6"/>
                                        </p:tgtEl>
                                      </p:cBhvr>
                                    </p:animEffect>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down)">
                                      <p:cBhvr>
                                        <p:cTn id="39" dur="500"/>
                                        <p:tgtEl>
                                          <p:spTgt spid="25"/>
                                        </p:tgtEl>
                                      </p:cBhvr>
                                    </p:animEffect>
                                  </p:childTnLst>
                                </p:cTn>
                              </p:par>
                            </p:childTnLst>
                          </p:cTn>
                        </p:par>
                        <p:par>
                          <p:cTn id="40" fill="hold">
                            <p:stCondLst>
                              <p:cond delay="45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wipe(left)">
                                      <p:cBhvr>
                                        <p:cTn id="47" dur="500"/>
                                        <p:tgtEl>
                                          <p:spTgt spid="5"/>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wipe(down)">
                                      <p:cBhvr>
                                        <p:cTn id="5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P spid="2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939800" y="1358478"/>
            <a:ext cx="10464800" cy="2209800"/>
          </a:xfrm>
          <a:noFill/>
        </p:spPr>
        <p:txBody>
          <a:bodyPr>
            <a:noAutofit/>
          </a:bodyPr>
          <a:lstStyle/>
          <a:p>
            <a:r>
              <a:rPr lang="en-PH" b="1" dirty="0">
                <a:latin typeface="Franklin Gothic Demi Cond" panose="020B0706030402020204" pitchFamily="34" charset="0"/>
                <a:cs typeface="Times New Roman" panose="02020603050405020304" pitchFamily="18" charset="0"/>
              </a:rPr>
              <a:t>LOCAL BUDGETING FRAMEWORK</a:t>
            </a:r>
            <a:endParaRPr lang="en-PH" b="1" dirty="0">
              <a:effectLst/>
              <a:latin typeface="Franklin Gothic Demi Cond" panose="020B0706030402020204" pitchFamily="34" charset="0"/>
              <a:cs typeface="Times New Roman" panose="02020603050405020304" pitchFamily="18" charset="0"/>
            </a:endParaRPr>
          </a:p>
        </p:txBody>
      </p:sp>
      <p:sp>
        <p:nvSpPr>
          <p:cNvPr id="7" name="Subtitle 6"/>
          <p:cNvSpPr>
            <a:spLocks noGrp="1"/>
          </p:cNvSpPr>
          <p:nvPr>
            <p:ph type="subTitle" idx="1"/>
          </p:nvPr>
        </p:nvSpPr>
        <p:spPr>
          <a:xfrm>
            <a:off x="1922713" y="3845375"/>
            <a:ext cx="8346574" cy="609600"/>
          </a:xfrm>
        </p:spPr>
        <p:txBody>
          <a:bodyPr>
            <a:noAutofit/>
          </a:bodyPr>
          <a:lstStyle/>
          <a:p>
            <a:r>
              <a:rPr lang="en-PH" sz="2800" dirty="0">
                <a:solidFill>
                  <a:schemeClr val="tx1"/>
                </a:solidFill>
                <a:latin typeface="Franklin Gothic Demi Cond" panose="020B0706030402020204" pitchFamily="34" charset="0"/>
                <a:cs typeface="Times New Roman" panose="02020603050405020304" pitchFamily="18" charset="0"/>
              </a:rPr>
              <a:t>Process and Significance to Sustainable Local Development</a:t>
            </a:r>
          </a:p>
        </p:txBody>
      </p:sp>
    </p:spTree>
    <p:extLst>
      <p:ext uri="{BB962C8B-B14F-4D97-AF65-F5344CB8AC3E}">
        <p14:creationId xmlns:p14="http://schemas.microsoft.com/office/powerpoint/2010/main" val="33398103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75A95F3-AC79-493A-8DCF-66642654AF4C}"/>
              </a:ext>
            </a:extLst>
          </p:cNvPr>
          <p:cNvSpPr/>
          <p:nvPr/>
        </p:nvSpPr>
        <p:spPr>
          <a:xfrm>
            <a:off x="401762" y="807830"/>
            <a:ext cx="874643" cy="874643"/>
          </a:xfrm>
          <a:prstGeom prst="ellipse">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238D1709-F966-44DF-ACE8-16A730BF59CC}"/>
              </a:ext>
            </a:extLst>
          </p:cNvPr>
          <p:cNvSpPr txBox="1"/>
          <p:nvPr/>
        </p:nvSpPr>
        <p:spPr>
          <a:xfrm>
            <a:off x="1438382" y="829652"/>
            <a:ext cx="9442174" cy="830997"/>
          </a:xfrm>
          <a:prstGeom prst="rect">
            <a:avLst/>
          </a:prstGeom>
          <a:noFill/>
        </p:spPr>
        <p:txBody>
          <a:bodyPr wrap="square" rtlCol="0">
            <a:spAutoFit/>
          </a:bodyPr>
          <a:lstStyle/>
          <a:p>
            <a:r>
              <a:rPr lang="en-PH" sz="4800" b="1" dirty="0">
                <a:latin typeface="Franklin Gothic Demi Cond" panose="020B0706030402020204" pitchFamily="34" charset="0"/>
              </a:rPr>
              <a:t>BUDGETING</a:t>
            </a:r>
            <a:endParaRPr lang="en-US" sz="4800" b="1" dirty="0">
              <a:latin typeface="Franklin Gothic Demi Cond" panose="020B0706030402020204" pitchFamily="34" charset="0"/>
            </a:endParaRPr>
          </a:p>
        </p:txBody>
      </p:sp>
      <p:pic>
        <p:nvPicPr>
          <p:cNvPr id="6" name="Graphic 5" descr="Paperclip">
            <a:extLst>
              <a:ext uri="{FF2B5EF4-FFF2-40B4-BE49-F238E27FC236}">
                <a16:creationId xmlns:a16="http://schemas.microsoft.com/office/drawing/2014/main" id="{F13CC8B4-CBB3-445B-9930-CAFE4C36B0F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07516" y="935960"/>
            <a:ext cx="663134" cy="663134"/>
          </a:xfrm>
          <a:prstGeom prst="rect">
            <a:avLst/>
          </a:prstGeom>
        </p:spPr>
      </p:pic>
      <p:sp>
        <p:nvSpPr>
          <p:cNvPr id="11" name="Rectangle 3">
            <a:extLst>
              <a:ext uri="{FF2B5EF4-FFF2-40B4-BE49-F238E27FC236}">
                <a16:creationId xmlns:a16="http://schemas.microsoft.com/office/drawing/2014/main" id="{46E30D83-B66E-4850-BB22-CE1A9C853CC8}"/>
              </a:ext>
            </a:extLst>
          </p:cNvPr>
          <p:cNvSpPr>
            <a:spLocks noChangeArrowheads="1"/>
          </p:cNvSpPr>
          <p:nvPr/>
        </p:nvSpPr>
        <p:spPr bwMode="auto">
          <a:xfrm>
            <a:off x="1550676" y="1981197"/>
            <a:ext cx="5858933" cy="489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8153" tIns="29076" rIns="58153" bIns="29076">
            <a:spAutoFit/>
          </a:bodyPr>
          <a:lstStyle>
            <a:lvl1pPr defTabSz="3429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defTabSz="34290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defTabSz="3429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defTabSz="3429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defTabSz="3429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3429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3429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3429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3429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lnSpc>
                <a:spcPct val="100000"/>
              </a:lnSpc>
              <a:spcBef>
                <a:spcPct val="0"/>
              </a:spcBef>
              <a:buFont typeface="Arial" panose="020B0604020202020204" pitchFamily="34" charset="0"/>
              <a:buNone/>
            </a:pPr>
            <a:r>
              <a:rPr lang="en-US" altLang="en-US" dirty="0">
                <a:solidFill>
                  <a:srgbClr val="000000"/>
                </a:solidFill>
                <a:latin typeface="Segoe UI Light" panose="020B0502040204020203" pitchFamily="34" charset="0"/>
                <a:cs typeface="Segoe UI Light" panose="020B0502040204020203" pitchFamily="34" charset="0"/>
              </a:rPr>
              <a:t>Spending </a:t>
            </a:r>
            <a:r>
              <a:rPr lang="en-US" altLang="en-US" b="1" dirty="0">
                <a:solidFill>
                  <a:srgbClr val="000000"/>
                </a:solidFill>
                <a:latin typeface="Segoe UI Light" panose="020B0502040204020203" pitchFamily="34" charset="0"/>
                <a:cs typeface="Segoe UI Light" panose="020B0502040204020203" pitchFamily="34" charset="0"/>
              </a:rPr>
              <a:t>within our means</a:t>
            </a:r>
          </a:p>
        </p:txBody>
      </p:sp>
      <p:sp>
        <p:nvSpPr>
          <p:cNvPr id="12" name="Rectangle 6">
            <a:extLst>
              <a:ext uri="{FF2B5EF4-FFF2-40B4-BE49-F238E27FC236}">
                <a16:creationId xmlns:a16="http://schemas.microsoft.com/office/drawing/2014/main" id="{AA849B3E-1B56-462C-99C6-4F5F4C5E05B5}"/>
              </a:ext>
            </a:extLst>
          </p:cNvPr>
          <p:cNvSpPr>
            <a:spLocks noChangeArrowheads="1"/>
          </p:cNvSpPr>
          <p:nvPr/>
        </p:nvSpPr>
        <p:spPr bwMode="auto">
          <a:xfrm>
            <a:off x="1550676" y="2887832"/>
            <a:ext cx="6722533" cy="489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8153" tIns="29076" rIns="58153" bIns="29076">
            <a:spAutoFit/>
          </a:bodyPr>
          <a:lstStyle>
            <a:lvl1pPr defTabSz="3429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defTabSz="34290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defTabSz="3429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defTabSz="3429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defTabSz="3429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3429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3429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3429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3429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lnSpc>
                <a:spcPct val="100000"/>
              </a:lnSpc>
              <a:spcBef>
                <a:spcPct val="0"/>
              </a:spcBef>
              <a:buFont typeface="Arial" panose="020B0604020202020204" pitchFamily="34" charset="0"/>
              <a:buNone/>
            </a:pPr>
            <a:r>
              <a:rPr lang="en-US" altLang="en-US" dirty="0">
                <a:solidFill>
                  <a:srgbClr val="000000"/>
                </a:solidFill>
                <a:latin typeface="Segoe UI Light" panose="020B0502040204020203" pitchFamily="34" charset="0"/>
                <a:cs typeface="Segoe UI Light" panose="020B0502040204020203" pitchFamily="34" charset="0"/>
              </a:rPr>
              <a:t>Investing in the </a:t>
            </a:r>
            <a:r>
              <a:rPr lang="en-US" altLang="en-US" b="1" dirty="0">
                <a:solidFill>
                  <a:srgbClr val="000000"/>
                </a:solidFill>
                <a:latin typeface="Segoe UI Light" panose="020B0502040204020203" pitchFamily="34" charset="0"/>
                <a:cs typeface="Segoe UI Light" panose="020B0502040204020203" pitchFamily="34" charset="0"/>
              </a:rPr>
              <a:t>right priorities</a:t>
            </a:r>
          </a:p>
        </p:txBody>
      </p:sp>
      <p:sp>
        <p:nvSpPr>
          <p:cNvPr id="13" name="Rectangle 7">
            <a:extLst>
              <a:ext uri="{FF2B5EF4-FFF2-40B4-BE49-F238E27FC236}">
                <a16:creationId xmlns:a16="http://schemas.microsoft.com/office/drawing/2014/main" id="{F079F29F-6FBA-4B13-998A-690801936ABB}"/>
              </a:ext>
            </a:extLst>
          </p:cNvPr>
          <p:cNvSpPr>
            <a:spLocks noChangeArrowheads="1"/>
          </p:cNvSpPr>
          <p:nvPr/>
        </p:nvSpPr>
        <p:spPr bwMode="auto">
          <a:xfrm>
            <a:off x="1550676" y="3905993"/>
            <a:ext cx="8001000" cy="489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8153" tIns="29076" rIns="58153" bIns="29076">
            <a:spAutoFit/>
          </a:bodyPr>
          <a:lstStyle>
            <a:lvl1pPr defTabSz="3429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defTabSz="34290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defTabSz="3429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defTabSz="3429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defTabSz="3429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3429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3429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3429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3429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lnSpc>
                <a:spcPct val="100000"/>
              </a:lnSpc>
              <a:spcBef>
                <a:spcPct val="0"/>
              </a:spcBef>
              <a:buFont typeface="Arial" panose="020B0604020202020204" pitchFamily="34" charset="0"/>
              <a:buNone/>
            </a:pPr>
            <a:r>
              <a:rPr lang="en-US" altLang="en-US" dirty="0">
                <a:solidFill>
                  <a:srgbClr val="000000"/>
                </a:solidFill>
                <a:latin typeface="Segoe UI Light" panose="020B0502040204020203" pitchFamily="34" charset="0"/>
                <a:cs typeface="Segoe UI Light" panose="020B0502040204020203" pitchFamily="34" charset="0"/>
              </a:rPr>
              <a:t>Delivering</a:t>
            </a:r>
            <a:r>
              <a:rPr lang="en-US" altLang="en-US" b="1" dirty="0">
                <a:solidFill>
                  <a:srgbClr val="000000"/>
                </a:solidFill>
                <a:latin typeface="Segoe UI Light" panose="020B0502040204020203" pitchFamily="34" charset="0"/>
                <a:cs typeface="Segoe UI Light" panose="020B0502040204020203" pitchFamily="34" charset="0"/>
              </a:rPr>
              <a:t> measurable results </a:t>
            </a:r>
          </a:p>
        </p:txBody>
      </p:sp>
      <p:sp>
        <p:nvSpPr>
          <p:cNvPr id="14" name="Rectangle 7">
            <a:extLst>
              <a:ext uri="{FF2B5EF4-FFF2-40B4-BE49-F238E27FC236}">
                <a16:creationId xmlns:a16="http://schemas.microsoft.com/office/drawing/2014/main" id="{98EDE9B6-3A75-4ADA-A556-061C4C103BC9}"/>
              </a:ext>
            </a:extLst>
          </p:cNvPr>
          <p:cNvSpPr>
            <a:spLocks noChangeArrowheads="1"/>
          </p:cNvSpPr>
          <p:nvPr/>
        </p:nvSpPr>
        <p:spPr bwMode="auto">
          <a:xfrm>
            <a:off x="1550676" y="4730646"/>
            <a:ext cx="10566400" cy="920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8153" tIns="29076" rIns="58153" bIns="29076">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defTabSz="342900" eaLnBrk="1" hangingPunct="1">
              <a:lnSpc>
                <a:spcPct val="100000"/>
              </a:lnSpc>
              <a:spcBef>
                <a:spcPct val="0"/>
              </a:spcBef>
              <a:buFont typeface="Arial" panose="020B0604020202020204" pitchFamily="34" charset="0"/>
              <a:buNone/>
              <a:defRPr/>
            </a:pPr>
            <a:r>
              <a:rPr lang="en-US" altLang="en-US" b="1" dirty="0">
                <a:solidFill>
                  <a:prstClr val="black"/>
                </a:solidFill>
                <a:latin typeface="Segoe UI Light" panose="020B0502040204020203" pitchFamily="34" charset="0"/>
                <a:cs typeface="Segoe UI Light" panose="020B0502040204020203" pitchFamily="34" charset="0"/>
              </a:rPr>
              <a:t>Empowering citizens  </a:t>
            </a:r>
            <a:r>
              <a:rPr lang="en-US" altLang="en-US" dirty="0">
                <a:solidFill>
                  <a:prstClr val="black"/>
                </a:solidFill>
                <a:latin typeface="Segoe UI Light" panose="020B0502040204020203" pitchFamily="34" charset="0"/>
                <a:cs typeface="Segoe UI Light" panose="020B0502040204020203" pitchFamily="34" charset="0"/>
              </a:rPr>
              <a:t>through fiscal transparency, accountability, </a:t>
            </a:r>
          </a:p>
          <a:p>
            <a:pPr defTabSz="342900" eaLnBrk="1" hangingPunct="1">
              <a:lnSpc>
                <a:spcPct val="100000"/>
              </a:lnSpc>
              <a:spcBef>
                <a:spcPct val="0"/>
              </a:spcBef>
              <a:buFont typeface="Arial" panose="020B0604020202020204" pitchFamily="34" charset="0"/>
              <a:buNone/>
              <a:defRPr/>
            </a:pPr>
            <a:r>
              <a:rPr lang="en-US" altLang="en-US" dirty="0">
                <a:solidFill>
                  <a:prstClr val="black"/>
                </a:solidFill>
                <a:latin typeface="Segoe UI Light" panose="020B0502040204020203" pitchFamily="34" charset="0"/>
                <a:cs typeface="Segoe UI Light" panose="020B0502040204020203" pitchFamily="34" charset="0"/>
              </a:rPr>
              <a:t>and participation</a:t>
            </a:r>
          </a:p>
        </p:txBody>
      </p:sp>
    </p:spTree>
    <p:extLst>
      <p:ext uri="{BB962C8B-B14F-4D97-AF65-F5344CB8AC3E}">
        <p14:creationId xmlns:p14="http://schemas.microsoft.com/office/powerpoint/2010/main" val="1790682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0-#ppt_w/2"/>
                                          </p:val>
                                        </p:tav>
                                        <p:tav tm="100000">
                                          <p:val>
                                            <p:strVal val="#ppt_x"/>
                                          </p:val>
                                        </p:tav>
                                      </p:tavLst>
                                    </p:anim>
                                    <p:anim calcmode="lin" valueType="num">
                                      <p:cBhvr additive="base">
                                        <p:cTn id="14"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0-#ppt_w/2"/>
                                          </p:val>
                                        </p:tav>
                                        <p:tav tm="100000">
                                          <p:val>
                                            <p:strVal val="#ppt_x"/>
                                          </p:val>
                                        </p:tav>
                                      </p:tavLst>
                                    </p:anim>
                                    <p:anim calcmode="lin" valueType="num">
                                      <p:cBhvr additive="base">
                                        <p:cTn id="20"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0-#ppt_w/2"/>
                                          </p:val>
                                        </p:tav>
                                        <p:tav tm="100000">
                                          <p:val>
                                            <p:strVal val="#ppt_x"/>
                                          </p:val>
                                        </p:tav>
                                      </p:tavLst>
                                    </p:anim>
                                    <p:anim calcmode="lin" valueType="num">
                                      <p:cBhvr additive="base">
                                        <p:cTn id="26"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15"/>
          <p:cNvSpPr>
            <a:spLocks noChangeAspect="1" noChangeArrowheads="1" noTextEdit="1"/>
          </p:cNvSpPr>
          <p:nvPr/>
        </p:nvSpPr>
        <p:spPr bwMode="auto">
          <a:xfrm>
            <a:off x="1524000" y="2672615"/>
            <a:ext cx="7258051" cy="246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1435" tIns="25718" rIns="51435" bIns="25718">
            <a:normAutofit/>
          </a:bodyPr>
          <a:lstStyle/>
          <a:p>
            <a:pPr defTabSz="342900" eaLnBrk="1" hangingPunct="1">
              <a:defRPr/>
            </a:pPr>
            <a:endParaRPr lang="en-US" sz="1000">
              <a:solidFill>
                <a:prstClr val="white"/>
              </a:solidFill>
            </a:endParaRPr>
          </a:p>
        </p:txBody>
      </p:sp>
      <p:sp>
        <p:nvSpPr>
          <p:cNvPr id="4" name="Freeform 17"/>
          <p:cNvSpPr>
            <a:spLocks/>
          </p:cNvSpPr>
          <p:nvPr/>
        </p:nvSpPr>
        <p:spPr bwMode="auto">
          <a:xfrm>
            <a:off x="6144684" y="3542564"/>
            <a:ext cx="2377016" cy="855662"/>
          </a:xfrm>
          <a:custGeom>
            <a:avLst/>
            <a:gdLst>
              <a:gd name="T0" fmla="*/ 1998 w 1998"/>
              <a:gd name="T1" fmla="*/ 625 h 959"/>
              <a:gd name="T2" fmla="*/ 1071 w 1998"/>
              <a:gd name="T3" fmla="*/ 625 h 959"/>
              <a:gd name="T4" fmla="*/ 486 w 1998"/>
              <a:gd name="T5" fmla="*/ 34 h 959"/>
              <a:gd name="T6" fmla="*/ 486 w 1998"/>
              <a:gd name="T7" fmla="*/ 34 h 959"/>
              <a:gd name="T8" fmla="*/ 477 w 1998"/>
              <a:gd name="T9" fmla="*/ 26 h 959"/>
              <a:gd name="T10" fmla="*/ 468 w 1998"/>
              <a:gd name="T11" fmla="*/ 19 h 959"/>
              <a:gd name="T12" fmla="*/ 458 w 1998"/>
              <a:gd name="T13" fmla="*/ 13 h 959"/>
              <a:gd name="T14" fmla="*/ 448 w 1998"/>
              <a:gd name="T15" fmla="*/ 9 h 959"/>
              <a:gd name="T16" fmla="*/ 437 w 1998"/>
              <a:gd name="T17" fmla="*/ 5 h 959"/>
              <a:gd name="T18" fmla="*/ 426 w 1998"/>
              <a:gd name="T19" fmla="*/ 3 h 959"/>
              <a:gd name="T20" fmla="*/ 415 w 1998"/>
              <a:gd name="T21" fmla="*/ 0 h 959"/>
              <a:gd name="T22" fmla="*/ 403 w 1998"/>
              <a:gd name="T23" fmla="*/ 0 h 959"/>
              <a:gd name="T24" fmla="*/ 116 w 1998"/>
              <a:gd name="T25" fmla="*/ 0 h 959"/>
              <a:gd name="T26" fmla="*/ 116 w 1998"/>
              <a:gd name="T27" fmla="*/ 0 h 959"/>
              <a:gd name="T28" fmla="*/ 97 w 1998"/>
              <a:gd name="T29" fmla="*/ 2 h 959"/>
              <a:gd name="T30" fmla="*/ 79 w 1998"/>
              <a:gd name="T31" fmla="*/ 6 h 959"/>
              <a:gd name="T32" fmla="*/ 64 w 1998"/>
              <a:gd name="T33" fmla="*/ 12 h 959"/>
              <a:gd name="T34" fmla="*/ 49 w 1998"/>
              <a:gd name="T35" fmla="*/ 21 h 959"/>
              <a:gd name="T36" fmla="*/ 36 w 1998"/>
              <a:gd name="T37" fmla="*/ 32 h 959"/>
              <a:gd name="T38" fmla="*/ 26 w 1998"/>
              <a:gd name="T39" fmla="*/ 44 h 959"/>
              <a:gd name="T40" fmla="*/ 16 w 1998"/>
              <a:gd name="T41" fmla="*/ 57 h 959"/>
              <a:gd name="T42" fmla="*/ 8 w 1998"/>
              <a:gd name="T43" fmla="*/ 71 h 959"/>
              <a:gd name="T44" fmla="*/ 4 w 1998"/>
              <a:gd name="T45" fmla="*/ 87 h 959"/>
              <a:gd name="T46" fmla="*/ 1 w 1998"/>
              <a:gd name="T47" fmla="*/ 103 h 959"/>
              <a:gd name="T48" fmla="*/ 0 w 1998"/>
              <a:gd name="T49" fmla="*/ 121 h 959"/>
              <a:gd name="T50" fmla="*/ 1 w 1998"/>
              <a:gd name="T51" fmla="*/ 137 h 959"/>
              <a:gd name="T52" fmla="*/ 5 w 1998"/>
              <a:gd name="T53" fmla="*/ 153 h 959"/>
              <a:gd name="T54" fmla="*/ 13 w 1998"/>
              <a:gd name="T55" fmla="*/ 169 h 959"/>
              <a:gd name="T56" fmla="*/ 21 w 1998"/>
              <a:gd name="T57" fmla="*/ 185 h 959"/>
              <a:gd name="T58" fmla="*/ 35 w 1998"/>
              <a:gd name="T59" fmla="*/ 199 h 959"/>
              <a:gd name="T60" fmla="*/ 609 w 1998"/>
              <a:gd name="T61" fmla="*/ 779 h 959"/>
              <a:gd name="T62" fmla="*/ 609 w 1998"/>
              <a:gd name="T63" fmla="*/ 779 h 959"/>
              <a:gd name="T64" fmla="*/ 618 w 1998"/>
              <a:gd name="T65" fmla="*/ 788 h 959"/>
              <a:gd name="T66" fmla="*/ 627 w 1998"/>
              <a:gd name="T67" fmla="*/ 793 h 959"/>
              <a:gd name="T68" fmla="*/ 637 w 1998"/>
              <a:gd name="T69" fmla="*/ 799 h 959"/>
              <a:gd name="T70" fmla="*/ 647 w 1998"/>
              <a:gd name="T71" fmla="*/ 805 h 959"/>
              <a:gd name="T72" fmla="*/ 657 w 1998"/>
              <a:gd name="T73" fmla="*/ 809 h 959"/>
              <a:gd name="T74" fmla="*/ 669 w 1998"/>
              <a:gd name="T75" fmla="*/ 811 h 959"/>
              <a:gd name="T76" fmla="*/ 680 w 1998"/>
              <a:gd name="T77" fmla="*/ 814 h 959"/>
              <a:gd name="T78" fmla="*/ 692 w 1998"/>
              <a:gd name="T79" fmla="*/ 814 h 959"/>
              <a:gd name="T80" fmla="*/ 1260 w 1998"/>
              <a:gd name="T81" fmla="*/ 814 h 959"/>
              <a:gd name="T82" fmla="*/ 1664 w 1998"/>
              <a:gd name="T83" fmla="*/ 814 h 959"/>
              <a:gd name="T84" fmla="*/ 1664 w 1998"/>
              <a:gd name="T85" fmla="*/ 959 h 959"/>
              <a:gd name="T86" fmla="*/ 1998 w 1998"/>
              <a:gd name="T87" fmla="*/ 625 h 9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998" h="959">
                <a:moveTo>
                  <a:pt x="1998" y="625"/>
                </a:moveTo>
                <a:lnTo>
                  <a:pt x="1071" y="625"/>
                </a:lnTo>
                <a:lnTo>
                  <a:pt x="486" y="34"/>
                </a:lnTo>
                <a:lnTo>
                  <a:pt x="486" y="34"/>
                </a:lnTo>
                <a:lnTo>
                  <a:pt x="477" y="26"/>
                </a:lnTo>
                <a:lnTo>
                  <a:pt x="468" y="19"/>
                </a:lnTo>
                <a:lnTo>
                  <a:pt x="458" y="13"/>
                </a:lnTo>
                <a:lnTo>
                  <a:pt x="448" y="9"/>
                </a:lnTo>
                <a:lnTo>
                  <a:pt x="437" y="5"/>
                </a:lnTo>
                <a:lnTo>
                  <a:pt x="426" y="3"/>
                </a:lnTo>
                <a:lnTo>
                  <a:pt x="415" y="0"/>
                </a:lnTo>
                <a:lnTo>
                  <a:pt x="403" y="0"/>
                </a:lnTo>
                <a:lnTo>
                  <a:pt x="116" y="0"/>
                </a:lnTo>
                <a:lnTo>
                  <a:pt x="116" y="0"/>
                </a:lnTo>
                <a:lnTo>
                  <a:pt x="97" y="2"/>
                </a:lnTo>
                <a:lnTo>
                  <a:pt x="79" y="6"/>
                </a:lnTo>
                <a:lnTo>
                  <a:pt x="64" y="12"/>
                </a:lnTo>
                <a:lnTo>
                  <a:pt x="49" y="21"/>
                </a:lnTo>
                <a:lnTo>
                  <a:pt x="36" y="32"/>
                </a:lnTo>
                <a:lnTo>
                  <a:pt x="26" y="44"/>
                </a:lnTo>
                <a:lnTo>
                  <a:pt x="16" y="57"/>
                </a:lnTo>
                <a:lnTo>
                  <a:pt x="8" y="71"/>
                </a:lnTo>
                <a:lnTo>
                  <a:pt x="4" y="87"/>
                </a:lnTo>
                <a:lnTo>
                  <a:pt x="1" y="103"/>
                </a:lnTo>
                <a:lnTo>
                  <a:pt x="0" y="121"/>
                </a:lnTo>
                <a:lnTo>
                  <a:pt x="1" y="137"/>
                </a:lnTo>
                <a:lnTo>
                  <a:pt x="5" y="153"/>
                </a:lnTo>
                <a:lnTo>
                  <a:pt x="13" y="169"/>
                </a:lnTo>
                <a:lnTo>
                  <a:pt x="21" y="185"/>
                </a:lnTo>
                <a:lnTo>
                  <a:pt x="35" y="199"/>
                </a:lnTo>
                <a:lnTo>
                  <a:pt x="609" y="779"/>
                </a:lnTo>
                <a:lnTo>
                  <a:pt x="609" y="779"/>
                </a:lnTo>
                <a:lnTo>
                  <a:pt x="618" y="788"/>
                </a:lnTo>
                <a:lnTo>
                  <a:pt x="627" y="793"/>
                </a:lnTo>
                <a:lnTo>
                  <a:pt x="637" y="799"/>
                </a:lnTo>
                <a:lnTo>
                  <a:pt x="647" y="805"/>
                </a:lnTo>
                <a:lnTo>
                  <a:pt x="657" y="809"/>
                </a:lnTo>
                <a:lnTo>
                  <a:pt x="669" y="811"/>
                </a:lnTo>
                <a:lnTo>
                  <a:pt x="680" y="814"/>
                </a:lnTo>
                <a:lnTo>
                  <a:pt x="692" y="814"/>
                </a:lnTo>
                <a:lnTo>
                  <a:pt x="1260" y="814"/>
                </a:lnTo>
                <a:lnTo>
                  <a:pt x="1664" y="814"/>
                </a:lnTo>
                <a:lnTo>
                  <a:pt x="1664" y="959"/>
                </a:lnTo>
                <a:lnTo>
                  <a:pt x="1998" y="625"/>
                </a:lnTo>
                <a:close/>
              </a:path>
            </a:pathLst>
          </a:custGeom>
          <a:solidFill>
            <a:srgbClr val="FF8C00"/>
          </a:solidFill>
          <a:ln>
            <a:noFill/>
          </a:ln>
          <a:extLst>
            <a:ext uri="{91240B29-F687-4F45-9708-019B960494DF}">
              <a14:hiddenLine xmlns:a14="http://schemas.microsoft.com/office/drawing/2010/main" w="9525">
                <a:solidFill>
                  <a:srgbClr val="000000"/>
                </a:solidFill>
                <a:round/>
                <a:headEnd/>
                <a:tailEnd/>
              </a14:hiddenLine>
            </a:ext>
          </a:extLst>
        </p:spPr>
        <p:txBody>
          <a:bodyPr lIns="51435" tIns="25718" rIns="51435" bIns="25718">
            <a:normAutofit/>
          </a:bodyPr>
          <a:lstStyle/>
          <a:p>
            <a:pPr defTabSz="342900" eaLnBrk="1" hangingPunct="1">
              <a:defRPr/>
            </a:pPr>
            <a:endParaRPr lang="en-US" sz="1000">
              <a:solidFill>
                <a:prstClr val="white"/>
              </a:solidFill>
            </a:endParaRPr>
          </a:p>
        </p:txBody>
      </p:sp>
      <p:sp>
        <p:nvSpPr>
          <p:cNvPr id="5" name="Freeform 18"/>
          <p:cNvSpPr>
            <a:spLocks/>
          </p:cNvSpPr>
          <p:nvPr/>
        </p:nvSpPr>
        <p:spPr bwMode="auto">
          <a:xfrm>
            <a:off x="5175251" y="3542565"/>
            <a:ext cx="1305983" cy="720725"/>
          </a:xfrm>
          <a:custGeom>
            <a:avLst/>
            <a:gdLst>
              <a:gd name="T0" fmla="*/ 35 w 1096"/>
              <a:gd name="T1" fmla="*/ 199 h 808"/>
              <a:gd name="T2" fmla="*/ 609 w 1096"/>
              <a:gd name="T3" fmla="*/ 775 h 808"/>
              <a:gd name="T4" fmla="*/ 609 w 1096"/>
              <a:gd name="T5" fmla="*/ 775 h 808"/>
              <a:gd name="T6" fmla="*/ 618 w 1096"/>
              <a:gd name="T7" fmla="*/ 782 h 808"/>
              <a:gd name="T8" fmla="*/ 627 w 1096"/>
              <a:gd name="T9" fmla="*/ 789 h 808"/>
              <a:gd name="T10" fmla="*/ 637 w 1096"/>
              <a:gd name="T11" fmla="*/ 795 h 808"/>
              <a:gd name="T12" fmla="*/ 647 w 1096"/>
              <a:gd name="T13" fmla="*/ 799 h 808"/>
              <a:gd name="T14" fmla="*/ 657 w 1096"/>
              <a:gd name="T15" fmla="*/ 804 h 808"/>
              <a:gd name="T16" fmla="*/ 669 w 1096"/>
              <a:gd name="T17" fmla="*/ 806 h 808"/>
              <a:gd name="T18" fmla="*/ 679 w 1096"/>
              <a:gd name="T19" fmla="*/ 808 h 808"/>
              <a:gd name="T20" fmla="*/ 691 w 1096"/>
              <a:gd name="T21" fmla="*/ 808 h 808"/>
              <a:gd name="T22" fmla="*/ 978 w 1096"/>
              <a:gd name="T23" fmla="*/ 808 h 808"/>
              <a:gd name="T24" fmla="*/ 978 w 1096"/>
              <a:gd name="T25" fmla="*/ 808 h 808"/>
              <a:gd name="T26" fmla="*/ 997 w 1096"/>
              <a:gd name="T27" fmla="*/ 806 h 808"/>
              <a:gd name="T28" fmla="*/ 1014 w 1096"/>
              <a:gd name="T29" fmla="*/ 802 h 808"/>
              <a:gd name="T30" fmla="*/ 1030 w 1096"/>
              <a:gd name="T31" fmla="*/ 796 h 808"/>
              <a:gd name="T32" fmla="*/ 1045 w 1096"/>
              <a:gd name="T33" fmla="*/ 788 h 808"/>
              <a:gd name="T34" fmla="*/ 1058 w 1096"/>
              <a:gd name="T35" fmla="*/ 777 h 808"/>
              <a:gd name="T36" fmla="*/ 1070 w 1096"/>
              <a:gd name="T37" fmla="*/ 764 h 808"/>
              <a:gd name="T38" fmla="*/ 1078 w 1096"/>
              <a:gd name="T39" fmla="*/ 751 h 808"/>
              <a:gd name="T40" fmla="*/ 1086 w 1096"/>
              <a:gd name="T41" fmla="*/ 737 h 808"/>
              <a:gd name="T42" fmla="*/ 1091 w 1096"/>
              <a:gd name="T43" fmla="*/ 721 h 808"/>
              <a:gd name="T44" fmla="*/ 1094 w 1096"/>
              <a:gd name="T45" fmla="*/ 705 h 808"/>
              <a:gd name="T46" fmla="*/ 1096 w 1096"/>
              <a:gd name="T47" fmla="*/ 689 h 808"/>
              <a:gd name="T48" fmla="*/ 1093 w 1096"/>
              <a:gd name="T49" fmla="*/ 671 h 808"/>
              <a:gd name="T50" fmla="*/ 1090 w 1096"/>
              <a:gd name="T51" fmla="*/ 655 h 808"/>
              <a:gd name="T52" fmla="*/ 1083 w 1096"/>
              <a:gd name="T53" fmla="*/ 639 h 808"/>
              <a:gd name="T54" fmla="*/ 1072 w 1096"/>
              <a:gd name="T55" fmla="*/ 625 h 808"/>
              <a:gd name="T56" fmla="*/ 1061 w 1096"/>
              <a:gd name="T57" fmla="*/ 610 h 808"/>
              <a:gd name="T58" fmla="*/ 486 w 1096"/>
              <a:gd name="T59" fmla="*/ 34 h 808"/>
              <a:gd name="T60" fmla="*/ 486 w 1096"/>
              <a:gd name="T61" fmla="*/ 34 h 808"/>
              <a:gd name="T62" fmla="*/ 477 w 1096"/>
              <a:gd name="T63" fmla="*/ 26 h 808"/>
              <a:gd name="T64" fmla="*/ 469 w 1096"/>
              <a:gd name="T65" fmla="*/ 19 h 808"/>
              <a:gd name="T66" fmla="*/ 459 w 1096"/>
              <a:gd name="T67" fmla="*/ 13 h 808"/>
              <a:gd name="T68" fmla="*/ 448 w 1096"/>
              <a:gd name="T69" fmla="*/ 9 h 808"/>
              <a:gd name="T70" fmla="*/ 437 w 1096"/>
              <a:gd name="T71" fmla="*/ 5 h 808"/>
              <a:gd name="T72" fmla="*/ 427 w 1096"/>
              <a:gd name="T73" fmla="*/ 3 h 808"/>
              <a:gd name="T74" fmla="*/ 415 w 1096"/>
              <a:gd name="T75" fmla="*/ 0 h 808"/>
              <a:gd name="T76" fmla="*/ 403 w 1096"/>
              <a:gd name="T77" fmla="*/ 0 h 808"/>
              <a:gd name="T78" fmla="*/ 116 w 1096"/>
              <a:gd name="T79" fmla="*/ 0 h 808"/>
              <a:gd name="T80" fmla="*/ 116 w 1096"/>
              <a:gd name="T81" fmla="*/ 0 h 808"/>
              <a:gd name="T82" fmla="*/ 97 w 1096"/>
              <a:gd name="T83" fmla="*/ 2 h 808"/>
              <a:gd name="T84" fmla="*/ 80 w 1096"/>
              <a:gd name="T85" fmla="*/ 6 h 808"/>
              <a:gd name="T86" fmla="*/ 64 w 1096"/>
              <a:gd name="T87" fmla="*/ 12 h 808"/>
              <a:gd name="T88" fmla="*/ 49 w 1096"/>
              <a:gd name="T89" fmla="*/ 21 h 808"/>
              <a:gd name="T90" fmla="*/ 36 w 1096"/>
              <a:gd name="T91" fmla="*/ 32 h 808"/>
              <a:gd name="T92" fmla="*/ 26 w 1096"/>
              <a:gd name="T93" fmla="*/ 44 h 808"/>
              <a:gd name="T94" fmla="*/ 16 w 1096"/>
              <a:gd name="T95" fmla="*/ 57 h 808"/>
              <a:gd name="T96" fmla="*/ 9 w 1096"/>
              <a:gd name="T97" fmla="*/ 71 h 808"/>
              <a:gd name="T98" fmla="*/ 4 w 1096"/>
              <a:gd name="T99" fmla="*/ 87 h 808"/>
              <a:gd name="T100" fmla="*/ 1 w 1096"/>
              <a:gd name="T101" fmla="*/ 103 h 808"/>
              <a:gd name="T102" fmla="*/ 0 w 1096"/>
              <a:gd name="T103" fmla="*/ 121 h 808"/>
              <a:gd name="T104" fmla="*/ 1 w 1096"/>
              <a:gd name="T105" fmla="*/ 137 h 808"/>
              <a:gd name="T106" fmla="*/ 6 w 1096"/>
              <a:gd name="T107" fmla="*/ 153 h 808"/>
              <a:gd name="T108" fmla="*/ 13 w 1096"/>
              <a:gd name="T109" fmla="*/ 169 h 808"/>
              <a:gd name="T110" fmla="*/ 22 w 1096"/>
              <a:gd name="T111" fmla="*/ 185 h 808"/>
              <a:gd name="T112" fmla="*/ 35 w 1096"/>
              <a:gd name="T113" fmla="*/ 199 h 808"/>
              <a:gd name="T114" fmla="*/ 35 w 1096"/>
              <a:gd name="T115" fmla="*/ 199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96" h="808">
                <a:moveTo>
                  <a:pt x="35" y="199"/>
                </a:moveTo>
                <a:lnTo>
                  <a:pt x="609" y="775"/>
                </a:lnTo>
                <a:lnTo>
                  <a:pt x="609" y="775"/>
                </a:lnTo>
                <a:lnTo>
                  <a:pt x="618" y="782"/>
                </a:lnTo>
                <a:lnTo>
                  <a:pt x="627" y="789"/>
                </a:lnTo>
                <a:lnTo>
                  <a:pt x="637" y="795"/>
                </a:lnTo>
                <a:lnTo>
                  <a:pt x="647" y="799"/>
                </a:lnTo>
                <a:lnTo>
                  <a:pt x="657" y="804"/>
                </a:lnTo>
                <a:lnTo>
                  <a:pt x="669" y="806"/>
                </a:lnTo>
                <a:lnTo>
                  <a:pt x="679" y="808"/>
                </a:lnTo>
                <a:lnTo>
                  <a:pt x="691" y="808"/>
                </a:lnTo>
                <a:lnTo>
                  <a:pt x="978" y="808"/>
                </a:lnTo>
                <a:lnTo>
                  <a:pt x="978" y="808"/>
                </a:lnTo>
                <a:lnTo>
                  <a:pt x="997" y="806"/>
                </a:lnTo>
                <a:lnTo>
                  <a:pt x="1014" y="802"/>
                </a:lnTo>
                <a:lnTo>
                  <a:pt x="1030" y="796"/>
                </a:lnTo>
                <a:lnTo>
                  <a:pt x="1045" y="788"/>
                </a:lnTo>
                <a:lnTo>
                  <a:pt x="1058" y="777"/>
                </a:lnTo>
                <a:lnTo>
                  <a:pt x="1070" y="764"/>
                </a:lnTo>
                <a:lnTo>
                  <a:pt x="1078" y="751"/>
                </a:lnTo>
                <a:lnTo>
                  <a:pt x="1086" y="737"/>
                </a:lnTo>
                <a:lnTo>
                  <a:pt x="1091" y="721"/>
                </a:lnTo>
                <a:lnTo>
                  <a:pt x="1094" y="705"/>
                </a:lnTo>
                <a:lnTo>
                  <a:pt x="1096" y="689"/>
                </a:lnTo>
                <a:lnTo>
                  <a:pt x="1093" y="671"/>
                </a:lnTo>
                <a:lnTo>
                  <a:pt x="1090" y="655"/>
                </a:lnTo>
                <a:lnTo>
                  <a:pt x="1083" y="639"/>
                </a:lnTo>
                <a:lnTo>
                  <a:pt x="1072" y="625"/>
                </a:lnTo>
                <a:lnTo>
                  <a:pt x="1061" y="610"/>
                </a:lnTo>
                <a:lnTo>
                  <a:pt x="486" y="34"/>
                </a:lnTo>
                <a:lnTo>
                  <a:pt x="486" y="34"/>
                </a:lnTo>
                <a:lnTo>
                  <a:pt x="477" y="26"/>
                </a:lnTo>
                <a:lnTo>
                  <a:pt x="469" y="19"/>
                </a:lnTo>
                <a:lnTo>
                  <a:pt x="459" y="13"/>
                </a:lnTo>
                <a:lnTo>
                  <a:pt x="448" y="9"/>
                </a:lnTo>
                <a:lnTo>
                  <a:pt x="437" y="5"/>
                </a:lnTo>
                <a:lnTo>
                  <a:pt x="427" y="3"/>
                </a:lnTo>
                <a:lnTo>
                  <a:pt x="415" y="0"/>
                </a:lnTo>
                <a:lnTo>
                  <a:pt x="403" y="0"/>
                </a:lnTo>
                <a:lnTo>
                  <a:pt x="116" y="0"/>
                </a:lnTo>
                <a:lnTo>
                  <a:pt x="116" y="0"/>
                </a:lnTo>
                <a:lnTo>
                  <a:pt x="97" y="2"/>
                </a:lnTo>
                <a:lnTo>
                  <a:pt x="80" y="6"/>
                </a:lnTo>
                <a:lnTo>
                  <a:pt x="64" y="12"/>
                </a:lnTo>
                <a:lnTo>
                  <a:pt x="49" y="21"/>
                </a:lnTo>
                <a:lnTo>
                  <a:pt x="36" y="32"/>
                </a:lnTo>
                <a:lnTo>
                  <a:pt x="26" y="44"/>
                </a:lnTo>
                <a:lnTo>
                  <a:pt x="16" y="57"/>
                </a:lnTo>
                <a:lnTo>
                  <a:pt x="9" y="71"/>
                </a:lnTo>
                <a:lnTo>
                  <a:pt x="4" y="87"/>
                </a:lnTo>
                <a:lnTo>
                  <a:pt x="1" y="103"/>
                </a:lnTo>
                <a:lnTo>
                  <a:pt x="0" y="121"/>
                </a:lnTo>
                <a:lnTo>
                  <a:pt x="1" y="137"/>
                </a:lnTo>
                <a:lnTo>
                  <a:pt x="6" y="153"/>
                </a:lnTo>
                <a:lnTo>
                  <a:pt x="13" y="169"/>
                </a:lnTo>
                <a:lnTo>
                  <a:pt x="22" y="185"/>
                </a:lnTo>
                <a:lnTo>
                  <a:pt x="35" y="199"/>
                </a:lnTo>
                <a:lnTo>
                  <a:pt x="35" y="199"/>
                </a:lnTo>
                <a:close/>
              </a:path>
            </a:pathLst>
          </a:custGeom>
          <a:solidFill>
            <a:srgbClr val="68ACA9"/>
          </a:solidFill>
          <a:ln>
            <a:noFill/>
          </a:ln>
          <a:extLst>
            <a:ext uri="{91240B29-F687-4F45-9708-019B960494DF}">
              <a14:hiddenLine xmlns:a14="http://schemas.microsoft.com/office/drawing/2010/main" w="9525">
                <a:solidFill>
                  <a:srgbClr val="000000"/>
                </a:solidFill>
                <a:round/>
                <a:headEnd/>
                <a:tailEnd/>
              </a14:hiddenLine>
            </a:ext>
          </a:extLst>
        </p:spPr>
        <p:txBody>
          <a:bodyPr lIns="51435" tIns="25718" rIns="51435" bIns="25718">
            <a:normAutofit/>
          </a:bodyPr>
          <a:lstStyle/>
          <a:p>
            <a:pPr defTabSz="342900" eaLnBrk="1" hangingPunct="1">
              <a:defRPr/>
            </a:pPr>
            <a:endParaRPr lang="en-US" sz="1000">
              <a:solidFill>
                <a:prstClr val="white"/>
              </a:solidFill>
            </a:endParaRPr>
          </a:p>
        </p:txBody>
      </p:sp>
      <p:sp>
        <p:nvSpPr>
          <p:cNvPr id="6" name="Freeform 19"/>
          <p:cNvSpPr>
            <a:spLocks/>
          </p:cNvSpPr>
          <p:nvPr/>
        </p:nvSpPr>
        <p:spPr bwMode="auto">
          <a:xfrm>
            <a:off x="2863851" y="2672615"/>
            <a:ext cx="2656416" cy="1590675"/>
          </a:xfrm>
          <a:custGeom>
            <a:avLst/>
            <a:gdLst>
              <a:gd name="T0" fmla="*/ 0 w 2231"/>
              <a:gd name="T1" fmla="*/ 0 h 1781"/>
              <a:gd name="T2" fmla="*/ 1746 w 2231"/>
              <a:gd name="T3" fmla="*/ 1748 h 1781"/>
              <a:gd name="T4" fmla="*/ 1746 w 2231"/>
              <a:gd name="T5" fmla="*/ 1748 h 1781"/>
              <a:gd name="T6" fmla="*/ 1754 w 2231"/>
              <a:gd name="T7" fmla="*/ 1755 h 1781"/>
              <a:gd name="T8" fmla="*/ 1764 w 2231"/>
              <a:gd name="T9" fmla="*/ 1762 h 1781"/>
              <a:gd name="T10" fmla="*/ 1773 w 2231"/>
              <a:gd name="T11" fmla="*/ 1768 h 1781"/>
              <a:gd name="T12" fmla="*/ 1784 w 2231"/>
              <a:gd name="T13" fmla="*/ 1772 h 1781"/>
              <a:gd name="T14" fmla="*/ 1794 w 2231"/>
              <a:gd name="T15" fmla="*/ 1777 h 1781"/>
              <a:gd name="T16" fmla="*/ 1804 w 2231"/>
              <a:gd name="T17" fmla="*/ 1779 h 1781"/>
              <a:gd name="T18" fmla="*/ 1816 w 2231"/>
              <a:gd name="T19" fmla="*/ 1781 h 1781"/>
              <a:gd name="T20" fmla="*/ 1828 w 2231"/>
              <a:gd name="T21" fmla="*/ 1781 h 1781"/>
              <a:gd name="T22" fmla="*/ 2115 w 2231"/>
              <a:gd name="T23" fmla="*/ 1781 h 1781"/>
              <a:gd name="T24" fmla="*/ 2115 w 2231"/>
              <a:gd name="T25" fmla="*/ 1781 h 1781"/>
              <a:gd name="T26" fmla="*/ 2134 w 2231"/>
              <a:gd name="T27" fmla="*/ 1779 h 1781"/>
              <a:gd name="T28" fmla="*/ 2151 w 2231"/>
              <a:gd name="T29" fmla="*/ 1775 h 1781"/>
              <a:gd name="T30" fmla="*/ 2167 w 2231"/>
              <a:gd name="T31" fmla="*/ 1769 h 1781"/>
              <a:gd name="T32" fmla="*/ 2182 w 2231"/>
              <a:gd name="T33" fmla="*/ 1761 h 1781"/>
              <a:gd name="T34" fmla="*/ 2195 w 2231"/>
              <a:gd name="T35" fmla="*/ 1750 h 1781"/>
              <a:gd name="T36" fmla="*/ 2206 w 2231"/>
              <a:gd name="T37" fmla="*/ 1737 h 1781"/>
              <a:gd name="T38" fmla="*/ 2215 w 2231"/>
              <a:gd name="T39" fmla="*/ 1724 h 1781"/>
              <a:gd name="T40" fmla="*/ 2222 w 2231"/>
              <a:gd name="T41" fmla="*/ 1710 h 1781"/>
              <a:gd name="T42" fmla="*/ 2228 w 2231"/>
              <a:gd name="T43" fmla="*/ 1694 h 1781"/>
              <a:gd name="T44" fmla="*/ 2231 w 2231"/>
              <a:gd name="T45" fmla="*/ 1678 h 1781"/>
              <a:gd name="T46" fmla="*/ 2231 w 2231"/>
              <a:gd name="T47" fmla="*/ 1662 h 1781"/>
              <a:gd name="T48" fmla="*/ 2230 w 2231"/>
              <a:gd name="T49" fmla="*/ 1644 h 1781"/>
              <a:gd name="T50" fmla="*/ 2225 w 2231"/>
              <a:gd name="T51" fmla="*/ 1628 h 1781"/>
              <a:gd name="T52" fmla="*/ 2220 w 2231"/>
              <a:gd name="T53" fmla="*/ 1612 h 1781"/>
              <a:gd name="T54" fmla="*/ 2209 w 2231"/>
              <a:gd name="T55" fmla="*/ 1598 h 1781"/>
              <a:gd name="T56" fmla="*/ 2198 w 2231"/>
              <a:gd name="T57" fmla="*/ 1583 h 1781"/>
              <a:gd name="T58" fmla="*/ 701 w 2231"/>
              <a:gd name="T59" fmla="*/ 86 h 1781"/>
              <a:gd name="T60" fmla="*/ 701 w 2231"/>
              <a:gd name="T61" fmla="*/ 86 h 1781"/>
              <a:gd name="T62" fmla="*/ 680 w 2231"/>
              <a:gd name="T63" fmla="*/ 65 h 1781"/>
              <a:gd name="T64" fmla="*/ 656 w 2231"/>
              <a:gd name="T65" fmla="*/ 49 h 1781"/>
              <a:gd name="T66" fmla="*/ 632 w 2231"/>
              <a:gd name="T67" fmla="*/ 35 h 1781"/>
              <a:gd name="T68" fmla="*/ 607 w 2231"/>
              <a:gd name="T69" fmla="*/ 22 h 1781"/>
              <a:gd name="T70" fmla="*/ 579 w 2231"/>
              <a:gd name="T71" fmla="*/ 13 h 1781"/>
              <a:gd name="T72" fmla="*/ 552 w 2231"/>
              <a:gd name="T73" fmla="*/ 6 h 1781"/>
              <a:gd name="T74" fmla="*/ 524 w 2231"/>
              <a:gd name="T75" fmla="*/ 1 h 1781"/>
              <a:gd name="T76" fmla="*/ 495 w 2231"/>
              <a:gd name="T77" fmla="*/ 0 h 1781"/>
              <a:gd name="T78" fmla="*/ 0 w 2231"/>
              <a:gd name="T79" fmla="*/ 0 h 1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31" h="1781">
                <a:moveTo>
                  <a:pt x="0" y="0"/>
                </a:moveTo>
                <a:lnTo>
                  <a:pt x="1746" y="1748"/>
                </a:lnTo>
                <a:lnTo>
                  <a:pt x="1746" y="1748"/>
                </a:lnTo>
                <a:lnTo>
                  <a:pt x="1754" y="1755"/>
                </a:lnTo>
                <a:lnTo>
                  <a:pt x="1764" y="1762"/>
                </a:lnTo>
                <a:lnTo>
                  <a:pt x="1773" y="1768"/>
                </a:lnTo>
                <a:lnTo>
                  <a:pt x="1784" y="1772"/>
                </a:lnTo>
                <a:lnTo>
                  <a:pt x="1794" y="1777"/>
                </a:lnTo>
                <a:lnTo>
                  <a:pt x="1804" y="1779"/>
                </a:lnTo>
                <a:lnTo>
                  <a:pt x="1816" y="1781"/>
                </a:lnTo>
                <a:lnTo>
                  <a:pt x="1828" y="1781"/>
                </a:lnTo>
                <a:lnTo>
                  <a:pt x="2115" y="1781"/>
                </a:lnTo>
                <a:lnTo>
                  <a:pt x="2115" y="1781"/>
                </a:lnTo>
                <a:lnTo>
                  <a:pt x="2134" y="1779"/>
                </a:lnTo>
                <a:lnTo>
                  <a:pt x="2151" y="1775"/>
                </a:lnTo>
                <a:lnTo>
                  <a:pt x="2167" y="1769"/>
                </a:lnTo>
                <a:lnTo>
                  <a:pt x="2182" y="1761"/>
                </a:lnTo>
                <a:lnTo>
                  <a:pt x="2195" y="1750"/>
                </a:lnTo>
                <a:lnTo>
                  <a:pt x="2206" y="1737"/>
                </a:lnTo>
                <a:lnTo>
                  <a:pt x="2215" y="1724"/>
                </a:lnTo>
                <a:lnTo>
                  <a:pt x="2222" y="1710"/>
                </a:lnTo>
                <a:lnTo>
                  <a:pt x="2228" y="1694"/>
                </a:lnTo>
                <a:lnTo>
                  <a:pt x="2231" y="1678"/>
                </a:lnTo>
                <a:lnTo>
                  <a:pt x="2231" y="1662"/>
                </a:lnTo>
                <a:lnTo>
                  <a:pt x="2230" y="1644"/>
                </a:lnTo>
                <a:lnTo>
                  <a:pt x="2225" y="1628"/>
                </a:lnTo>
                <a:lnTo>
                  <a:pt x="2220" y="1612"/>
                </a:lnTo>
                <a:lnTo>
                  <a:pt x="2209" y="1598"/>
                </a:lnTo>
                <a:lnTo>
                  <a:pt x="2198" y="1583"/>
                </a:lnTo>
                <a:lnTo>
                  <a:pt x="701" y="86"/>
                </a:lnTo>
                <a:lnTo>
                  <a:pt x="701" y="86"/>
                </a:lnTo>
                <a:lnTo>
                  <a:pt x="680" y="65"/>
                </a:lnTo>
                <a:lnTo>
                  <a:pt x="656" y="49"/>
                </a:lnTo>
                <a:lnTo>
                  <a:pt x="632" y="35"/>
                </a:lnTo>
                <a:lnTo>
                  <a:pt x="607" y="22"/>
                </a:lnTo>
                <a:lnTo>
                  <a:pt x="579" y="13"/>
                </a:lnTo>
                <a:lnTo>
                  <a:pt x="552" y="6"/>
                </a:lnTo>
                <a:lnTo>
                  <a:pt x="524" y="1"/>
                </a:lnTo>
                <a:lnTo>
                  <a:pt x="495" y="0"/>
                </a:lnTo>
                <a:lnTo>
                  <a:pt x="0" y="0"/>
                </a:lnTo>
                <a:close/>
              </a:path>
            </a:pathLst>
          </a:custGeom>
          <a:solidFill>
            <a:srgbClr val="FF8C00"/>
          </a:solidFill>
          <a:ln>
            <a:noFill/>
          </a:ln>
          <a:extLst>
            <a:ext uri="{91240B29-F687-4F45-9708-019B960494DF}">
              <a14:hiddenLine xmlns:a14="http://schemas.microsoft.com/office/drawing/2010/main" w="9525">
                <a:solidFill>
                  <a:srgbClr val="000000"/>
                </a:solidFill>
                <a:round/>
                <a:headEnd/>
                <a:tailEnd/>
              </a14:hiddenLine>
            </a:ext>
          </a:extLst>
        </p:spPr>
        <p:txBody>
          <a:bodyPr lIns="51435" tIns="25718" rIns="51435" bIns="25718">
            <a:normAutofit/>
          </a:bodyPr>
          <a:lstStyle/>
          <a:p>
            <a:pPr defTabSz="342900" eaLnBrk="1" hangingPunct="1">
              <a:defRPr/>
            </a:pPr>
            <a:endParaRPr lang="en-US" sz="1000">
              <a:solidFill>
                <a:prstClr val="white"/>
              </a:solidFill>
            </a:endParaRPr>
          </a:p>
        </p:txBody>
      </p:sp>
      <p:sp>
        <p:nvSpPr>
          <p:cNvPr id="7" name="Freeform 20"/>
          <p:cNvSpPr>
            <a:spLocks/>
          </p:cNvSpPr>
          <p:nvPr/>
        </p:nvSpPr>
        <p:spPr bwMode="auto">
          <a:xfrm>
            <a:off x="0" y="3710840"/>
            <a:ext cx="8782051" cy="388937"/>
          </a:xfrm>
          <a:custGeom>
            <a:avLst/>
            <a:gdLst>
              <a:gd name="T0" fmla="*/ 5878 w 6096"/>
              <a:gd name="T1" fmla="*/ 436 h 436"/>
              <a:gd name="T2" fmla="*/ 0 w 6096"/>
              <a:gd name="T3" fmla="*/ 436 h 436"/>
              <a:gd name="T4" fmla="*/ 0 w 6096"/>
              <a:gd name="T5" fmla="*/ 0 h 436"/>
              <a:gd name="T6" fmla="*/ 5878 w 6096"/>
              <a:gd name="T7" fmla="*/ 0 h 436"/>
              <a:gd name="T8" fmla="*/ 6096 w 6096"/>
              <a:gd name="T9" fmla="*/ 218 h 436"/>
              <a:gd name="T10" fmla="*/ 5878 w 6096"/>
              <a:gd name="T11" fmla="*/ 436 h 436"/>
            </a:gdLst>
            <a:ahLst/>
            <a:cxnLst>
              <a:cxn ang="0">
                <a:pos x="T0" y="T1"/>
              </a:cxn>
              <a:cxn ang="0">
                <a:pos x="T2" y="T3"/>
              </a:cxn>
              <a:cxn ang="0">
                <a:pos x="T4" y="T5"/>
              </a:cxn>
              <a:cxn ang="0">
                <a:pos x="T6" y="T7"/>
              </a:cxn>
              <a:cxn ang="0">
                <a:pos x="T8" y="T9"/>
              </a:cxn>
              <a:cxn ang="0">
                <a:pos x="T10" y="T11"/>
              </a:cxn>
            </a:cxnLst>
            <a:rect l="0" t="0" r="r" b="b"/>
            <a:pathLst>
              <a:path w="6096" h="436">
                <a:moveTo>
                  <a:pt x="5878" y="436"/>
                </a:moveTo>
                <a:lnTo>
                  <a:pt x="0" y="436"/>
                </a:lnTo>
                <a:lnTo>
                  <a:pt x="0" y="0"/>
                </a:lnTo>
                <a:lnTo>
                  <a:pt x="5878" y="0"/>
                </a:lnTo>
                <a:lnTo>
                  <a:pt x="6096" y="218"/>
                </a:lnTo>
                <a:lnTo>
                  <a:pt x="5878" y="436"/>
                </a:lnTo>
                <a:close/>
              </a:path>
            </a:pathLst>
          </a:custGeom>
          <a:solidFill>
            <a:srgbClr val="2E0927"/>
          </a:solidFill>
          <a:ln>
            <a:noFill/>
          </a:ln>
          <a:extLst>
            <a:ext uri="{91240B29-F687-4F45-9708-019B960494DF}">
              <a14:hiddenLine xmlns:a14="http://schemas.microsoft.com/office/drawing/2010/main" w="9525">
                <a:solidFill>
                  <a:srgbClr val="000000"/>
                </a:solidFill>
                <a:round/>
                <a:headEnd/>
                <a:tailEnd/>
              </a14:hiddenLine>
            </a:ext>
          </a:extLst>
        </p:spPr>
        <p:txBody>
          <a:bodyPr lIns="51435" tIns="25718" rIns="51435" bIns="25718">
            <a:normAutofit/>
          </a:bodyPr>
          <a:lstStyle/>
          <a:p>
            <a:pPr defTabSz="342900" eaLnBrk="1" hangingPunct="1">
              <a:defRPr/>
            </a:pPr>
            <a:endParaRPr lang="en-US" sz="1013">
              <a:solidFill>
                <a:prstClr val="white"/>
              </a:solidFill>
            </a:endParaRPr>
          </a:p>
        </p:txBody>
      </p:sp>
      <p:sp>
        <p:nvSpPr>
          <p:cNvPr id="8" name="Freeform 21"/>
          <p:cNvSpPr>
            <a:spLocks/>
          </p:cNvSpPr>
          <p:nvPr/>
        </p:nvSpPr>
        <p:spPr bwMode="auto">
          <a:xfrm>
            <a:off x="2863851" y="3544151"/>
            <a:ext cx="2791883" cy="1593850"/>
          </a:xfrm>
          <a:custGeom>
            <a:avLst/>
            <a:gdLst>
              <a:gd name="T0" fmla="*/ 0 w 2344"/>
              <a:gd name="T1" fmla="*/ 1785 h 1785"/>
              <a:gd name="T2" fmla="*/ 1742 w 2344"/>
              <a:gd name="T3" fmla="*/ 33 h 1785"/>
              <a:gd name="T4" fmla="*/ 1742 w 2344"/>
              <a:gd name="T5" fmla="*/ 33 h 1785"/>
              <a:gd name="T6" fmla="*/ 1751 w 2344"/>
              <a:gd name="T7" fmla="*/ 26 h 1785"/>
              <a:gd name="T8" fmla="*/ 1759 w 2344"/>
              <a:gd name="T9" fmla="*/ 19 h 1785"/>
              <a:gd name="T10" fmla="*/ 1770 w 2344"/>
              <a:gd name="T11" fmla="*/ 13 h 1785"/>
              <a:gd name="T12" fmla="*/ 1780 w 2344"/>
              <a:gd name="T13" fmla="*/ 8 h 1785"/>
              <a:gd name="T14" fmla="*/ 1790 w 2344"/>
              <a:gd name="T15" fmla="*/ 4 h 1785"/>
              <a:gd name="T16" fmla="*/ 1802 w 2344"/>
              <a:gd name="T17" fmla="*/ 1 h 1785"/>
              <a:gd name="T18" fmla="*/ 1812 w 2344"/>
              <a:gd name="T19" fmla="*/ 0 h 1785"/>
              <a:gd name="T20" fmla="*/ 1823 w 2344"/>
              <a:gd name="T21" fmla="*/ 0 h 1785"/>
              <a:gd name="T22" fmla="*/ 2344 w 2344"/>
              <a:gd name="T23" fmla="*/ 0 h 1785"/>
              <a:gd name="T24" fmla="*/ 701 w 2344"/>
              <a:gd name="T25" fmla="*/ 1699 h 1785"/>
              <a:gd name="T26" fmla="*/ 701 w 2344"/>
              <a:gd name="T27" fmla="*/ 1699 h 1785"/>
              <a:gd name="T28" fmla="*/ 680 w 2344"/>
              <a:gd name="T29" fmla="*/ 1720 h 1785"/>
              <a:gd name="T30" fmla="*/ 656 w 2344"/>
              <a:gd name="T31" fmla="*/ 1736 h 1785"/>
              <a:gd name="T32" fmla="*/ 632 w 2344"/>
              <a:gd name="T33" fmla="*/ 1750 h 1785"/>
              <a:gd name="T34" fmla="*/ 607 w 2344"/>
              <a:gd name="T35" fmla="*/ 1763 h 1785"/>
              <a:gd name="T36" fmla="*/ 579 w 2344"/>
              <a:gd name="T37" fmla="*/ 1772 h 1785"/>
              <a:gd name="T38" fmla="*/ 552 w 2344"/>
              <a:gd name="T39" fmla="*/ 1779 h 1785"/>
              <a:gd name="T40" fmla="*/ 524 w 2344"/>
              <a:gd name="T41" fmla="*/ 1784 h 1785"/>
              <a:gd name="T42" fmla="*/ 495 w 2344"/>
              <a:gd name="T43" fmla="*/ 1785 h 1785"/>
              <a:gd name="T44" fmla="*/ 0 w 2344"/>
              <a:gd name="T45" fmla="*/ 1785 h 1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344" h="1785">
                <a:moveTo>
                  <a:pt x="0" y="1785"/>
                </a:moveTo>
                <a:lnTo>
                  <a:pt x="1742" y="33"/>
                </a:lnTo>
                <a:lnTo>
                  <a:pt x="1742" y="33"/>
                </a:lnTo>
                <a:lnTo>
                  <a:pt x="1751" y="26"/>
                </a:lnTo>
                <a:lnTo>
                  <a:pt x="1759" y="19"/>
                </a:lnTo>
                <a:lnTo>
                  <a:pt x="1770" y="13"/>
                </a:lnTo>
                <a:lnTo>
                  <a:pt x="1780" y="8"/>
                </a:lnTo>
                <a:lnTo>
                  <a:pt x="1790" y="4"/>
                </a:lnTo>
                <a:lnTo>
                  <a:pt x="1802" y="1"/>
                </a:lnTo>
                <a:lnTo>
                  <a:pt x="1812" y="0"/>
                </a:lnTo>
                <a:lnTo>
                  <a:pt x="1823" y="0"/>
                </a:lnTo>
                <a:lnTo>
                  <a:pt x="2344" y="0"/>
                </a:lnTo>
                <a:lnTo>
                  <a:pt x="701" y="1699"/>
                </a:lnTo>
                <a:lnTo>
                  <a:pt x="701" y="1699"/>
                </a:lnTo>
                <a:lnTo>
                  <a:pt x="680" y="1720"/>
                </a:lnTo>
                <a:lnTo>
                  <a:pt x="656" y="1736"/>
                </a:lnTo>
                <a:lnTo>
                  <a:pt x="632" y="1750"/>
                </a:lnTo>
                <a:lnTo>
                  <a:pt x="607" y="1763"/>
                </a:lnTo>
                <a:lnTo>
                  <a:pt x="579" y="1772"/>
                </a:lnTo>
                <a:lnTo>
                  <a:pt x="552" y="1779"/>
                </a:lnTo>
                <a:lnTo>
                  <a:pt x="524" y="1784"/>
                </a:lnTo>
                <a:lnTo>
                  <a:pt x="495" y="1785"/>
                </a:lnTo>
                <a:lnTo>
                  <a:pt x="0" y="1785"/>
                </a:lnTo>
                <a:close/>
              </a:path>
            </a:pathLst>
          </a:custGeom>
          <a:solidFill>
            <a:srgbClr val="04756F"/>
          </a:solidFill>
          <a:ln>
            <a:noFill/>
          </a:ln>
          <a:extLst>
            <a:ext uri="{91240B29-F687-4F45-9708-019B960494DF}">
              <a14:hiddenLine xmlns:a14="http://schemas.microsoft.com/office/drawing/2010/main" w="9525">
                <a:solidFill>
                  <a:srgbClr val="000000"/>
                </a:solidFill>
                <a:round/>
                <a:headEnd/>
                <a:tailEnd/>
              </a14:hiddenLine>
            </a:ext>
          </a:extLst>
        </p:spPr>
        <p:txBody>
          <a:bodyPr lIns="51435" tIns="25718" rIns="51435" bIns="25718">
            <a:normAutofit/>
          </a:bodyPr>
          <a:lstStyle/>
          <a:p>
            <a:pPr defTabSz="342900" eaLnBrk="1" hangingPunct="1">
              <a:defRPr/>
            </a:pPr>
            <a:endParaRPr lang="en-US" sz="1000">
              <a:solidFill>
                <a:prstClr val="white"/>
              </a:solidFill>
            </a:endParaRPr>
          </a:p>
        </p:txBody>
      </p:sp>
      <p:sp>
        <p:nvSpPr>
          <p:cNvPr id="9" name="Freeform 22"/>
          <p:cNvSpPr>
            <a:spLocks/>
          </p:cNvSpPr>
          <p:nvPr/>
        </p:nvSpPr>
        <p:spPr bwMode="auto">
          <a:xfrm>
            <a:off x="1" y="4745889"/>
            <a:ext cx="4119033" cy="392112"/>
          </a:xfrm>
          <a:custGeom>
            <a:avLst/>
            <a:gdLst>
              <a:gd name="T0" fmla="*/ 1621 w 2180"/>
              <a:gd name="T1" fmla="*/ 439 h 439"/>
              <a:gd name="T2" fmla="*/ 0 w 2180"/>
              <a:gd name="T3" fmla="*/ 439 h 439"/>
              <a:gd name="T4" fmla="*/ 0 w 2180"/>
              <a:gd name="T5" fmla="*/ 3 h 439"/>
              <a:gd name="T6" fmla="*/ 2180 w 2180"/>
              <a:gd name="T7" fmla="*/ 0 h 439"/>
              <a:gd name="T8" fmla="*/ 1827 w 2180"/>
              <a:gd name="T9" fmla="*/ 353 h 439"/>
              <a:gd name="T10" fmla="*/ 1827 w 2180"/>
              <a:gd name="T11" fmla="*/ 353 h 439"/>
              <a:gd name="T12" fmla="*/ 1806 w 2180"/>
              <a:gd name="T13" fmla="*/ 374 h 439"/>
              <a:gd name="T14" fmla="*/ 1782 w 2180"/>
              <a:gd name="T15" fmla="*/ 390 h 439"/>
              <a:gd name="T16" fmla="*/ 1758 w 2180"/>
              <a:gd name="T17" fmla="*/ 404 h 439"/>
              <a:gd name="T18" fmla="*/ 1733 w 2180"/>
              <a:gd name="T19" fmla="*/ 417 h 439"/>
              <a:gd name="T20" fmla="*/ 1705 w 2180"/>
              <a:gd name="T21" fmla="*/ 426 h 439"/>
              <a:gd name="T22" fmla="*/ 1678 w 2180"/>
              <a:gd name="T23" fmla="*/ 433 h 439"/>
              <a:gd name="T24" fmla="*/ 1650 w 2180"/>
              <a:gd name="T25" fmla="*/ 438 h 439"/>
              <a:gd name="T26" fmla="*/ 1621 w 2180"/>
              <a:gd name="T27" fmla="*/ 439 h 439"/>
              <a:gd name="T28" fmla="*/ 1621 w 2180"/>
              <a:gd name="T29" fmla="*/ 439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80" h="439">
                <a:moveTo>
                  <a:pt x="1621" y="439"/>
                </a:moveTo>
                <a:lnTo>
                  <a:pt x="0" y="439"/>
                </a:lnTo>
                <a:lnTo>
                  <a:pt x="0" y="3"/>
                </a:lnTo>
                <a:lnTo>
                  <a:pt x="2180" y="0"/>
                </a:lnTo>
                <a:lnTo>
                  <a:pt x="1827" y="353"/>
                </a:lnTo>
                <a:lnTo>
                  <a:pt x="1827" y="353"/>
                </a:lnTo>
                <a:lnTo>
                  <a:pt x="1806" y="374"/>
                </a:lnTo>
                <a:lnTo>
                  <a:pt x="1782" y="390"/>
                </a:lnTo>
                <a:lnTo>
                  <a:pt x="1758" y="404"/>
                </a:lnTo>
                <a:lnTo>
                  <a:pt x="1733" y="417"/>
                </a:lnTo>
                <a:lnTo>
                  <a:pt x="1705" y="426"/>
                </a:lnTo>
                <a:lnTo>
                  <a:pt x="1678" y="433"/>
                </a:lnTo>
                <a:lnTo>
                  <a:pt x="1650" y="438"/>
                </a:lnTo>
                <a:lnTo>
                  <a:pt x="1621" y="439"/>
                </a:lnTo>
                <a:lnTo>
                  <a:pt x="1621" y="439"/>
                </a:lnTo>
                <a:close/>
              </a:path>
            </a:pathLst>
          </a:custGeom>
          <a:solidFill>
            <a:srgbClr val="68ACA9"/>
          </a:solidFill>
          <a:ln>
            <a:noFill/>
          </a:ln>
          <a:extLst>
            <a:ext uri="{91240B29-F687-4F45-9708-019B960494DF}">
              <a14:hiddenLine xmlns:a14="http://schemas.microsoft.com/office/drawing/2010/main" w="9525">
                <a:solidFill>
                  <a:srgbClr val="000000"/>
                </a:solidFill>
                <a:round/>
                <a:headEnd/>
                <a:tailEnd/>
              </a14:hiddenLine>
            </a:ext>
          </a:extLst>
        </p:spPr>
        <p:txBody>
          <a:bodyPr lIns="51435" tIns="25718" rIns="51435" bIns="25718">
            <a:normAutofit/>
          </a:bodyPr>
          <a:lstStyle/>
          <a:p>
            <a:pPr defTabSz="342900" eaLnBrk="1" hangingPunct="1">
              <a:defRPr/>
            </a:pPr>
            <a:endParaRPr lang="en-US" sz="1013">
              <a:solidFill>
                <a:prstClr val="white"/>
              </a:solidFill>
            </a:endParaRPr>
          </a:p>
        </p:txBody>
      </p:sp>
      <p:sp>
        <p:nvSpPr>
          <p:cNvPr id="10" name="Freeform 23"/>
          <p:cNvSpPr>
            <a:spLocks/>
          </p:cNvSpPr>
          <p:nvPr/>
        </p:nvSpPr>
        <p:spPr bwMode="auto">
          <a:xfrm>
            <a:off x="5050367" y="3542565"/>
            <a:ext cx="1572684" cy="720725"/>
          </a:xfrm>
          <a:custGeom>
            <a:avLst/>
            <a:gdLst>
              <a:gd name="T0" fmla="*/ 0 w 1321"/>
              <a:gd name="T1" fmla="*/ 808 h 808"/>
              <a:gd name="T2" fmla="*/ 714 w 1321"/>
              <a:gd name="T3" fmla="*/ 38 h 808"/>
              <a:gd name="T4" fmla="*/ 714 w 1321"/>
              <a:gd name="T5" fmla="*/ 38 h 808"/>
              <a:gd name="T6" fmla="*/ 722 w 1321"/>
              <a:gd name="T7" fmla="*/ 29 h 808"/>
              <a:gd name="T8" fmla="*/ 732 w 1321"/>
              <a:gd name="T9" fmla="*/ 22 h 808"/>
              <a:gd name="T10" fmla="*/ 742 w 1321"/>
              <a:gd name="T11" fmla="*/ 15 h 808"/>
              <a:gd name="T12" fmla="*/ 752 w 1321"/>
              <a:gd name="T13" fmla="*/ 10 h 808"/>
              <a:gd name="T14" fmla="*/ 764 w 1321"/>
              <a:gd name="T15" fmla="*/ 6 h 808"/>
              <a:gd name="T16" fmla="*/ 775 w 1321"/>
              <a:gd name="T17" fmla="*/ 3 h 808"/>
              <a:gd name="T18" fmla="*/ 787 w 1321"/>
              <a:gd name="T19" fmla="*/ 0 h 808"/>
              <a:gd name="T20" fmla="*/ 799 w 1321"/>
              <a:gd name="T21" fmla="*/ 0 h 808"/>
              <a:gd name="T22" fmla="*/ 1321 w 1321"/>
              <a:gd name="T23" fmla="*/ 0 h 808"/>
              <a:gd name="T24" fmla="*/ 591 w 1321"/>
              <a:gd name="T25" fmla="*/ 775 h 808"/>
              <a:gd name="T26" fmla="*/ 591 w 1321"/>
              <a:gd name="T27" fmla="*/ 775 h 808"/>
              <a:gd name="T28" fmla="*/ 582 w 1321"/>
              <a:gd name="T29" fmla="*/ 782 h 808"/>
              <a:gd name="T30" fmla="*/ 574 w 1321"/>
              <a:gd name="T31" fmla="*/ 789 h 808"/>
              <a:gd name="T32" fmla="*/ 564 w 1321"/>
              <a:gd name="T33" fmla="*/ 795 h 808"/>
              <a:gd name="T34" fmla="*/ 553 w 1321"/>
              <a:gd name="T35" fmla="*/ 799 h 808"/>
              <a:gd name="T36" fmla="*/ 542 w 1321"/>
              <a:gd name="T37" fmla="*/ 804 h 808"/>
              <a:gd name="T38" fmla="*/ 532 w 1321"/>
              <a:gd name="T39" fmla="*/ 806 h 808"/>
              <a:gd name="T40" fmla="*/ 520 w 1321"/>
              <a:gd name="T41" fmla="*/ 808 h 808"/>
              <a:gd name="T42" fmla="*/ 508 w 1321"/>
              <a:gd name="T43" fmla="*/ 808 h 808"/>
              <a:gd name="T44" fmla="*/ 0 w 1321"/>
              <a:gd name="T45"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21" h="808">
                <a:moveTo>
                  <a:pt x="0" y="808"/>
                </a:moveTo>
                <a:lnTo>
                  <a:pt x="714" y="38"/>
                </a:lnTo>
                <a:lnTo>
                  <a:pt x="714" y="38"/>
                </a:lnTo>
                <a:lnTo>
                  <a:pt x="722" y="29"/>
                </a:lnTo>
                <a:lnTo>
                  <a:pt x="732" y="22"/>
                </a:lnTo>
                <a:lnTo>
                  <a:pt x="742" y="15"/>
                </a:lnTo>
                <a:lnTo>
                  <a:pt x="752" y="10"/>
                </a:lnTo>
                <a:lnTo>
                  <a:pt x="764" y="6"/>
                </a:lnTo>
                <a:lnTo>
                  <a:pt x="775" y="3"/>
                </a:lnTo>
                <a:lnTo>
                  <a:pt x="787" y="0"/>
                </a:lnTo>
                <a:lnTo>
                  <a:pt x="799" y="0"/>
                </a:lnTo>
                <a:lnTo>
                  <a:pt x="1321" y="0"/>
                </a:lnTo>
                <a:lnTo>
                  <a:pt x="591" y="775"/>
                </a:lnTo>
                <a:lnTo>
                  <a:pt x="591" y="775"/>
                </a:lnTo>
                <a:lnTo>
                  <a:pt x="582" y="782"/>
                </a:lnTo>
                <a:lnTo>
                  <a:pt x="574" y="789"/>
                </a:lnTo>
                <a:lnTo>
                  <a:pt x="564" y="795"/>
                </a:lnTo>
                <a:lnTo>
                  <a:pt x="553" y="799"/>
                </a:lnTo>
                <a:lnTo>
                  <a:pt x="542" y="804"/>
                </a:lnTo>
                <a:lnTo>
                  <a:pt x="532" y="806"/>
                </a:lnTo>
                <a:lnTo>
                  <a:pt x="520" y="808"/>
                </a:lnTo>
                <a:lnTo>
                  <a:pt x="508" y="808"/>
                </a:lnTo>
                <a:lnTo>
                  <a:pt x="0" y="808"/>
                </a:lnTo>
                <a:close/>
              </a:path>
            </a:pathLst>
          </a:custGeom>
          <a:solidFill>
            <a:srgbClr val="FFBA66"/>
          </a:solidFill>
          <a:ln>
            <a:noFill/>
          </a:ln>
          <a:extLst>
            <a:ext uri="{91240B29-F687-4F45-9708-019B960494DF}">
              <a14:hiddenLine xmlns:a14="http://schemas.microsoft.com/office/drawing/2010/main" w="9525">
                <a:solidFill>
                  <a:srgbClr val="000000"/>
                </a:solidFill>
                <a:round/>
                <a:headEnd/>
                <a:tailEnd/>
              </a14:hiddenLine>
            </a:ext>
          </a:extLst>
        </p:spPr>
        <p:txBody>
          <a:bodyPr lIns="51435" tIns="25718" rIns="51435" bIns="25718">
            <a:normAutofit/>
          </a:bodyPr>
          <a:lstStyle/>
          <a:p>
            <a:pPr defTabSz="342900" eaLnBrk="1" hangingPunct="1">
              <a:defRPr/>
            </a:pPr>
            <a:endParaRPr lang="en-US" sz="1000">
              <a:solidFill>
                <a:prstClr val="white"/>
              </a:solidFill>
            </a:endParaRPr>
          </a:p>
        </p:txBody>
      </p:sp>
      <p:sp>
        <p:nvSpPr>
          <p:cNvPr id="11" name="Freeform 24"/>
          <p:cNvSpPr>
            <a:spLocks/>
          </p:cNvSpPr>
          <p:nvPr/>
        </p:nvSpPr>
        <p:spPr bwMode="auto">
          <a:xfrm>
            <a:off x="5998633" y="3412389"/>
            <a:ext cx="2523067" cy="850900"/>
          </a:xfrm>
          <a:custGeom>
            <a:avLst/>
            <a:gdLst>
              <a:gd name="T0" fmla="*/ 2120 w 2120"/>
              <a:gd name="T1" fmla="*/ 334 h 953"/>
              <a:gd name="T2" fmla="*/ 1786 w 2120"/>
              <a:gd name="T3" fmla="*/ 0 h 953"/>
              <a:gd name="T4" fmla="*/ 1786 w 2120"/>
              <a:gd name="T5" fmla="*/ 145 h 953"/>
              <a:gd name="T6" fmla="*/ 1382 w 2120"/>
              <a:gd name="T7" fmla="*/ 145 h 953"/>
              <a:gd name="T8" fmla="*/ 815 w 2120"/>
              <a:gd name="T9" fmla="*/ 145 h 953"/>
              <a:gd name="T10" fmla="*/ 815 w 2120"/>
              <a:gd name="T11" fmla="*/ 145 h 953"/>
              <a:gd name="T12" fmla="*/ 802 w 2120"/>
              <a:gd name="T13" fmla="*/ 145 h 953"/>
              <a:gd name="T14" fmla="*/ 791 w 2120"/>
              <a:gd name="T15" fmla="*/ 148 h 953"/>
              <a:gd name="T16" fmla="*/ 781 w 2120"/>
              <a:gd name="T17" fmla="*/ 151 h 953"/>
              <a:gd name="T18" fmla="*/ 769 w 2120"/>
              <a:gd name="T19" fmla="*/ 155 h 953"/>
              <a:gd name="T20" fmla="*/ 759 w 2120"/>
              <a:gd name="T21" fmla="*/ 160 h 953"/>
              <a:gd name="T22" fmla="*/ 749 w 2120"/>
              <a:gd name="T23" fmla="*/ 166 h 953"/>
              <a:gd name="T24" fmla="*/ 740 w 2120"/>
              <a:gd name="T25" fmla="*/ 173 h 953"/>
              <a:gd name="T26" fmla="*/ 731 w 2120"/>
              <a:gd name="T27" fmla="*/ 182 h 953"/>
              <a:gd name="T28" fmla="*/ 0 w 2120"/>
              <a:gd name="T29" fmla="*/ 953 h 953"/>
              <a:gd name="T30" fmla="*/ 525 w 2120"/>
              <a:gd name="T31" fmla="*/ 953 h 953"/>
              <a:gd name="T32" fmla="*/ 525 w 2120"/>
              <a:gd name="T33" fmla="*/ 953 h 953"/>
              <a:gd name="T34" fmla="*/ 537 w 2120"/>
              <a:gd name="T35" fmla="*/ 953 h 953"/>
              <a:gd name="T36" fmla="*/ 548 w 2120"/>
              <a:gd name="T37" fmla="*/ 951 h 953"/>
              <a:gd name="T38" fmla="*/ 559 w 2120"/>
              <a:gd name="T39" fmla="*/ 949 h 953"/>
              <a:gd name="T40" fmla="*/ 570 w 2120"/>
              <a:gd name="T41" fmla="*/ 944 h 953"/>
              <a:gd name="T42" fmla="*/ 580 w 2120"/>
              <a:gd name="T43" fmla="*/ 940 h 953"/>
              <a:gd name="T44" fmla="*/ 590 w 2120"/>
              <a:gd name="T45" fmla="*/ 934 h 953"/>
              <a:gd name="T46" fmla="*/ 599 w 2120"/>
              <a:gd name="T47" fmla="*/ 927 h 953"/>
              <a:gd name="T48" fmla="*/ 608 w 2120"/>
              <a:gd name="T49" fmla="*/ 920 h 953"/>
              <a:gd name="T50" fmla="*/ 1193 w 2120"/>
              <a:gd name="T51" fmla="*/ 334 h 953"/>
              <a:gd name="T52" fmla="*/ 2120 w 2120"/>
              <a:gd name="T53" fmla="*/ 334 h 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20" h="953">
                <a:moveTo>
                  <a:pt x="2120" y="334"/>
                </a:moveTo>
                <a:lnTo>
                  <a:pt x="1786" y="0"/>
                </a:lnTo>
                <a:lnTo>
                  <a:pt x="1786" y="145"/>
                </a:lnTo>
                <a:lnTo>
                  <a:pt x="1382" y="145"/>
                </a:lnTo>
                <a:lnTo>
                  <a:pt x="815" y="145"/>
                </a:lnTo>
                <a:lnTo>
                  <a:pt x="815" y="145"/>
                </a:lnTo>
                <a:lnTo>
                  <a:pt x="802" y="145"/>
                </a:lnTo>
                <a:lnTo>
                  <a:pt x="791" y="148"/>
                </a:lnTo>
                <a:lnTo>
                  <a:pt x="781" y="151"/>
                </a:lnTo>
                <a:lnTo>
                  <a:pt x="769" y="155"/>
                </a:lnTo>
                <a:lnTo>
                  <a:pt x="759" y="160"/>
                </a:lnTo>
                <a:lnTo>
                  <a:pt x="749" y="166"/>
                </a:lnTo>
                <a:lnTo>
                  <a:pt x="740" y="173"/>
                </a:lnTo>
                <a:lnTo>
                  <a:pt x="731" y="182"/>
                </a:lnTo>
                <a:lnTo>
                  <a:pt x="0" y="953"/>
                </a:lnTo>
                <a:lnTo>
                  <a:pt x="525" y="953"/>
                </a:lnTo>
                <a:lnTo>
                  <a:pt x="525" y="953"/>
                </a:lnTo>
                <a:lnTo>
                  <a:pt x="537" y="953"/>
                </a:lnTo>
                <a:lnTo>
                  <a:pt x="548" y="951"/>
                </a:lnTo>
                <a:lnTo>
                  <a:pt x="559" y="949"/>
                </a:lnTo>
                <a:lnTo>
                  <a:pt x="570" y="944"/>
                </a:lnTo>
                <a:lnTo>
                  <a:pt x="580" y="940"/>
                </a:lnTo>
                <a:lnTo>
                  <a:pt x="590" y="934"/>
                </a:lnTo>
                <a:lnTo>
                  <a:pt x="599" y="927"/>
                </a:lnTo>
                <a:lnTo>
                  <a:pt x="608" y="920"/>
                </a:lnTo>
                <a:lnTo>
                  <a:pt x="1193" y="334"/>
                </a:lnTo>
                <a:lnTo>
                  <a:pt x="2120" y="334"/>
                </a:lnTo>
                <a:close/>
              </a:path>
            </a:pathLst>
          </a:custGeom>
          <a:solidFill>
            <a:srgbClr val="04756F"/>
          </a:solidFill>
          <a:ln>
            <a:noFill/>
          </a:ln>
          <a:extLst>
            <a:ext uri="{91240B29-F687-4F45-9708-019B960494DF}">
              <a14:hiddenLine xmlns:a14="http://schemas.microsoft.com/office/drawing/2010/main" w="9525">
                <a:solidFill>
                  <a:srgbClr val="000000"/>
                </a:solidFill>
                <a:round/>
                <a:headEnd/>
                <a:tailEnd/>
              </a14:hiddenLine>
            </a:ext>
          </a:extLst>
        </p:spPr>
        <p:txBody>
          <a:bodyPr lIns="51435" tIns="25718" rIns="51435" bIns="25718">
            <a:normAutofit/>
          </a:bodyPr>
          <a:lstStyle/>
          <a:p>
            <a:pPr defTabSz="342900" eaLnBrk="1" hangingPunct="1">
              <a:defRPr/>
            </a:pPr>
            <a:endParaRPr lang="en-US" sz="1000">
              <a:solidFill>
                <a:prstClr val="white"/>
              </a:solidFill>
            </a:endParaRPr>
          </a:p>
        </p:txBody>
      </p:sp>
      <p:sp>
        <p:nvSpPr>
          <p:cNvPr id="12" name="Freeform 25"/>
          <p:cNvSpPr>
            <a:spLocks/>
          </p:cNvSpPr>
          <p:nvPr/>
        </p:nvSpPr>
        <p:spPr bwMode="auto">
          <a:xfrm>
            <a:off x="-101599" y="2675938"/>
            <a:ext cx="4220633" cy="392112"/>
          </a:xfrm>
          <a:custGeom>
            <a:avLst/>
            <a:gdLst>
              <a:gd name="T0" fmla="*/ 1621 w 2180"/>
              <a:gd name="T1" fmla="*/ 0 h 439"/>
              <a:gd name="T2" fmla="*/ 0 w 2180"/>
              <a:gd name="T3" fmla="*/ 0 h 439"/>
              <a:gd name="T4" fmla="*/ 0 w 2180"/>
              <a:gd name="T5" fmla="*/ 436 h 439"/>
              <a:gd name="T6" fmla="*/ 2180 w 2180"/>
              <a:gd name="T7" fmla="*/ 439 h 439"/>
              <a:gd name="T8" fmla="*/ 1827 w 2180"/>
              <a:gd name="T9" fmla="*/ 86 h 439"/>
              <a:gd name="T10" fmla="*/ 1827 w 2180"/>
              <a:gd name="T11" fmla="*/ 86 h 439"/>
              <a:gd name="T12" fmla="*/ 1806 w 2180"/>
              <a:gd name="T13" fmla="*/ 65 h 439"/>
              <a:gd name="T14" fmla="*/ 1782 w 2180"/>
              <a:gd name="T15" fmla="*/ 49 h 439"/>
              <a:gd name="T16" fmla="*/ 1758 w 2180"/>
              <a:gd name="T17" fmla="*/ 35 h 439"/>
              <a:gd name="T18" fmla="*/ 1733 w 2180"/>
              <a:gd name="T19" fmla="*/ 22 h 439"/>
              <a:gd name="T20" fmla="*/ 1705 w 2180"/>
              <a:gd name="T21" fmla="*/ 13 h 439"/>
              <a:gd name="T22" fmla="*/ 1678 w 2180"/>
              <a:gd name="T23" fmla="*/ 6 h 439"/>
              <a:gd name="T24" fmla="*/ 1650 w 2180"/>
              <a:gd name="T25" fmla="*/ 1 h 439"/>
              <a:gd name="T26" fmla="*/ 1621 w 2180"/>
              <a:gd name="T27" fmla="*/ 0 h 439"/>
              <a:gd name="T28" fmla="*/ 1621 w 2180"/>
              <a:gd name="T29" fmla="*/ 0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80" h="439">
                <a:moveTo>
                  <a:pt x="1621" y="0"/>
                </a:moveTo>
                <a:lnTo>
                  <a:pt x="0" y="0"/>
                </a:lnTo>
                <a:lnTo>
                  <a:pt x="0" y="436"/>
                </a:lnTo>
                <a:lnTo>
                  <a:pt x="2180" y="439"/>
                </a:lnTo>
                <a:lnTo>
                  <a:pt x="1827" y="86"/>
                </a:lnTo>
                <a:lnTo>
                  <a:pt x="1827" y="86"/>
                </a:lnTo>
                <a:lnTo>
                  <a:pt x="1806" y="65"/>
                </a:lnTo>
                <a:lnTo>
                  <a:pt x="1782" y="49"/>
                </a:lnTo>
                <a:lnTo>
                  <a:pt x="1758" y="35"/>
                </a:lnTo>
                <a:lnTo>
                  <a:pt x="1733" y="22"/>
                </a:lnTo>
                <a:lnTo>
                  <a:pt x="1705" y="13"/>
                </a:lnTo>
                <a:lnTo>
                  <a:pt x="1678" y="6"/>
                </a:lnTo>
                <a:lnTo>
                  <a:pt x="1650" y="1"/>
                </a:lnTo>
                <a:lnTo>
                  <a:pt x="1621" y="0"/>
                </a:lnTo>
                <a:lnTo>
                  <a:pt x="1621" y="0"/>
                </a:lnTo>
                <a:close/>
              </a:path>
            </a:pathLst>
          </a:custGeom>
          <a:solidFill>
            <a:srgbClr val="FFBA66"/>
          </a:solidFill>
          <a:ln>
            <a:noFill/>
          </a:ln>
          <a:extLst>
            <a:ext uri="{91240B29-F687-4F45-9708-019B960494DF}">
              <a14:hiddenLine xmlns:a14="http://schemas.microsoft.com/office/drawing/2010/main" w="9525">
                <a:solidFill>
                  <a:srgbClr val="000000"/>
                </a:solidFill>
                <a:round/>
                <a:headEnd/>
                <a:tailEnd/>
              </a14:hiddenLine>
            </a:ext>
          </a:extLst>
        </p:spPr>
        <p:txBody>
          <a:bodyPr lIns="51435" tIns="25718" rIns="51435" bIns="25718">
            <a:normAutofit/>
          </a:bodyPr>
          <a:lstStyle/>
          <a:p>
            <a:pPr defTabSz="342900" eaLnBrk="1" hangingPunct="1">
              <a:defRPr/>
            </a:pPr>
            <a:endParaRPr lang="en-US" sz="1013">
              <a:solidFill>
                <a:prstClr val="white"/>
              </a:solidFill>
            </a:endParaRPr>
          </a:p>
        </p:txBody>
      </p:sp>
      <p:sp>
        <p:nvSpPr>
          <p:cNvPr id="13" name="TextBox 12"/>
          <p:cNvSpPr txBox="1"/>
          <p:nvPr/>
        </p:nvSpPr>
        <p:spPr>
          <a:xfrm>
            <a:off x="203200" y="2680700"/>
            <a:ext cx="2897717" cy="311150"/>
          </a:xfrm>
          <a:prstGeom prst="rect">
            <a:avLst/>
          </a:prstGeom>
        </p:spPr>
        <p:txBody>
          <a:bodyPr wrap="none">
            <a:noAutofit/>
          </a:bodyPr>
          <a:lstStyle/>
          <a:p>
            <a:pPr defTabSz="342900" eaLnBrk="1" hangingPunct="1">
              <a:defRPr/>
            </a:pPr>
            <a:r>
              <a:rPr lang="en-US" sz="2400" b="1" dirty="0">
                <a:solidFill>
                  <a:srgbClr val="FF2D00">
                    <a:lumMod val="50000"/>
                  </a:srgbClr>
                </a:solidFill>
                <a:latin typeface="Franklin Gothic Medium Cond" panose="020B0606030402020204" pitchFamily="34" charset="0"/>
              </a:rPr>
              <a:t>PARTICIPATORY</a:t>
            </a:r>
          </a:p>
        </p:txBody>
      </p:sp>
      <p:sp>
        <p:nvSpPr>
          <p:cNvPr id="14" name="TextBox 13"/>
          <p:cNvSpPr txBox="1"/>
          <p:nvPr/>
        </p:nvSpPr>
        <p:spPr>
          <a:xfrm>
            <a:off x="203200" y="3671300"/>
            <a:ext cx="2861733" cy="311150"/>
          </a:xfrm>
          <a:prstGeom prst="rect">
            <a:avLst/>
          </a:prstGeom>
        </p:spPr>
        <p:txBody>
          <a:bodyPr wrap="none">
            <a:noAutofit/>
          </a:bodyPr>
          <a:lstStyle/>
          <a:p>
            <a:pPr defTabSz="342900" eaLnBrk="1" hangingPunct="1">
              <a:defRPr/>
            </a:pPr>
            <a:r>
              <a:rPr lang="en-US" sz="2400" b="1" dirty="0">
                <a:solidFill>
                  <a:srgbClr val="2E0927">
                    <a:lumMod val="10000"/>
                    <a:lumOff val="90000"/>
                  </a:srgbClr>
                </a:solidFill>
                <a:latin typeface="Franklin Gothic Medium Cond" panose="020B0606030402020204" pitchFamily="34" charset="0"/>
              </a:rPr>
              <a:t>POLICY-BASED</a:t>
            </a:r>
          </a:p>
        </p:txBody>
      </p:sp>
      <p:sp>
        <p:nvSpPr>
          <p:cNvPr id="15" name="TextBox 14"/>
          <p:cNvSpPr txBox="1">
            <a:spLocks noChangeArrowheads="1"/>
          </p:cNvSpPr>
          <p:nvPr/>
        </p:nvSpPr>
        <p:spPr bwMode="auto">
          <a:xfrm>
            <a:off x="101600" y="4737951"/>
            <a:ext cx="3124200" cy="39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defTabSz="342900">
              <a:defRPr>
                <a:solidFill>
                  <a:schemeClr val="tx1"/>
                </a:solidFill>
                <a:latin typeface="Calibri" panose="020F0502020204030204" pitchFamily="34" charset="0"/>
                <a:ea typeface="MS PGothic" panose="020B0600070205080204" pitchFamily="34" charset="-128"/>
              </a:defRPr>
            </a:lvl1pPr>
            <a:lvl2pPr marL="742950" indent="-285750" defTabSz="342900">
              <a:defRPr>
                <a:solidFill>
                  <a:schemeClr val="tx1"/>
                </a:solidFill>
                <a:latin typeface="Calibri" panose="020F0502020204030204" pitchFamily="34" charset="0"/>
                <a:ea typeface="MS PGothic" panose="020B0600070205080204" pitchFamily="34" charset="-128"/>
              </a:defRPr>
            </a:lvl2pPr>
            <a:lvl3pPr marL="1143000" indent="-228600" defTabSz="342900">
              <a:defRPr>
                <a:solidFill>
                  <a:schemeClr val="tx1"/>
                </a:solidFill>
                <a:latin typeface="Calibri" panose="020F0502020204030204" pitchFamily="34" charset="0"/>
                <a:ea typeface="MS PGothic" panose="020B0600070205080204" pitchFamily="34" charset="-128"/>
              </a:defRPr>
            </a:lvl3pPr>
            <a:lvl4pPr marL="1600200" indent="-228600" defTabSz="342900">
              <a:defRPr>
                <a:solidFill>
                  <a:schemeClr val="tx1"/>
                </a:solidFill>
                <a:latin typeface="Calibri" panose="020F0502020204030204" pitchFamily="34" charset="0"/>
                <a:ea typeface="MS PGothic" panose="020B0600070205080204" pitchFamily="34" charset="-128"/>
              </a:defRPr>
            </a:lvl4pPr>
            <a:lvl5pPr marL="2057400" indent="-228600" defTabSz="342900">
              <a:defRPr>
                <a:solidFill>
                  <a:schemeClr val="tx1"/>
                </a:solidFill>
                <a:latin typeface="Calibri" panose="020F0502020204030204" pitchFamily="34" charset="0"/>
                <a:ea typeface="MS PGothic" panose="020B0600070205080204" pitchFamily="34" charset="-128"/>
              </a:defRPr>
            </a:lvl5pPr>
            <a:lvl6pPr marL="2514600" indent="-228600" defTabSz="3429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3429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3429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3429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r>
              <a:rPr lang="en-US" altLang="en-US" sz="2000" b="1" dirty="0">
                <a:solidFill>
                  <a:srgbClr val="023B37"/>
                </a:solidFill>
                <a:latin typeface="Franklin Gothic Medium Cond" panose="020B0606030402020204" pitchFamily="34" charset="0"/>
              </a:rPr>
              <a:t>PERFORMANCE-INFORMED</a:t>
            </a:r>
            <a:endParaRPr lang="en-US" altLang="en-US" sz="2000" dirty="0">
              <a:solidFill>
                <a:srgbClr val="023B37"/>
              </a:solidFill>
              <a:latin typeface="Franklin Gothic Medium Cond" panose="020B0606030402020204" pitchFamily="34" charset="0"/>
            </a:endParaRPr>
          </a:p>
        </p:txBody>
      </p:sp>
      <p:pic>
        <p:nvPicPr>
          <p:cNvPr id="17" name="Picture 16"/>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440333" y="3137900"/>
            <a:ext cx="2142067" cy="160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3"/>
          <p:cNvSpPr>
            <a:spLocks noChangeArrowheads="1"/>
          </p:cNvSpPr>
          <p:nvPr/>
        </p:nvSpPr>
        <p:spPr bwMode="auto">
          <a:xfrm>
            <a:off x="9235687" y="2229851"/>
            <a:ext cx="2622549" cy="335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8153" tIns="29076" rIns="58153" bIns="29076">
            <a:spAutoFit/>
          </a:bodyPr>
          <a:lstStyle>
            <a:lvl1pPr defTabSz="3429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defTabSz="34290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defTabSz="3429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defTabSz="3429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defTabSz="3429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3429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3429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3429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3429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lnSpc>
                <a:spcPct val="100000"/>
              </a:lnSpc>
              <a:spcBef>
                <a:spcPct val="0"/>
              </a:spcBef>
              <a:buFont typeface="Arial" panose="020B0604020202020204" pitchFamily="34" charset="0"/>
              <a:buNone/>
            </a:pPr>
            <a:r>
              <a:rPr lang="en-US" altLang="en-US" sz="1800" b="1" dirty="0">
                <a:solidFill>
                  <a:srgbClr val="000000"/>
                </a:solidFill>
                <a:latin typeface="Franklin Gothic Medium Cond" panose="020B0606030402020204" pitchFamily="34" charset="0"/>
                <a:cs typeface="Tahoma" panose="020B0604030504040204" pitchFamily="34" charset="0"/>
              </a:rPr>
              <a:t>within our means</a:t>
            </a:r>
          </a:p>
        </p:txBody>
      </p:sp>
      <p:sp>
        <p:nvSpPr>
          <p:cNvPr id="19" name="Rectangle 6"/>
          <p:cNvSpPr>
            <a:spLocks noChangeArrowheads="1"/>
          </p:cNvSpPr>
          <p:nvPr/>
        </p:nvSpPr>
        <p:spPr bwMode="auto">
          <a:xfrm>
            <a:off x="8896351" y="2579367"/>
            <a:ext cx="2897717" cy="335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8153" tIns="29076" rIns="58153" bIns="29076">
            <a:spAutoFit/>
          </a:bodyPr>
          <a:lstStyle>
            <a:lvl1pPr defTabSz="3429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defTabSz="34290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defTabSz="3429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defTabSz="3429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defTabSz="3429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3429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3429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3429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3429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lnSpc>
                <a:spcPct val="100000"/>
              </a:lnSpc>
              <a:spcBef>
                <a:spcPct val="0"/>
              </a:spcBef>
              <a:buFont typeface="Arial" panose="020B0604020202020204" pitchFamily="34" charset="0"/>
              <a:buNone/>
            </a:pPr>
            <a:r>
              <a:rPr lang="en-US" altLang="en-US" sz="1800" dirty="0">
                <a:solidFill>
                  <a:srgbClr val="000000"/>
                </a:solidFill>
                <a:latin typeface="Franklin Gothic Medium Cond" panose="020B0606030402020204" pitchFamily="34" charset="0"/>
                <a:cs typeface="Tahoma" panose="020B0604030504040204" pitchFamily="34" charset="0"/>
              </a:rPr>
              <a:t>invests in the </a:t>
            </a:r>
            <a:r>
              <a:rPr lang="en-US" altLang="en-US" sz="1800" b="1" dirty="0">
                <a:solidFill>
                  <a:srgbClr val="000000"/>
                </a:solidFill>
                <a:latin typeface="Franklin Gothic Medium Cond" panose="020B0606030402020204" pitchFamily="34" charset="0"/>
                <a:cs typeface="Tahoma" panose="020B0604030504040204" pitchFamily="34" charset="0"/>
              </a:rPr>
              <a:t>right priorities</a:t>
            </a:r>
          </a:p>
        </p:txBody>
      </p:sp>
      <p:sp>
        <p:nvSpPr>
          <p:cNvPr id="20" name="Rectangle 7"/>
          <p:cNvSpPr>
            <a:spLocks noChangeArrowheads="1"/>
          </p:cNvSpPr>
          <p:nvPr/>
        </p:nvSpPr>
        <p:spPr bwMode="auto">
          <a:xfrm>
            <a:off x="8896351" y="2915651"/>
            <a:ext cx="3267834" cy="335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8153" tIns="29076" rIns="58153" bIns="29076">
            <a:spAutoFit/>
          </a:bodyPr>
          <a:lstStyle>
            <a:lvl1pPr defTabSz="3429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defTabSz="34290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defTabSz="3429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defTabSz="3429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defTabSz="3429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3429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3429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3429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3429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lnSpc>
                <a:spcPct val="100000"/>
              </a:lnSpc>
              <a:spcBef>
                <a:spcPct val="0"/>
              </a:spcBef>
              <a:buFont typeface="Arial" panose="020B0604020202020204" pitchFamily="34" charset="0"/>
              <a:buNone/>
            </a:pPr>
            <a:r>
              <a:rPr lang="en-US" altLang="en-US" sz="1800" dirty="0">
                <a:solidFill>
                  <a:srgbClr val="000000"/>
                </a:solidFill>
                <a:latin typeface="Franklin Gothic Medium Cond" panose="020B0606030402020204" pitchFamily="34" charset="0"/>
                <a:cs typeface="Tahoma" panose="020B0604030504040204" pitchFamily="34" charset="0"/>
              </a:rPr>
              <a:t>delivers</a:t>
            </a:r>
            <a:r>
              <a:rPr lang="en-US" altLang="en-US" sz="1800" b="1" dirty="0">
                <a:solidFill>
                  <a:srgbClr val="000000"/>
                </a:solidFill>
                <a:latin typeface="Franklin Gothic Medium Cond" panose="020B0606030402020204" pitchFamily="34" charset="0"/>
                <a:cs typeface="Tahoma" panose="020B0604030504040204" pitchFamily="34" charset="0"/>
              </a:rPr>
              <a:t> measurable results </a:t>
            </a:r>
          </a:p>
        </p:txBody>
      </p:sp>
      <p:sp>
        <p:nvSpPr>
          <p:cNvPr id="21" name="Rectangle 7"/>
          <p:cNvSpPr>
            <a:spLocks noChangeArrowheads="1"/>
          </p:cNvSpPr>
          <p:nvPr/>
        </p:nvSpPr>
        <p:spPr bwMode="auto">
          <a:xfrm>
            <a:off x="6144684" y="4644059"/>
            <a:ext cx="5151967" cy="335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8153" tIns="29076" rIns="58153" bIns="29076">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defTabSz="342900" eaLnBrk="1" hangingPunct="1">
              <a:lnSpc>
                <a:spcPct val="100000"/>
              </a:lnSpc>
              <a:spcBef>
                <a:spcPct val="0"/>
              </a:spcBef>
              <a:buFont typeface="Arial" panose="020B0604020202020204" pitchFamily="34" charset="0"/>
              <a:buNone/>
              <a:defRPr/>
            </a:pPr>
            <a:r>
              <a:rPr lang="en-US" altLang="en-US" sz="1800" b="1" dirty="0">
                <a:solidFill>
                  <a:prstClr val="black"/>
                </a:solidFill>
                <a:latin typeface="Franklin Gothic Medium Cond" panose="020B0606030402020204" pitchFamily="34" charset="0"/>
                <a:cs typeface="Tahoma" panose="020B0604030504040204" pitchFamily="34" charset="0"/>
              </a:rPr>
              <a:t>empowers citizens </a:t>
            </a:r>
          </a:p>
        </p:txBody>
      </p:sp>
      <p:sp>
        <p:nvSpPr>
          <p:cNvPr id="25" name="Title 4"/>
          <p:cNvSpPr txBox="1">
            <a:spLocks/>
          </p:cNvSpPr>
          <p:nvPr/>
        </p:nvSpPr>
        <p:spPr>
          <a:xfrm>
            <a:off x="-11339" y="842297"/>
            <a:ext cx="11679161" cy="762001"/>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PH" sz="4800" b="1" spc="300" dirty="0">
                <a:latin typeface="Franklin Gothic Demi Cond" panose="020B0706030402020204" pitchFamily="34" charset="0"/>
                <a:cs typeface="Times New Roman" panose="02020603050405020304" pitchFamily="18" charset="0"/>
              </a:rPr>
              <a:t>LOCAL BUDGETING FRAMEWORK</a:t>
            </a:r>
          </a:p>
        </p:txBody>
      </p:sp>
    </p:spTree>
    <p:extLst>
      <p:ext uri="{BB962C8B-B14F-4D97-AF65-F5344CB8AC3E}">
        <p14:creationId xmlns:p14="http://schemas.microsoft.com/office/powerpoint/2010/main" val="877770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up)">
                                      <p:cBhvr>
                                        <p:cTn id="11" dur="500"/>
                                        <p:tgtEl>
                                          <p:spTgt spid="6"/>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500"/>
                                        <p:tgtEl>
                                          <p:spTgt spid="10"/>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left)">
                                      <p:cBhvr>
                                        <p:cTn id="19" dur="500"/>
                                        <p:tgtEl>
                                          <p:spTgt spid="4"/>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left)">
                                      <p:cBhvr>
                                        <p:cTn id="28" dur="500"/>
                                        <p:tgtEl>
                                          <p:spTgt spid="7"/>
                                        </p:tgtEl>
                                      </p:cBhvr>
                                    </p:animEffect>
                                  </p:childTnLst>
                                </p:cTn>
                              </p:par>
                            </p:childTnLst>
                          </p:cTn>
                        </p:par>
                        <p:par>
                          <p:cTn id="29" fill="hold">
                            <p:stCondLst>
                              <p:cond delay="500"/>
                            </p:stCondLst>
                            <p:childTnLst>
                              <p:par>
                                <p:cTn id="30" presetID="10" presetClass="entr" presetSubtype="0"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left)">
                                      <p:cBhvr>
                                        <p:cTn id="37" dur="500"/>
                                        <p:tgtEl>
                                          <p:spTgt spid="9"/>
                                        </p:tgtEl>
                                      </p:cBhvr>
                                    </p:animEffect>
                                  </p:childTnLst>
                                </p:cTn>
                              </p:par>
                            </p:childTnLst>
                          </p:cTn>
                        </p:par>
                        <p:par>
                          <p:cTn id="38" fill="hold">
                            <p:stCondLst>
                              <p:cond delay="500"/>
                            </p:stCondLst>
                            <p:childTnLst>
                              <p:par>
                                <p:cTn id="39" presetID="22" presetClass="entr" presetSubtype="4"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down)">
                                      <p:cBhvr>
                                        <p:cTn id="41" dur="500"/>
                                        <p:tgtEl>
                                          <p:spTgt spid="8"/>
                                        </p:tgtEl>
                                      </p:cBhvr>
                                    </p:animEffect>
                                  </p:childTnLst>
                                </p:cTn>
                              </p:par>
                            </p:childTnLst>
                          </p:cTn>
                        </p:par>
                        <p:par>
                          <p:cTn id="42" fill="hold">
                            <p:stCondLst>
                              <p:cond delay="1000"/>
                            </p:stCondLst>
                            <p:childTnLst>
                              <p:par>
                                <p:cTn id="43" presetID="22" presetClass="entr" presetSubtype="1"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up)">
                                      <p:cBhvr>
                                        <p:cTn id="45" dur="500"/>
                                        <p:tgtEl>
                                          <p:spTgt spid="5"/>
                                        </p:tgtEl>
                                      </p:cBhvr>
                                    </p:animEffect>
                                  </p:childTnLst>
                                </p:cTn>
                              </p:par>
                            </p:childTnLst>
                          </p:cTn>
                        </p:par>
                        <p:par>
                          <p:cTn id="46" fill="hold">
                            <p:stCondLst>
                              <p:cond delay="1500"/>
                            </p:stCondLst>
                            <p:childTnLst>
                              <p:par>
                                <p:cTn id="47" presetID="22" presetClass="entr" presetSubtype="8"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left)">
                                      <p:cBhvr>
                                        <p:cTn id="49" dur="500"/>
                                        <p:tgtEl>
                                          <p:spTgt spid="11"/>
                                        </p:tgtEl>
                                      </p:cBhvr>
                                    </p:animEffect>
                                  </p:childTnLst>
                                </p:cTn>
                              </p:par>
                            </p:childTnLst>
                          </p:cTn>
                        </p:par>
                        <p:par>
                          <p:cTn id="50" fill="hold">
                            <p:stCondLst>
                              <p:cond delay="2000"/>
                            </p:stCondLst>
                            <p:childTnLst>
                              <p:par>
                                <p:cTn id="51" presetID="10" presetClass="entr" presetSubtype="0" fill="hold" grpId="0" nodeType="after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fade">
                                      <p:cBhvr>
                                        <p:cTn id="53" dur="500"/>
                                        <p:tgtEl>
                                          <p:spTgt spid="15"/>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500"/>
                                        <p:tgtEl>
                                          <p:spTgt spid="18"/>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500"/>
                                        <p:tgtEl>
                                          <p:spTgt spid="19"/>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20"/>
                                        </p:tgtEl>
                                        <p:attrNameLst>
                                          <p:attrName>style.visibility</p:attrName>
                                        </p:attrNameLst>
                                      </p:cBhvr>
                                      <p:to>
                                        <p:strVal val="visible"/>
                                      </p:to>
                                    </p:set>
                                    <p:animEffect transition="in" filter="fade">
                                      <p:cBhvr>
                                        <p:cTn id="68" dur="500"/>
                                        <p:tgtEl>
                                          <p:spTgt spid="20"/>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nodeType="click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fade">
                                      <p:cBhvr>
                                        <p:cTn id="73" dur="500"/>
                                        <p:tgtEl>
                                          <p:spTgt spid="17"/>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21"/>
                                        </p:tgtEl>
                                        <p:attrNameLst>
                                          <p:attrName>style.visibility</p:attrName>
                                        </p:attrNameLst>
                                      </p:cBhvr>
                                      <p:to>
                                        <p:strVal val="visible"/>
                                      </p:to>
                                    </p:set>
                                    <p:animEffect transition="in" filter="fade">
                                      <p:cBhvr>
                                        <p:cTn id="7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8" grpId="0"/>
      <p:bldP spid="19" grpId="0"/>
      <p:bldP spid="20" grpId="0"/>
      <p:bldP spid="2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939800" y="1566297"/>
            <a:ext cx="10464800" cy="2209800"/>
          </a:xfrm>
          <a:noFill/>
        </p:spPr>
        <p:txBody>
          <a:bodyPr>
            <a:noAutofit/>
          </a:bodyPr>
          <a:lstStyle/>
          <a:p>
            <a:r>
              <a:rPr lang="en-PH" b="1" dirty="0">
                <a:effectLst/>
                <a:latin typeface="Franklin Gothic Demi Cond" panose="020B0706030402020204" pitchFamily="34" charset="0"/>
                <a:cs typeface="Times New Roman" panose="02020603050405020304" pitchFamily="18" charset="0"/>
              </a:rPr>
              <a:t>BARANGAY PLANNING </a:t>
            </a:r>
            <a:br>
              <a:rPr lang="en-PH" b="1" dirty="0">
                <a:effectLst/>
                <a:latin typeface="Franklin Gothic Demi Cond" panose="020B0706030402020204" pitchFamily="34" charset="0"/>
                <a:cs typeface="Times New Roman" panose="02020603050405020304" pitchFamily="18" charset="0"/>
              </a:rPr>
            </a:br>
            <a:r>
              <a:rPr lang="en-PH" b="1" dirty="0">
                <a:effectLst/>
                <a:latin typeface="Franklin Gothic Demi Cond" panose="020B0706030402020204" pitchFamily="34" charset="0"/>
                <a:cs typeface="Times New Roman" panose="02020603050405020304" pitchFamily="18" charset="0"/>
              </a:rPr>
              <a:t>AND BUDGETING PROCESS</a:t>
            </a:r>
          </a:p>
        </p:txBody>
      </p:sp>
      <p:sp>
        <p:nvSpPr>
          <p:cNvPr id="7" name="Subtitle 6"/>
          <p:cNvSpPr>
            <a:spLocks noGrp="1"/>
          </p:cNvSpPr>
          <p:nvPr>
            <p:ph type="subTitle" idx="1"/>
          </p:nvPr>
        </p:nvSpPr>
        <p:spPr>
          <a:xfrm>
            <a:off x="1998913" y="3852297"/>
            <a:ext cx="8346574" cy="609600"/>
          </a:xfrm>
        </p:spPr>
        <p:txBody>
          <a:bodyPr>
            <a:noAutofit/>
          </a:bodyPr>
          <a:lstStyle/>
          <a:p>
            <a:r>
              <a:rPr lang="en-PH" sz="2700" dirty="0">
                <a:solidFill>
                  <a:schemeClr val="tx1"/>
                </a:solidFill>
                <a:latin typeface="Franklin Gothic Demi Cond" panose="020B0706030402020204" pitchFamily="34" charset="0"/>
                <a:cs typeface="Times New Roman" panose="02020603050405020304" pitchFamily="18" charset="0"/>
              </a:rPr>
              <a:t>Process and Significance to Sustainable Local Development</a:t>
            </a:r>
          </a:p>
        </p:txBody>
      </p:sp>
    </p:spTree>
    <p:extLst>
      <p:ext uri="{BB962C8B-B14F-4D97-AF65-F5344CB8AC3E}">
        <p14:creationId xmlns:p14="http://schemas.microsoft.com/office/powerpoint/2010/main" val="14762885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75A95F3-AC79-493A-8DCF-66642654AF4C}"/>
              </a:ext>
            </a:extLst>
          </p:cNvPr>
          <p:cNvSpPr/>
          <p:nvPr/>
        </p:nvSpPr>
        <p:spPr>
          <a:xfrm>
            <a:off x="401762" y="807830"/>
            <a:ext cx="874643" cy="874643"/>
          </a:xfrm>
          <a:prstGeom prst="ellipse">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238D1709-F966-44DF-ACE8-16A730BF59CC}"/>
              </a:ext>
            </a:extLst>
          </p:cNvPr>
          <p:cNvSpPr txBox="1"/>
          <p:nvPr/>
        </p:nvSpPr>
        <p:spPr>
          <a:xfrm>
            <a:off x="1438382" y="891208"/>
            <a:ext cx="9442174" cy="707886"/>
          </a:xfrm>
          <a:prstGeom prst="rect">
            <a:avLst/>
          </a:prstGeom>
          <a:noFill/>
        </p:spPr>
        <p:txBody>
          <a:bodyPr wrap="square" rtlCol="0">
            <a:spAutoFit/>
          </a:bodyPr>
          <a:lstStyle/>
          <a:p>
            <a:r>
              <a:rPr lang="en-PH" sz="4000" b="1" dirty="0">
                <a:latin typeface="Franklin Gothic Demi Cond" panose="020B0706030402020204" pitchFamily="34" charset="0"/>
              </a:rPr>
              <a:t>BARANGAY PLANNING PROCESS</a:t>
            </a:r>
            <a:endParaRPr lang="en-US" sz="4000" b="1" dirty="0">
              <a:latin typeface="Franklin Gothic Demi Cond" panose="020B0706030402020204" pitchFamily="34" charset="0"/>
            </a:endParaRPr>
          </a:p>
        </p:txBody>
      </p:sp>
      <p:sp>
        <p:nvSpPr>
          <p:cNvPr id="26" name="TextBox 25">
            <a:extLst>
              <a:ext uri="{FF2B5EF4-FFF2-40B4-BE49-F238E27FC236}">
                <a16:creationId xmlns:a16="http://schemas.microsoft.com/office/drawing/2014/main" id="{729F1CEE-E9B4-4FA7-B18F-1BE78565A19A}"/>
              </a:ext>
            </a:extLst>
          </p:cNvPr>
          <p:cNvSpPr txBox="1"/>
          <p:nvPr/>
        </p:nvSpPr>
        <p:spPr>
          <a:xfrm>
            <a:off x="2022764" y="1807553"/>
            <a:ext cx="8229599" cy="3108543"/>
          </a:xfrm>
          <a:prstGeom prst="rect">
            <a:avLst/>
          </a:prstGeom>
          <a:noFill/>
        </p:spPr>
        <p:txBody>
          <a:bodyPr wrap="square">
            <a:spAutoFit/>
          </a:bodyPr>
          <a:lstStyle/>
          <a:p>
            <a:pPr lvl="0" algn="ctr"/>
            <a:r>
              <a:rPr lang="en-US" sz="2800" i="1" noProof="1">
                <a:latin typeface="Segoe UI Light" panose="020B0502040204020203" pitchFamily="34" charset="0"/>
                <a:cs typeface="Segoe UI Light" panose="020B0502040204020203" pitchFamily="34" charset="0"/>
              </a:rPr>
              <a:t>“As the basic political unit, the barangay serves </a:t>
            </a:r>
            <a:r>
              <a:rPr lang="en-US" sz="2800" b="1" i="1" noProof="1">
                <a:latin typeface="Segoe UI Light" panose="020B0502040204020203" pitchFamily="34" charset="0"/>
                <a:cs typeface="Segoe UI Light" panose="020B0502040204020203" pitchFamily="34" charset="0"/>
              </a:rPr>
              <a:t>as the primary planning and implementing unit of government policies, plans, programs, projects, and activities in the community,</a:t>
            </a:r>
            <a:r>
              <a:rPr lang="en-US" sz="2800" i="1" noProof="1">
                <a:latin typeface="Segoe UI Light" panose="020B0502040204020203" pitchFamily="34" charset="0"/>
                <a:cs typeface="Segoe UI Light" panose="020B0502040204020203" pitchFamily="34" charset="0"/>
              </a:rPr>
              <a:t> and as a forum wherein the collective views of the people may be expressed,  crystallized and considered, and where disputes may be amicably settled”</a:t>
            </a:r>
          </a:p>
        </p:txBody>
      </p:sp>
      <p:cxnSp>
        <p:nvCxnSpPr>
          <p:cNvPr id="8" name="Straight Connector 7">
            <a:extLst>
              <a:ext uri="{FF2B5EF4-FFF2-40B4-BE49-F238E27FC236}">
                <a16:creationId xmlns:a16="http://schemas.microsoft.com/office/drawing/2014/main" id="{09634B55-2B20-4B36-B564-71D68E52AEE6}"/>
              </a:ext>
            </a:extLst>
          </p:cNvPr>
          <p:cNvCxnSpPr>
            <a:cxnSpLocks/>
          </p:cNvCxnSpPr>
          <p:nvPr/>
        </p:nvCxnSpPr>
        <p:spPr>
          <a:xfrm>
            <a:off x="6096000" y="5200650"/>
            <a:ext cx="0" cy="1657350"/>
          </a:xfrm>
          <a:prstGeom prst="line">
            <a:avLst/>
          </a:prstGeom>
          <a:ln>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BB096D34-D9BD-4A26-AFBB-45A48189522E}"/>
              </a:ext>
            </a:extLst>
          </p:cNvPr>
          <p:cNvSpPr/>
          <p:nvPr/>
        </p:nvSpPr>
        <p:spPr>
          <a:xfrm>
            <a:off x="5686427" y="4933950"/>
            <a:ext cx="819147" cy="742947"/>
          </a:xfrm>
          <a:prstGeom prst="ellipse">
            <a:avLst/>
          </a:prstGeom>
          <a:solidFill>
            <a:schemeClr val="accent4">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7200" dirty="0">
              <a:solidFill>
                <a:schemeClr val="tx1">
                  <a:lumMod val="75000"/>
                  <a:lumOff val="25000"/>
                </a:schemeClr>
              </a:solidFill>
            </a:endParaRPr>
          </a:p>
        </p:txBody>
      </p:sp>
      <p:pic>
        <p:nvPicPr>
          <p:cNvPr id="6" name="Graphic 5" descr="Paperclip">
            <a:extLst>
              <a:ext uri="{FF2B5EF4-FFF2-40B4-BE49-F238E27FC236}">
                <a16:creationId xmlns:a16="http://schemas.microsoft.com/office/drawing/2014/main" id="{F13CC8B4-CBB3-445B-9930-CAFE4C36B0F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07516" y="935960"/>
            <a:ext cx="663134" cy="663134"/>
          </a:xfrm>
          <a:prstGeom prst="rect">
            <a:avLst/>
          </a:prstGeom>
        </p:spPr>
      </p:pic>
      <p:sp>
        <p:nvSpPr>
          <p:cNvPr id="11" name="TextBox 10">
            <a:extLst>
              <a:ext uri="{FF2B5EF4-FFF2-40B4-BE49-F238E27FC236}">
                <a16:creationId xmlns:a16="http://schemas.microsoft.com/office/drawing/2014/main" id="{66E3B21B-A90B-43E3-AF51-0512536EC517}"/>
              </a:ext>
            </a:extLst>
          </p:cNvPr>
          <p:cNvSpPr txBox="1"/>
          <p:nvPr/>
        </p:nvSpPr>
        <p:spPr>
          <a:xfrm>
            <a:off x="7075652" y="5095904"/>
            <a:ext cx="3949780" cy="400110"/>
          </a:xfrm>
          <a:prstGeom prst="rect">
            <a:avLst/>
          </a:prstGeom>
          <a:noFill/>
        </p:spPr>
        <p:txBody>
          <a:bodyPr wrap="square">
            <a:spAutoFit/>
          </a:bodyPr>
          <a:lstStyle/>
          <a:p>
            <a:pPr eaLnBrk="1" hangingPunct="1">
              <a:defRPr/>
            </a:pPr>
            <a:r>
              <a:rPr lang="en-US" altLang="en-US" sz="2000" i="1" dirty="0">
                <a:latin typeface="Avenir Next LT Pro" panose="020B0504020202020204" pitchFamily="34" charset="0"/>
                <a:cs typeface="Times New Roman" panose="02020603050405020304" pitchFamily="18" charset="0"/>
              </a:rPr>
              <a:t>- Section 384  (b), R.A. No. 7160</a:t>
            </a:r>
          </a:p>
        </p:txBody>
      </p:sp>
      <p:pic>
        <p:nvPicPr>
          <p:cNvPr id="5" name="Graphic 4" descr="Checklist RTL">
            <a:extLst>
              <a:ext uri="{FF2B5EF4-FFF2-40B4-BE49-F238E27FC236}">
                <a16:creationId xmlns:a16="http://schemas.microsoft.com/office/drawing/2014/main" id="{D4E275EB-9726-4AD0-80CC-AACD3AC077BB}"/>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847561" y="5056984"/>
            <a:ext cx="524587" cy="524587"/>
          </a:xfrm>
          <a:prstGeom prst="rect">
            <a:avLst/>
          </a:prstGeom>
        </p:spPr>
      </p:pic>
    </p:spTree>
    <p:extLst>
      <p:ext uri="{BB962C8B-B14F-4D97-AF65-F5344CB8AC3E}">
        <p14:creationId xmlns:p14="http://schemas.microsoft.com/office/powerpoint/2010/main" val="2141316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1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97F47FA-F1B7-4D43-A952-E0D22A92BB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55212" y="3528061"/>
            <a:ext cx="4241878" cy="2518172"/>
          </a:xfrm>
          <a:prstGeom prst="rect">
            <a:avLst/>
          </a:prstGeom>
        </p:spPr>
      </p:pic>
      <p:pic>
        <p:nvPicPr>
          <p:cNvPr id="12" name="Picture 11">
            <a:extLst>
              <a:ext uri="{FF2B5EF4-FFF2-40B4-BE49-F238E27FC236}">
                <a16:creationId xmlns:a16="http://schemas.microsoft.com/office/drawing/2014/main" id="{D1E4BCE9-E942-40B3-A06D-91CA0ADA43CC}"/>
              </a:ext>
            </a:extLst>
          </p:cNvPr>
          <p:cNvPicPr>
            <a:picLocks noChangeAspect="1"/>
          </p:cNvPicPr>
          <p:nvPr/>
        </p:nvPicPr>
        <p:blipFill>
          <a:blip r:embed="rId4"/>
          <a:stretch>
            <a:fillRect/>
          </a:stretch>
        </p:blipFill>
        <p:spPr>
          <a:xfrm>
            <a:off x="7132142" y="682228"/>
            <a:ext cx="4688017" cy="2746772"/>
          </a:xfrm>
          <a:prstGeom prst="rect">
            <a:avLst/>
          </a:prstGeom>
        </p:spPr>
      </p:pic>
      <p:sp>
        <p:nvSpPr>
          <p:cNvPr id="25" name="Text Placeholder 30">
            <a:extLst>
              <a:ext uri="{FF2B5EF4-FFF2-40B4-BE49-F238E27FC236}">
                <a16:creationId xmlns:a16="http://schemas.microsoft.com/office/drawing/2014/main" id="{D89CF794-64CB-4E27-AC3C-95D73732A79F}"/>
              </a:ext>
            </a:extLst>
          </p:cNvPr>
          <p:cNvSpPr txBox="1">
            <a:spLocks/>
          </p:cNvSpPr>
          <p:nvPr/>
        </p:nvSpPr>
        <p:spPr>
          <a:xfrm>
            <a:off x="594910" y="1584960"/>
            <a:ext cx="5958290" cy="3383280"/>
          </a:xfrm>
          <a:prstGeom prst="rect">
            <a:avLst/>
          </a:prstGeom>
        </p:spPr>
        <p:txBody>
          <a:bodyPr anchor="t"/>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Bef>
                <a:spcPts val="0"/>
              </a:spcBef>
            </a:pPr>
            <a:r>
              <a:rPr lang="en-US" sz="2200" dirty="0">
                <a:latin typeface="Franklin Gothic Medium Cond" panose="020B0606030402020204" pitchFamily="34" charset="0"/>
                <a:ea typeface="MS PGothic"/>
              </a:rPr>
              <a:t>Local budget plans and goals shall be harmonized with national development plans, goals, and strategies </a:t>
            </a:r>
          </a:p>
          <a:p>
            <a:pPr marL="0" indent="0" algn="just">
              <a:spcBef>
                <a:spcPts val="0"/>
              </a:spcBef>
              <a:buNone/>
            </a:pPr>
            <a:r>
              <a:rPr lang="en-US" sz="1800" dirty="0">
                <a:solidFill>
                  <a:schemeClr val="bg2">
                    <a:lumMod val="25000"/>
                  </a:schemeClr>
                </a:solidFill>
                <a:latin typeface="Franklin Gothic Medium Cond" panose="020B0606030402020204" pitchFamily="34" charset="0"/>
                <a:ea typeface="MS PGothic"/>
              </a:rPr>
              <a:t>                                                                       - Section 305 (h) of RA No. 7160 </a:t>
            </a:r>
            <a:endParaRPr lang="en-US" sz="100" dirty="0">
              <a:latin typeface="Franklin Gothic Medium Cond" panose="020B0606030402020204" pitchFamily="34" charset="0"/>
            </a:endParaRPr>
          </a:p>
          <a:p>
            <a:pPr algn="just"/>
            <a:r>
              <a:rPr lang="en-US" sz="2200" dirty="0">
                <a:latin typeface="Franklin Gothic Medium Cond" panose="020B0606030402020204" pitchFamily="34" charset="0"/>
                <a:ea typeface="MS PGothic"/>
              </a:rPr>
              <a:t>LGUs are enjoined to align their PPAs with the priorities of the National Government, specifically those embodied under the updated Philippine Development Plan for 2013-2028.</a:t>
            </a:r>
          </a:p>
          <a:p>
            <a:pPr algn="just"/>
            <a:endParaRPr lang="en-US" sz="100" dirty="0">
              <a:latin typeface="Franklin Gothic Medium Cond" panose="020B0606030402020204" pitchFamily="34" charset="0"/>
              <a:ea typeface="MS PGothic"/>
            </a:endParaRPr>
          </a:p>
          <a:p>
            <a:pPr algn="just"/>
            <a:r>
              <a:rPr lang="en-US" sz="2200" dirty="0">
                <a:latin typeface="Franklin Gothic Medium Cond" panose="020B0606030402020204" pitchFamily="34" charset="0"/>
                <a:ea typeface="MS PGothic"/>
              </a:rPr>
              <a:t> The PPAs of LGUs shall have a results-oriented focus on national development goals and shall be in line with AMBISYON NATIN 2040, the 2030 Agenda for Sustainable Development, and the President's 8-Point Socio-Economic Agenda.</a:t>
            </a:r>
          </a:p>
        </p:txBody>
      </p:sp>
      <p:sp>
        <p:nvSpPr>
          <p:cNvPr id="6" name="Oval 5">
            <a:extLst>
              <a:ext uri="{FF2B5EF4-FFF2-40B4-BE49-F238E27FC236}">
                <a16:creationId xmlns:a16="http://schemas.microsoft.com/office/drawing/2014/main" id="{D5CCA25A-DB9B-4F61-BB1D-7EE176576BC8}"/>
              </a:ext>
            </a:extLst>
          </p:cNvPr>
          <p:cNvSpPr/>
          <p:nvPr/>
        </p:nvSpPr>
        <p:spPr>
          <a:xfrm>
            <a:off x="165510" y="810894"/>
            <a:ext cx="646331" cy="646331"/>
          </a:xfrm>
          <a:prstGeom prst="ellipse">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8" name="TextBox 7">
            <a:extLst>
              <a:ext uri="{FF2B5EF4-FFF2-40B4-BE49-F238E27FC236}">
                <a16:creationId xmlns:a16="http://schemas.microsoft.com/office/drawing/2014/main" id="{2766DEE5-2165-4203-8995-1235251C4B9B}"/>
              </a:ext>
            </a:extLst>
          </p:cNvPr>
          <p:cNvSpPr txBox="1"/>
          <p:nvPr/>
        </p:nvSpPr>
        <p:spPr>
          <a:xfrm>
            <a:off x="955864" y="804774"/>
            <a:ext cx="2752536" cy="646331"/>
          </a:xfrm>
          <a:prstGeom prst="rect">
            <a:avLst/>
          </a:prstGeom>
          <a:noFill/>
        </p:spPr>
        <p:txBody>
          <a:bodyPr wrap="square" rtlCol="0">
            <a:spAutoFit/>
          </a:bodyPr>
          <a:lstStyle/>
          <a:p>
            <a:r>
              <a:rPr lang="en-PH" sz="3600" b="1" dirty="0">
                <a:latin typeface="Franklin Gothic Demi Cond" panose="020B0706030402020204" pitchFamily="34" charset="0"/>
              </a:rPr>
              <a:t>LEGAL BASIS</a:t>
            </a:r>
            <a:endParaRPr lang="en-US" sz="3600" b="1" dirty="0">
              <a:latin typeface="Franklin Gothic Demi Cond" panose="020B0706030402020204" pitchFamily="34" charset="0"/>
            </a:endParaRPr>
          </a:p>
        </p:txBody>
      </p:sp>
      <p:pic>
        <p:nvPicPr>
          <p:cNvPr id="9" name="Graphic 8" descr="Scales of justice">
            <a:extLst>
              <a:ext uri="{FF2B5EF4-FFF2-40B4-BE49-F238E27FC236}">
                <a16:creationId xmlns:a16="http://schemas.microsoft.com/office/drawing/2014/main" id="{D0C0AAB8-3443-45D3-9183-7C717F1EC949}"/>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09533" y="911204"/>
            <a:ext cx="433473" cy="433473"/>
          </a:xfrm>
          <a:prstGeom prst="rect">
            <a:avLst/>
          </a:prstGeom>
        </p:spPr>
      </p:pic>
    </p:spTree>
    <p:extLst>
      <p:ext uri="{BB962C8B-B14F-4D97-AF65-F5344CB8AC3E}">
        <p14:creationId xmlns:p14="http://schemas.microsoft.com/office/powerpoint/2010/main" val="223604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animEffect transition="in" filter="fade">
                                      <p:cBhvr>
                                        <p:cTn id="7" dur="500"/>
                                        <p:tgtEl>
                                          <p:spTgt spid="2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
                                            <p:txEl>
                                              <p:pRg st="1" end="1"/>
                                            </p:txEl>
                                          </p:spTgt>
                                        </p:tgtEl>
                                        <p:attrNameLst>
                                          <p:attrName>style.visibility</p:attrName>
                                        </p:attrNameLst>
                                      </p:cBhvr>
                                      <p:to>
                                        <p:strVal val="visible"/>
                                      </p:to>
                                    </p:set>
                                    <p:animEffect transition="in" filter="fade">
                                      <p:cBhvr>
                                        <p:cTn id="12" dur="500"/>
                                        <p:tgtEl>
                                          <p:spTgt spid="2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5">
                                            <p:txEl>
                                              <p:pRg st="2" end="2"/>
                                            </p:txEl>
                                          </p:spTgt>
                                        </p:tgtEl>
                                        <p:attrNameLst>
                                          <p:attrName>style.visibility</p:attrName>
                                        </p:attrNameLst>
                                      </p:cBhvr>
                                      <p:to>
                                        <p:strVal val="visible"/>
                                      </p:to>
                                    </p:set>
                                    <p:animEffect transition="in" filter="fade">
                                      <p:cBhvr>
                                        <p:cTn id="17" dur="500"/>
                                        <p:tgtEl>
                                          <p:spTgt spid="2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5">
                                            <p:txEl>
                                              <p:pRg st="4" end="4"/>
                                            </p:txEl>
                                          </p:spTgt>
                                        </p:tgtEl>
                                        <p:attrNameLst>
                                          <p:attrName>style.visibility</p:attrName>
                                        </p:attrNameLst>
                                      </p:cBhvr>
                                      <p:to>
                                        <p:strVal val="visible"/>
                                      </p:to>
                                    </p:set>
                                    <p:animEffect transition="in" filter="fade">
                                      <p:cBhvr>
                                        <p:cTn id="22" dur="500"/>
                                        <p:tgtEl>
                                          <p:spTgt spid="2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Shape 603"/>
          <p:cNvSpPr>
            <a:spLocks noChangeArrowheads="1"/>
          </p:cNvSpPr>
          <p:nvPr/>
        </p:nvSpPr>
        <p:spPr bwMode="auto">
          <a:xfrm>
            <a:off x="169334" y="1997839"/>
            <a:ext cx="4013596"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34289" rIns="34289" anchor="ct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lnSpc>
                <a:spcPct val="90000"/>
              </a:lnSpc>
              <a:spcBef>
                <a:spcPts val="1000"/>
              </a:spcBef>
            </a:pPr>
            <a:r>
              <a:rPr lang="en-US" altLang="en-US" sz="4000" b="1" dirty="0">
                <a:latin typeface="Franklin Gothic Demi Cond" panose="020B0706030402020204" pitchFamily="34" charset="0"/>
                <a:cs typeface="Calibri" panose="020F0502020204030204" pitchFamily="34" charset="0"/>
              </a:rPr>
              <a:t>LINKING HARMONIZED PLANS AND POLICIES  TO THE BUDGET</a:t>
            </a:r>
          </a:p>
        </p:txBody>
      </p:sp>
      <p:grpSp>
        <p:nvGrpSpPr>
          <p:cNvPr id="73732" name="Group 606"/>
          <p:cNvGrpSpPr>
            <a:grpSpLocks/>
          </p:cNvGrpSpPr>
          <p:nvPr/>
        </p:nvGrpSpPr>
        <p:grpSpPr bwMode="auto">
          <a:xfrm>
            <a:off x="4526228" y="1089025"/>
            <a:ext cx="7126287" cy="4679950"/>
            <a:chOff x="0" y="0"/>
            <a:chExt cx="7048500" cy="4600575"/>
          </a:xfrm>
        </p:grpSpPr>
        <p:sp>
          <p:nvSpPr>
            <p:cNvPr id="604" name="Shape 604"/>
            <p:cNvSpPr/>
            <p:nvPr/>
          </p:nvSpPr>
          <p:spPr>
            <a:xfrm>
              <a:off x="0" y="0"/>
              <a:ext cx="7048500" cy="4600575"/>
            </a:xfrm>
            <a:prstGeom prst="rect">
              <a:avLst/>
            </a:prstGeom>
            <a:solidFill>
              <a:srgbClr val="EDEDED"/>
            </a:solidFill>
            <a:ln w="12700" cap="flat">
              <a:noFill/>
              <a:miter lim="400000"/>
            </a:ln>
            <a:effectLst/>
          </p:spPr>
          <p:txBody>
            <a:bodyPr lIns="34289" tIns="34289" rIns="34289" bIns="34289" anchor="ctr"/>
            <a:lstStyle/>
            <a:p>
              <a:pPr eaLnBrk="1" hangingPunct="1">
                <a:defRPr/>
              </a:pPr>
              <a:endParaRPr sz="1350"/>
            </a:p>
          </p:txBody>
        </p:sp>
        <p:pic>
          <p:nvPicPr>
            <p:cNvPr id="605" name="image26.png"/>
            <p:cNvPicPr>
              <a:picLocks noChangeAspect="1"/>
            </p:cNvPicPr>
            <p:nvPr/>
          </p:nvPicPr>
          <p:blipFill>
            <a:blip r:embed="rId3"/>
            <a:stretch>
              <a:fillRect/>
            </a:stretch>
          </p:blipFill>
          <p:spPr>
            <a:xfrm>
              <a:off x="0" y="0"/>
              <a:ext cx="7048500" cy="4600575"/>
            </a:xfrm>
            <a:prstGeom prst="rect">
              <a:avLst/>
            </a:prstGeom>
            <a:ln w="88900" cap="sq">
              <a:solidFill>
                <a:srgbClr val="FFFFFF"/>
              </a:solidFill>
              <a:prstDash val="solid"/>
              <a:miter lim="800000"/>
            </a:ln>
            <a:effectLst>
              <a:outerShdw blurRad="50800" dist="18000" dir="5400000" rotWithShape="0">
                <a:srgbClr val="000000">
                  <a:alpha val="40000"/>
                </a:srgbClr>
              </a:outerShdw>
            </a:effectLst>
          </p:spPr>
        </p:pic>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130175" y="4875742"/>
            <a:ext cx="5826125" cy="746125"/>
          </a:xfrm>
          <a:prstGeom prst="rect">
            <a:avLst/>
          </a:prstGeom>
        </p:spPr>
        <p:txBody>
          <a:bodyPr lIns="68580" tIns="34290" rIns="68580" bIns="34290">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algn="l">
              <a:defRPr/>
            </a:pPr>
            <a:endParaRPr lang="en-US" sz="1350" dirty="0"/>
          </a:p>
        </p:txBody>
      </p:sp>
      <p:sp>
        <p:nvSpPr>
          <p:cNvPr id="6" name="AutoShape 2" descr="Image result for framework"/>
          <p:cNvSpPr>
            <a:spLocks noChangeAspect="1" noChangeArrowheads="1"/>
          </p:cNvSpPr>
          <p:nvPr/>
        </p:nvSpPr>
        <p:spPr bwMode="auto">
          <a:xfrm>
            <a:off x="1639888" y="74930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lIns="68580" tIns="34290" rIns="68580" bIns="34290"/>
          <a:lstStyle/>
          <a:p>
            <a:pPr eaLnBrk="1" hangingPunct="1">
              <a:defRPr/>
            </a:pPr>
            <a:endParaRPr lang="en-US" sz="1350"/>
          </a:p>
        </p:txBody>
      </p:sp>
      <p:sp>
        <p:nvSpPr>
          <p:cNvPr id="7" name="Rectangle 6"/>
          <p:cNvSpPr/>
          <p:nvPr/>
        </p:nvSpPr>
        <p:spPr>
          <a:xfrm>
            <a:off x="844550" y="1723626"/>
            <a:ext cx="4251325" cy="941388"/>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030663" eaLnBrk="1" hangingPunct="1">
              <a:spcBef>
                <a:spcPts val="0"/>
              </a:spcBef>
              <a:spcAft>
                <a:spcPts val="0"/>
              </a:spcAft>
              <a:defRPr/>
            </a:pPr>
            <a:r>
              <a:rPr lang="en-PH" sz="2000" dirty="0">
                <a:solidFill>
                  <a:schemeClr val="tx1"/>
                </a:solidFill>
                <a:latin typeface="Franklin Gothic Medium Cond" panose="020B0606030402020204" pitchFamily="34" charset="0"/>
                <a:ea typeface="MS Mincho"/>
                <a:cs typeface="Times New Roman" panose="02020603050405020304" pitchFamily="18" charset="0"/>
              </a:rPr>
              <a:t>BARANGAY DEVELOPMENT PLAN</a:t>
            </a:r>
            <a:endParaRPr lang="en-US" sz="2000" dirty="0">
              <a:solidFill>
                <a:schemeClr val="tx1"/>
              </a:solidFill>
              <a:latin typeface="Franklin Gothic Medium Cond" panose="020B0606030402020204" pitchFamily="34" charset="0"/>
              <a:ea typeface="MS Mincho"/>
              <a:cs typeface="Times New Roman" panose="02020603050405020304" pitchFamily="18" charset="0"/>
            </a:endParaRPr>
          </a:p>
          <a:p>
            <a:pPr algn="ctr" eaLnBrk="1" hangingPunct="1">
              <a:spcBef>
                <a:spcPts val="0"/>
              </a:spcBef>
              <a:spcAft>
                <a:spcPts val="0"/>
              </a:spcAft>
              <a:defRPr/>
            </a:pPr>
            <a:r>
              <a:rPr lang="en-PH" sz="2000" dirty="0">
                <a:solidFill>
                  <a:schemeClr val="tx1"/>
                </a:solidFill>
                <a:latin typeface="Franklin Gothic Medium Cond" panose="020B0606030402020204" pitchFamily="34" charset="0"/>
                <a:ea typeface="MS Mincho"/>
                <a:cs typeface="Times New Roman" panose="02020603050405020304" pitchFamily="18" charset="0"/>
              </a:rPr>
              <a:t>(6 YEARS)</a:t>
            </a:r>
            <a:endParaRPr lang="en-US" sz="2000" dirty="0">
              <a:solidFill>
                <a:schemeClr val="tx1"/>
              </a:solidFill>
              <a:latin typeface="Franklin Gothic Medium Cond" panose="020B0606030402020204" pitchFamily="34" charset="0"/>
              <a:ea typeface="MS Mincho"/>
              <a:cs typeface="Times New Roman" panose="02020603050405020304" pitchFamily="18" charset="0"/>
            </a:endParaRPr>
          </a:p>
        </p:txBody>
      </p:sp>
      <p:sp>
        <p:nvSpPr>
          <p:cNvPr id="8" name="Rectangle 7"/>
          <p:cNvSpPr/>
          <p:nvPr/>
        </p:nvSpPr>
        <p:spPr>
          <a:xfrm>
            <a:off x="825500" y="4831951"/>
            <a:ext cx="4251325" cy="8509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r>
              <a:rPr lang="en-PH" sz="2000" dirty="0">
                <a:solidFill>
                  <a:schemeClr val="tx1"/>
                </a:solidFill>
                <a:latin typeface="Franklin Gothic Medium Cond" panose="020B0606030402020204" pitchFamily="34" charset="0"/>
                <a:ea typeface="MS Mincho"/>
                <a:cs typeface="Times New Roman" panose="02020603050405020304" pitchFamily="18" charset="0"/>
              </a:rPr>
              <a:t>ANNUAL INVESTMENT PROGRAM</a:t>
            </a:r>
            <a:endParaRPr lang="en-US" sz="2000" dirty="0">
              <a:solidFill>
                <a:schemeClr val="tx1"/>
              </a:solidFill>
              <a:latin typeface="Franklin Gothic Medium Cond" panose="020B0606030402020204" pitchFamily="34" charset="0"/>
              <a:ea typeface="MS Mincho"/>
              <a:cs typeface="Times New Roman" panose="02020603050405020304" pitchFamily="18" charset="0"/>
            </a:endParaRPr>
          </a:p>
          <a:p>
            <a:pPr algn="ctr" eaLnBrk="1" hangingPunct="1">
              <a:spcBef>
                <a:spcPts val="0"/>
              </a:spcBef>
              <a:spcAft>
                <a:spcPts val="0"/>
              </a:spcAft>
              <a:defRPr/>
            </a:pPr>
            <a:r>
              <a:rPr lang="en-PH" sz="2000" dirty="0">
                <a:solidFill>
                  <a:schemeClr val="tx1"/>
                </a:solidFill>
                <a:latin typeface="Franklin Gothic Medium Cond" panose="020B0606030402020204" pitchFamily="34" charset="0"/>
                <a:ea typeface="MS Mincho"/>
                <a:cs typeface="Times New Roman" panose="02020603050405020304" pitchFamily="18" charset="0"/>
              </a:rPr>
              <a:t>(1 YEAR)</a:t>
            </a:r>
            <a:endParaRPr lang="en-US" sz="2000" dirty="0">
              <a:solidFill>
                <a:schemeClr val="tx1"/>
              </a:solidFill>
              <a:latin typeface="Franklin Gothic Medium Cond" panose="020B0606030402020204" pitchFamily="34" charset="0"/>
              <a:ea typeface="MS Mincho"/>
              <a:cs typeface="Times New Roman" panose="02020603050405020304" pitchFamily="18" charset="0"/>
            </a:endParaRPr>
          </a:p>
        </p:txBody>
      </p:sp>
      <p:sp>
        <p:nvSpPr>
          <p:cNvPr id="9" name="Rectangle 8"/>
          <p:cNvSpPr/>
          <p:nvPr/>
        </p:nvSpPr>
        <p:spPr>
          <a:xfrm>
            <a:off x="844550" y="3261915"/>
            <a:ext cx="4232275" cy="941387"/>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0"/>
              </a:spcBef>
              <a:spcAft>
                <a:spcPts val="0"/>
              </a:spcAft>
              <a:defRPr/>
            </a:pPr>
            <a:r>
              <a:rPr lang="en-PH" sz="2000" dirty="0">
                <a:solidFill>
                  <a:schemeClr val="tx1"/>
                </a:solidFill>
                <a:latin typeface="Franklin Gothic Medium Cond" panose="020B0606030402020204" pitchFamily="34" charset="0"/>
                <a:ea typeface="MS Mincho"/>
                <a:cs typeface="Times New Roman" panose="02020603050405020304" pitchFamily="18" charset="0"/>
              </a:rPr>
              <a:t>BARANGAY DEVELOPMENT </a:t>
            </a:r>
          </a:p>
          <a:p>
            <a:pPr algn="ctr" eaLnBrk="1" hangingPunct="1">
              <a:spcBef>
                <a:spcPts val="0"/>
              </a:spcBef>
              <a:spcAft>
                <a:spcPts val="0"/>
              </a:spcAft>
              <a:defRPr/>
            </a:pPr>
            <a:r>
              <a:rPr lang="en-PH" sz="2000" dirty="0">
                <a:solidFill>
                  <a:schemeClr val="tx1"/>
                </a:solidFill>
                <a:latin typeface="Franklin Gothic Medium Cond" panose="020B0606030402020204" pitchFamily="34" charset="0"/>
                <a:ea typeface="MS Mincho"/>
                <a:cs typeface="Times New Roman" panose="02020603050405020304" pitchFamily="18" charset="0"/>
              </a:rPr>
              <a:t>INVESTMENT PROGRAM</a:t>
            </a:r>
            <a:endParaRPr lang="en-US" sz="2000" dirty="0">
              <a:solidFill>
                <a:schemeClr val="tx1"/>
              </a:solidFill>
              <a:latin typeface="Franklin Gothic Medium Cond" panose="020B0606030402020204" pitchFamily="34" charset="0"/>
              <a:ea typeface="MS Mincho"/>
              <a:cs typeface="Times New Roman" panose="02020603050405020304" pitchFamily="18" charset="0"/>
            </a:endParaRPr>
          </a:p>
          <a:p>
            <a:pPr algn="ctr" eaLnBrk="1" hangingPunct="1">
              <a:spcBef>
                <a:spcPts val="0"/>
              </a:spcBef>
              <a:spcAft>
                <a:spcPts val="0"/>
              </a:spcAft>
              <a:defRPr/>
            </a:pPr>
            <a:r>
              <a:rPr lang="en-PH" sz="2000" dirty="0">
                <a:solidFill>
                  <a:schemeClr val="tx1"/>
                </a:solidFill>
                <a:latin typeface="Franklin Gothic Medium Cond" panose="020B0606030402020204" pitchFamily="34" charset="0"/>
                <a:ea typeface="MS Mincho"/>
                <a:cs typeface="Times New Roman" panose="02020603050405020304" pitchFamily="18" charset="0"/>
              </a:rPr>
              <a:t>(3 YEARS)</a:t>
            </a:r>
            <a:endParaRPr lang="en-US" sz="2000" dirty="0">
              <a:solidFill>
                <a:schemeClr val="tx1"/>
              </a:solidFill>
              <a:latin typeface="Franklin Gothic Medium Cond" panose="020B0606030402020204" pitchFamily="34" charset="0"/>
              <a:ea typeface="MS Mincho"/>
              <a:cs typeface="Times New Roman" panose="02020603050405020304" pitchFamily="18" charset="0"/>
            </a:endParaRPr>
          </a:p>
        </p:txBody>
      </p:sp>
      <p:sp>
        <p:nvSpPr>
          <p:cNvPr id="10" name="Down Arrow 9"/>
          <p:cNvSpPr/>
          <p:nvPr/>
        </p:nvSpPr>
        <p:spPr>
          <a:xfrm>
            <a:off x="2666469" y="2708368"/>
            <a:ext cx="500117" cy="536500"/>
          </a:xfrm>
          <a:prstGeom prst="downArrow">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endParaRPr lang="en-US">
              <a:solidFill>
                <a:schemeClr val="tx1"/>
              </a:solidFill>
            </a:endParaRPr>
          </a:p>
        </p:txBody>
      </p:sp>
      <p:sp>
        <p:nvSpPr>
          <p:cNvPr id="11" name="Rectangle 6"/>
          <p:cNvSpPr>
            <a:spLocks noChangeArrowheads="1"/>
          </p:cNvSpPr>
          <p:nvPr/>
        </p:nvSpPr>
        <p:spPr bwMode="auto">
          <a:xfrm>
            <a:off x="1965325" y="-4081979"/>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endParaRPr lang="en-US" altLang="en-US"/>
          </a:p>
        </p:txBody>
      </p:sp>
      <p:sp>
        <p:nvSpPr>
          <p:cNvPr id="12" name="Rectangle 8"/>
          <p:cNvSpPr>
            <a:spLocks noChangeArrowheads="1"/>
          </p:cNvSpPr>
          <p:nvPr/>
        </p:nvSpPr>
        <p:spPr bwMode="auto">
          <a:xfrm>
            <a:off x="2824164" y="-4176544"/>
            <a:ext cx="184731"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nSpc>
                <a:spcPct val="100000"/>
              </a:lnSpc>
              <a:spcBef>
                <a:spcPct val="0"/>
              </a:spcBef>
              <a:buFontTx/>
              <a:buNone/>
            </a:pPr>
            <a:endParaRPr lang="en-US" altLang="en-US" sz="600">
              <a:latin typeface="Arial" panose="020B0604020202020204" pitchFamily="34" charset="0"/>
            </a:endParaRPr>
          </a:p>
          <a:p>
            <a:pPr>
              <a:lnSpc>
                <a:spcPct val="100000"/>
              </a:lnSpc>
              <a:spcBef>
                <a:spcPct val="0"/>
              </a:spcBef>
              <a:buFontTx/>
              <a:buNone/>
            </a:pPr>
            <a:br>
              <a:rPr lang="en-US" altLang="en-US" sz="1800">
                <a:latin typeface="Arial" panose="020B0604020202020204" pitchFamily="34" charset="0"/>
              </a:rPr>
            </a:br>
            <a:endParaRPr lang="en-US" altLang="en-US" sz="1800">
              <a:latin typeface="Arial" panose="020B0604020202020204" pitchFamily="34" charset="0"/>
            </a:endParaRPr>
          </a:p>
          <a:p>
            <a:pPr>
              <a:lnSpc>
                <a:spcPct val="100000"/>
              </a:lnSpc>
              <a:spcBef>
                <a:spcPct val="0"/>
              </a:spcBef>
              <a:buFontTx/>
              <a:buNone/>
            </a:pPr>
            <a:endParaRPr lang="en-US" altLang="en-US" sz="1800">
              <a:latin typeface="Arial" panose="020B0604020202020204" pitchFamily="34" charset="0"/>
            </a:endParaRPr>
          </a:p>
        </p:txBody>
      </p:sp>
      <p:sp>
        <p:nvSpPr>
          <p:cNvPr id="13" name="Rectangle 10"/>
          <p:cNvSpPr>
            <a:spLocks noChangeArrowheads="1"/>
          </p:cNvSpPr>
          <p:nvPr/>
        </p:nvSpPr>
        <p:spPr bwMode="auto">
          <a:xfrm>
            <a:off x="2824163" y="-4068822"/>
            <a:ext cx="5724644" cy="800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tabLst>
                <a:tab pos="4999038" algn="l"/>
              </a:tabLst>
              <a:defRPr sz="2800">
                <a:solidFill>
                  <a:schemeClr val="tx1"/>
                </a:solidFill>
                <a:latin typeface="Calibri" panose="020F0502020204030204" pitchFamily="34" charset="0"/>
                <a:ea typeface="MS PGothic" panose="020B0600070205080204" pitchFamily="34" charset="-128"/>
              </a:defRPr>
            </a:lvl1pPr>
            <a:lvl2pPr marL="685800" indent="-228600">
              <a:lnSpc>
                <a:spcPct val="90000"/>
              </a:lnSpc>
              <a:spcBef>
                <a:spcPts val="500"/>
              </a:spcBef>
              <a:buFont typeface="Arial" panose="020B0604020202020204" pitchFamily="34" charset="0"/>
              <a:buChar char="•"/>
              <a:tabLst>
                <a:tab pos="4999038" algn="l"/>
              </a:tabLst>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tabLst>
                <a:tab pos="4999038" algn="l"/>
              </a:tabLst>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tabLst>
                <a:tab pos="4999038" algn="l"/>
              </a:tabLst>
              <a:defRPr sz="2000">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tabLst>
                <a:tab pos="4999038" algn="l"/>
              </a:tabLst>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4999038" algn="l"/>
              </a:tabLst>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4999038" algn="l"/>
              </a:tabLst>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4999038" algn="l"/>
              </a:tabLst>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4999038" algn="l"/>
              </a:tabLst>
              <a:defRPr sz="2000">
                <a:solidFill>
                  <a:schemeClr val="tx1"/>
                </a:solidFill>
                <a:latin typeface="Calibri" panose="020F0502020204030204" pitchFamily="34" charset="0"/>
                <a:ea typeface="MS PGothic" panose="020B0600070205080204" pitchFamily="34" charset="-128"/>
              </a:defRPr>
            </a:lvl9pPr>
          </a:lstStyle>
          <a:p>
            <a:pPr>
              <a:lnSpc>
                <a:spcPct val="100000"/>
              </a:lnSpc>
              <a:spcBef>
                <a:spcPct val="0"/>
              </a:spcBef>
              <a:buFontTx/>
              <a:buNone/>
            </a:pPr>
            <a:endParaRPr lang="en-PH" altLang="en-US" sz="1400">
              <a:ea typeface="MS Mincho"/>
              <a:cs typeface="Times New Roman" panose="02020603050405020304" pitchFamily="18" charset="0"/>
            </a:endParaRPr>
          </a:p>
          <a:p>
            <a:pPr>
              <a:lnSpc>
                <a:spcPct val="100000"/>
              </a:lnSpc>
              <a:spcBef>
                <a:spcPct val="0"/>
              </a:spcBef>
              <a:buFontTx/>
              <a:buNone/>
            </a:pPr>
            <a:r>
              <a:rPr lang="en-PH" altLang="en-US" sz="1400">
                <a:ea typeface="MS Mincho"/>
                <a:cs typeface="Times New Roman" panose="02020603050405020304" pitchFamily="18" charset="0"/>
              </a:rPr>
              <a:t>		</a:t>
            </a:r>
            <a:endParaRPr lang="en-US" altLang="en-US" sz="600">
              <a:latin typeface="Arial" panose="020B0604020202020204" pitchFamily="34" charset="0"/>
              <a:cs typeface="Times New Roman" panose="02020603050405020304" pitchFamily="18" charset="0"/>
            </a:endParaRPr>
          </a:p>
          <a:p>
            <a:pPr>
              <a:lnSpc>
                <a:spcPct val="100000"/>
              </a:lnSpc>
              <a:spcBef>
                <a:spcPct val="0"/>
              </a:spcBef>
              <a:buFontTx/>
              <a:buNone/>
            </a:pPr>
            <a:endParaRPr lang="en-US" altLang="en-US" sz="1800">
              <a:latin typeface="Arial" panose="020B0604020202020204" pitchFamily="34" charset="0"/>
              <a:cs typeface="Times New Roman" panose="02020603050405020304" pitchFamily="18" charset="0"/>
            </a:endParaRPr>
          </a:p>
        </p:txBody>
      </p:sp>
      <p:sp>
        <p:nvSpPr>
          <p:cNvPr id="14" name="Rectangle 11"/>
          <p:cNvSpPr>
            <a:spLocks noChangeArrowheads="1"/>
          </p:cNvSpPr>
          <p:nvPr/>
        </p:nvSpPr>
        <p:spPr bwMode="auto">
          <a:xfrm>
            <a:off x="2824163" y="-4407377"/>
            <a:ext cx="5724644"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tabLst>
                <a:tab pos="5129213" algn="l"/>
              </a:tabLst>
              <a:defRPr sz="2800">
                <a:solidFill>
                  <a:schemeClr val="tx1"/>
                </a:solidFill>
                <a:latin typeface="Calibri" panose="020F0502020204030204" pitchFamily="34" charset="0"/>
                <a:ea typeface="MS PGothic" panose="020B0600070205080204" pitchFamily="34" charset="-128"/>
              </a:defRPr>
            </a:lvl1pPr>
            <a:lvl2pPr marL="685800" indent="-228600">
              <a:lnSpc>
                <a:spcPct val="90000"/>
              </a:lnSpc>
              <a:spcBef>
                <a:spcPts val="500"/>
              </a:spcBef>
              <a:buFont typeface="Arial" panose="020B0604020202020204" pitchFamily="34" charset="0"/>
              <a:buChar char="•"/>
              <a:tabLst>
                <a:tab pos="5129213" algn="l"/>
              </a:tabLst>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tabLst>
                <a:tab pos="5129213" algn="l"/>
              </a:tabLst>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tabLst>
                <a:tab pos="5129213" algn="l"/>
              </a:tabLst>
              <a:defRPr sz="2000">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tabLst>
                <a:tab pos="5129213" algn="l"/>
              </a:tabLst>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5129213" algn="l"/>
              </a:tabLst>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5129213" algn="l"/>
              </a:tabLst>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5129213" algn="l"/>
              </a:tabLst>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5129213" algn="l"/>
              </a:tabLst>
              <a:defRPr sz="2000">
                <a:solidFill>
                  <a:schemeClr val="tx1"/>
                </a:solidFill>
                <a:latin typeface="Calibri" panose="020F0502020204030204" pitchFamily="34" charset="0"/>
                <a:ea typeface="MS PGothic" panose="020B0600070205080204" pitchFamily="34" charset="-128"/>
              </a:defRPr>
            </a:lvl9pPr>
          </a:lstStyle>
          <a:p>
            <a:pPr>
              <a:lnSpc>
                <a:spcPct val="100000"/>
              </a:lnSpc>
              <a:spcBef>
                <a:spcPct val="0"/>
              </a:spcBef>
              <a:buFontTx/>
              <a:buNone/>
            </a:pPr>
            <a:endParaRPr lang="en-US" altLang="en-US" sz="1800">
              <a:latin typeface="Arial" panose="020B0604020202020204" pitchFamily="34" charset="0"/>
            </a:endParaRPr>
          </a:p>
          <a:p>
            <a:pPr>
              <a:lnSpc>
                <a:spcPct val="100000"/>
              </a:lnSpc>
              <a:spcBef>
                <a:spcPct val="0"/>
              </a:spcBef>
              <a:buFontTx/>
              <a:buNone/>
            </a:pPr>
            <a:br>
              <a:rPr lang="en-US" altLang="en-US" sz="1800">
                <a:latin typeface="Arial" panose="020B0604020202020204" pitchFamily="34" charset="0"/>
              </a:rPr>
            </a:br>
            <a:endParaRPr lang="en-US" altLang="en-US" sz="1800">
              <a:latin typeface="Arial" panose="020B0604020202020204" pitchFamily="34" charset="0"/>
            </a:endParaRPr>
          </a:p>
          <a:p>
            <a:pPr>
              <a:lnSpc>
                <a:spcPct val="100000"/>
              </a:lnSpc>
              <a:spcBef>
                <a:spcPct val="0"/>
              </a:spcBef>
              <a:buFontTx/>
              <a:buNone/>
            </a:pPr>
            <a:r>
              <a:rPr lang="en-PH" altLang="en-US" sz="1800">
                <a:ea typeface="MS Mincho"/>
                <a:cs typeface="Times New Roman" panose="02020603050405020304" pitchFamily="18" charset="0"/>
              </a:rPr>
              <a:t>		</a:t>
            </a:r>
            <a:endParaRPr lang="en-US" altLang="en-US" sz="600">
              <a:latin typeface="Arial" panose="020B0604020202020204" pitchFamily="34" charset="0"/>
            </a:endParaRPr>
          </a:p>
          <a:p>
            <a:pPr>
              <a:lnSpc>
                <a:spcPct val="100000"/>
              </a:lnSpc>
              <a:spcBef>
                <a:spcPct val="0"/>
              </a:spcBef>
              <a:buFontTx/>
              <a:buNone/>
            </a:pPr>
            <a:endParaRPr lang="en-US" altLang="en-US" sz="1800">
              <a:latin typeface="Arial" panose="020B0604020202020204" pitchFamily="34" charset="0"/>
            </a:endParaRPr>
          </a:p>
        </p:txBody>
      </p:sp>
      <p:sp>
        <p:nvSpPr>
          <p:cNvPr id="15" name="Rectangle 13"/>
          <p:cNvSpPr>
            <a:spLocks noChangeArrowheads="1"/>
          </p:cNvSpPr>
          <p:nvPr/>
        </p:nvSpPr>
        <p:spPr bwMode="auto">
          <a:xfrm>
            <a:off x="2824163" y="-3853379"/>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endParaRPr lang="en-US" altLang="en-US"/>
          </a:p>
        </p:txBody>
      </p:sp>
      <p:sp>
        <p:nvSpPr>
          <p:cNvPr id="18" name="Title 4">
            <a:extLst>
              <a:ext uri="{FF2B5EF4-FFF2-40B4-BE49-F238E27FC236}">
                <a16:creationId xmlns:a16="http://schemas.microsoft.com/office/drawing/2014/main" id="{AC5E7BBC-A566-4FFA-8E8F-A29AED662CBB}"/>
              </a:ext>
            </a:extLst>
          </p:cNvPr>
          <p:cNvSpPr txBox="1">
            <a:spLocks/>
          </p:cNvSpPr>
          <p:nvPr/>
        </p:nvSpPr>
        <p:spPr>
          <a:xfrm>
            <a:off x="3124200" y="685153"/>
            <a:ext cx="5943600" cy="763801"/>
          </a:xfrm>
          <a:prstGeom prst="rect">
            <a:avLst/>
          </a:prstGeom>
        </p:spPr>
        <p:txBody>
          <a:bodyPr vert="horz" lIns="68580" tIns="34290" rIns="68580" bIns="3429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PH" sz="4200" b="1" dirty="0">
                <a:latin typeface="Franklin Gothic Demi Cond"/>
                <a:cs typeface="Times New Roman"/>
              </a:rPr>
              <a:t>BARANGAY PLANNING</a:t>
            </a:r>
          </a:p>
        </p:txBody>
      </p:sp>
      <p:sp>
        <p:nvSpPr>
          <p:cNvPr id="19" name="Down Arrow 9">
            <a:extLst>
              <a:ext uri="{FF2B5EF4-FFF2-40B4-BE49-F238E27FC236}">
                <a16:creationId xmlns:a16="http://schemas.microsoft.com/office/drawing/2014/main" id="{9B008B6C-E78D-44FA-9948-CD546A4AC238}"/>
              </a:ext>
            </a:extLst>
          </p:cNvPr>
          <p:cNvSpPr/>
          <p:nvPr/>
        </p:nvSpPr>
        <p:spPr>
          <a:xfrm>
            <a:off x="2666469" y="4266548"/>
            <a:ext cx="500117" cy="536500"/>
          </a:xfrm>
          <a:prstGeom prst="downArrow">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endParaRPr lang="en-US">
              <a:solidFill>
                <a:schemeClr val="tx1"/>
              </a:solidFill>
            </a:endParaRPr>
          </a:p>
        </p:txBody>
      </p:sp>
      <p:sp>
        <p:nvSpPr>
          <p:cNvPr id="21" name="Subtitle 2">
            <a:extLst>
              <a:ext uri="{FF2B5EF4-FFF2-40B4-BE49-F238E27FC236}">
                <a16:creationId xmlns:a16="http://schemas.microsoft.com/office/drawing/2014/main" id="{129CAB9D-9FA3-4712-97B5-43ECF24C2FF9}"/>
              </a:ext>
            </a:extLst>
          </p:cNvPr>
          <p:cNvSpPr txBox="1">
            <a:spLocks/>
          </p:cNvSpPr>
          <p:nvPr/>
        </p:nvSpPr>
        <p:spPr bwMode="auto">
          <a:xfrm>
            <a:off x="5635744" y="1658505"/>
            <a:ext cx="6183723"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defRPr/>
            </a:pPr>
            <a:r>
              <a:rPr lang="en-PH" sz="2000" dirty="0">
                <a:latin typeface="Franklin Gothic Medium Cond" panose="020B0606030402020204" pitchFamily="34" charset="0"/>
              </a:rPr>
              <a:t>Article 410, IRR, R.A. No. 7160, mandates three (3) important points relative to the relationship between the barangay development plan and barangay budget, as follows:</a:t>
            </a:r>
            <a:endParaRPr lang="en-US" sz="2000" dirty="0">
              <a:latin typeface="Franklin Gothic Medium Cond" panose="020B0606030402020204" pitchFamily="34" charset="0"/>
            </a:endParaRPr>
          </a:p>
        </p:txBody>
      </p:sp>
      <p:sp>
        <p:nvSpPr>
          <p:cNvPr id="23" name="AutoShape 2" descr="Image result for framework">
            <a:extLst>
              <a:ext uri="{FF2B5EF4-FFF2-40B4-BE49-F238E27FC236}">
                <a16:creationId xmlns:a16="http://schemas.microsoft.com/office/drawing/2014/main" id="{817528EB-990D-4774-9428-CDFB53AAC43B}"/>
              </a:ext>
            </a:extLst>
          </p:cNvPr>
          <p:cNvSpPr>
            <a:spLocks noChangeAspect="1" noChangeArrowheads="1"/>
          </p:cNvSpPr>
          <p:nvPr/>
        </p:nvSpPr>
        <p:spPr bwMode="auto">
          <a:xfrm>
            <a:off x="3773606" y="1034689"/>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lIns="68580" tIns="34290" rIns="68580" bIns="34290"/>
          <a:lstStyle/>
          <a:p>
            <a:pPr eaLnBrk="1" hangingPunct="1">
              <a:defRPr/>
            </a:pPr>
            <a:endParaRPr lang="en-US" sz="1200">
              <a:latin typeface="Franklin Gothic Medium Cond" panose="020B0606030402020204" pitchFamily="34" charset="0"/>
            </a:endParaRPr>
          </a:p>
        </p:txBody>
      </p:sp>
      <p:sp>
        <p:nvSpPr>
          <p:cNvPr id="24" name="TextBox 8">
            <a:extLst>
              <a:ext uri="{FF2B5EF4-FFF2-40B4-BE49-F238E27FC236}">
                <a16:creationId xmlns:a16="http://schemas.microsoft.com/office/drawing/2014/main" id="{5DD9775E-1FE0-4C90-990F-22C9B0F28C0C}"/>
              </a:ext>
            </a:extLst>
          </p:cNvPr>
          <p:cNvSpPr txBox="1">
            <a:spLocks noChangeArrowheads="1"/>
          </p:cNvSpPr>
          <p:nvPr/>
        </p:nvSpPr>
        <p:spPr bwMode="auto">
          <a:xfrm>
            <a:off x="6032500" y="2859841"/>
            <a:ext cx="5571066" cy="3054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just" eaLnBrk="1" hangingPunct="1">
              <a:buFont typeface="Calibri Light" panose="020F0302020204030204" pitchFamily="34" charset="0"/>
              <a:buAutoNum type="arabicPeriod"/>
            </a:pPr>
            <a:r>
              <a:rPr lang="en-PH" altLang="en-US" sz="1900" dirty="0">
                <a:latin typeface="Franklin Gothic Medium Cond" panose="020B0606030402020204" pitchFamily="34" charset="0"/>
              </a:rPr>
              <a:t>The </a:t>
            </a:r>
            <a:r>
              <a:rPr lang="en-PH" altLang="en-US" sz="1900" i="1" dirty="0">
                <a:solidFill>
                  <a:srgbClr val="FF0000"/>
                </a:solidFill>
                <a:latin typeface="Franklin Gothic Medium Cond" panose="020B0606030402020204" pitchFamily="34" charset="0"/>
              </a:rPr>
              <a:t>barangay development plan </a:t>
            </a:r>
            <a:r>
              <a:rPr lang="en-PH" altLang="en-US" sz="1900" dirty="0">
                <a:latin typeface="Franklin Gothic Medium Cond" panose="020B0606030402020204" pitchFamily="34" charset="0"/>
              </a:rPr>
              <a:t>and </a:t>
            </a:r>
            <a:r>
              <a:rPr lang="en-PH" altLang="en-US" sz="1900" i="1" dirty="0">
                <a:solidFill>
                  <a:srgbClr val="FF0000"/>
                </a:solidFill>
                <a:latin typeface="Franklin Gothic Medium Cond" panose="020B0606030402020204" pitchFamily="34" charset="0"/>
              </a:rPr>
              <a:t>Annual Investment Program (AIP) </a:t>
            </a:r>
            <a:r>
              <a:rPr lang="en-PH" altLang="en-US" sz="1900" dirty="0">
                <a:latin typeface="Franklin Gothic Medium Cond" panose="020B0606030402020204" pitchFamily="34" charset="0"/>
              </a:rPr>
              <a:t>shall be </a:t>
            </a:r>
            <a:r>
              <a:rPr lang="en-PH" altLang="en-US" sz="1900" u="sng" dirty="0">
                <a:latin typeface="Franklin Gothic Medium Cond" panose="020B0606030402020204" pitchFamily="34" charset="0"/>
              </a:rPr>
              <a:t>prepared and approved during the fiscal year before the calendar for budget preparation</a:t>
            </a:r>
            <a:r>
              <a:rPr lang="en-PH" altLang="en-US" sz="1900" dirty="0">
                <a:latin typeface="Franklin Gothic Medium Cond" panose="020B0606030402020204" pitchFamily="34" charset="0"/>
              </a:rPr>
              <a:t>; </a:t>
            </a:r>
            <a:endParaRPr lang="en-US" altLang="en-US" sz="1900" dirty="0">
              <a:latin typeface="Franklin Gothic Medium Cond" panose="020B0606030402020204" pitchFamily="34" charset="0"/>
            </a:endParaRPr>
          </a:p>
          <a:p>
            <a:pPr eaLnBrk="1" hangingPunct="1">
              <a:buFont typeface="Calibri Light" panose="020F0302020204030204" pitchFamily="34" charset="0"/>
              <a:buAutoNum type="arabicPeriod"/>
            </a:pPr>
            <a:endParaRPr lang="en-PH" altLang="en-US" sz="1050" dirty="0">
              <a:latin typeface="Franklin Gothic Medium Cond" panose="020B0606030402020204" pitchFamily="34" charset="0"/>
            </a:endParaRPr>
          </a:p>
          <a:p>
            <a:pPr eaLnBrk="1" hangingPunct="1">
              <a:buFont typeface="Calibri Light" panose="020F0302020204030204" pitchFamily="34" charset="0"/>
              <a:buAutoNum type="arabicPeriod"/>
            </a:pPr>
            <a:r>
              <a:rPr lang="en-PH" altLang="en-US" sz="1900" dirty="0">
                <a:latin typeface="Franklin Gothic Medium Cond" panose="020B0606030402020204" pitchFamily="34" charset="0"/>
              </a:rPr>
              <a:t>The </a:t>
            </a:r>
            <a:r>
              <a:rPr lang="en-PH" altLang="en-US" sz="1900" dirty="0">
                <a:solidFill>
                  <a:srgbClr val="FF0000"/>
                </a:solidFill>
                <a:latin typeface="Franklin Gothic Medium Cond" panose="020B0606030402020204" pitchFamily="34" charset="0"/>
              </a:rPr>
              <a:t>AIP</a:t>
            </a:r>
            <a:r>
              <a:rPr lang="en-PH" altLang="en-US" sz="1900" dirty="0">
                <a:latin typeface="Franklin Gothic Medium Cond" panose="020B0606030402020204" pitchFamily="34" charset="0"/>
              </a:rPr>
              <a:t> shall </a:t>
            </a:r>
            <a:r>
              <a:rPr lang="en-PH" altLang="en-US" sz="1900" u="sng" dirty="0">
                <a:latin typeface="Franklin Gothic Medium Cond" panose="020B0606030402020204" pitchFamily="34" charset="0"/>
              </a:rPr>
              <a:t>specify projects for inclusion in the barangay budget as well as in the budget of NGAs and GOCCs</a:t>
            </a:r>
            <a:r>
              <a:rPr lang="en-PH" altLang="en-US" sz="1900" dirty="0">
                <a:latin typeface="Franklin Gothic Medium Cond" panose="020B0606030402020204" pitchFamily="34" charset="0"/>
              </a:rPr>
              <a:t>; and</a:t>
            </a:r>
            <a:endParaRPr lang="en-US" altLang="en-US" sz="1900" dirty="0">
              <a:latin typeface="Franklin Gothic Medium Cond" panose="020B0606030402020204" pitchFamily="34" charset="0"/>
            </a:endParaRPr>
          </a:p>
          <a:p>
            <a:pPr eaLnBrk="1" hangingPunct="1">
              <a:buFont typeface="Calibri Light" panose="020F0302020204030204" pitchFamily="34" charset="0"/>
              <a:buAutoNum type="arabicPeriod"/>
            </a:pPr>
            <a:endParaRPr lang="en-PH" altLang="en-US" sz="1050" dirty="0">
              <a:latin typeface="Franklin Gothic Medium Cond" panose="020B0606030402020204" pitchFamily="34" charset="0"/>
            </a:endParaRPr>
          </a:p>
          <a:p>
            <a:pPr eaLnBrk="1" hangingPunct="1">
              <a:buFont typeface="Calibri Light" panose="020F0302020204030204" pitchFamily="34" charset="0"/>
              <a:buAutoNum type="arabicPeriod"/>
            </a:pPr>
            <a:r>
              <a:rPr lang="en-PH" altLang="en-US" sz="1900" dirty="0">
                <a:latin typeface="Franklin Gothic Medium Cond" panose="020B0606030402020204" pitchFamily="34" charset="0"/>
              </a:rPr>
              <a:t>The </a:t>
            </a:r>
            <a:r>
              <a:rPr lang="en-PH" altLang="en-US" sz="1900" dirty="0">
                <a:solidFill>
                  <a:srgbClr val="FF0000"/>
                </a:solidFill>
                <a:latin typeface="Franklin Gothic Medium Cond" panose="020B0606030402020204" pitchFamily="34" charset="0"/>
              </a:rPr>
              <a:t>plan</a:t>
            </a:r>
            <a:r>
              <a:rPr lang="en-PH" altLang="en-US" sz="1900" dirty="0">
                <a:latin typeface="Franklin Gothic Medium Cond" panose="020B0606030402020204" pitchFamily="34" charset="0"/>
              </a:rPr>
              <a:t> shall be used </a:t>
            </a:r>
            <a:r>
              <a:rPr lang="en-PH" altLang="en-US" sz="1900" u="sng" dirty="0">
                <a:latin typeface="Franklin Gothic Medium Cond" panose="020B0606030402020204" pitchFamily="34" charset="0"/>
              </a:rPr>
              <a:t>to ensure that the projects proposed for local funding are included in the barangay budget</a:t>
            </a:r>
            <a:r>
              <a:rPr lang="en-PH" altLang="en-US" sz="1900" dirty="0">
                <a:latin typeface="Franklin Gothic Medium Cond" panose="020B0606030402020204" pitchFamily="34" charset="0"/>
              </a:rPr>
              <a:t>.</a:t>
            </a:r>
            <a:endParaRPr lang="en-US" altLang="en-US" sz="1900" dirty="0">
              <a:latin typeface="Franklin Gothic Medium Cond" panose="020B0606030402020204" pitchFamily="34" charset="0"/>
            </a:endParaRPr>
          </a:p>
        </p:txBody>
      </p:sp>
    </p:spTree>
    <p:extLst>
      <p:ext uri="{BB962C8B-B14F-4D97-AF65-F5344CB8AC3E}">
        <p14:creationId xmlns:p14="http://schemas.microsoft.com/office/powerpoint/2010/main" val="3977249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2" descr="Image result for framework"/>
          <p:cNvSpPr>
            <a:spLocks noChangeAspect="1" noChangeArrowheads="1"/>
          </p:cNvSpPr>
          <p:nvPr/>
        </p:nvSpPr>
        <p:spPr bwMode="auto">
          <a:xfrm>
            <a:off x="1639888" y="74930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lIns="68580" tIns="34290" rIns="68580" bIns="34290"/>
          <a:lstStyle/>
          <a:p>
            <a:pPr eaLnBrk="1" hangingPunct="1">
              <a:defRPr/>
            </a:pPr>
            <a:endParaRPr lang="en-US" sz="1350"/>
          </a:p>
        </p:txBody>
      </p:sp>
      <p:sp>
        <p:nvSpPr>
          <p:cNvPr id="11" name="Rectangle 6"/>
          <p:cNvSpPr>
            <a:spLocks noChangeArrowheads="1"/>
          </p:cNvSpPr>
          <p:nvPr/>
        </p:nvSpPr>
        <p:spPr bwMode="auto">
          <a:xfrm>
            <a:off x="1965325" y="-4081979"/>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endParaRPr lang="en-US" altLang="en-US"/>
          </a:p>
        </p:txBody>
      </p:sp>
      <p:sp>
        <p:nvSpPr>
          <p:cNvPr id="12" name="Rectangle 8"/>
          <p:cNvSpPr>
            <a:spLocks noChangeArrowheads="1"/>
          </p:cNvSpPr>
          <p:nvPr/>
        </p:nvSpPr>
        <p:spPr bwMode="auto">
          <a:xfrm>
            <a:off x="2824164" y="-4176544"/>
            <a:ext cx="184731"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nSpc>
                <a:spcPct val="100000"/>
              </a:lnSpc>
              <a:spcBef>
                <a:spcPct val="0"/>
              </a:spcBef>
              <a:buFontTx/>
              <a:buNone/>
            </a:pPr>
            <a:endParaRPr lang="en-US" altLang="en-US" sz="600">
              <a:latin typeface="Arial" panose="020B0604020202020204" pitchFamily="34" charset="0"/>
            </a:endParaRPr>
          </a:p>
          <a:p>
            <a:pPr>
              <a:lnSpc>
                <a:spcPct val="100000"/>
              </a:lnSpc>
              <a:spcBef>
                <a:spcPct val="0"/>
              </a:spcBef>
              <a:buFontTx/>
              <a:buNone/>
            </a:pPr>
            <a:br>
              <a:rPr lang="en-US" altLang="en-US" sz="1800">
                <a:latin typeface="Arial" panose="020B0604020202020204" pitchFamily="34" charset="0"/>
              </a:rPr>
            </a:br>
            <a:endParaRPr lang="en-US" altLang="en-US" sz="1800">
              <a:latin typeface="Arial" panose="020B0604020202020204" pitchFamily="34" charset="0"/>
            </a:endParaRPr>
          </a:p>
          <a:p>
            <a:pPr>
              <a:lnSpc>
                <a:spcPct val="100000"/>
              </a:lnSpc>
              <a:spcBef>
                <a:spcPct val="0"/>
              </a:spcBef>
              <a:buFontTx/>
              <a:buNone/>
            </a:pPr>
            <a:endParaRPr lang="en-US" altLang="en-US" sz="1800">
              <a:latin typeface="Arial" panose="020B0604020202020204" pitchFamily="34" charset="0"/>
            </a:endParaRPr>
          </a:p>
        </p:txBody>
      </p:sp>
      <p:sp>
        <p:nvSpPr>
          <p:cNvPr id="13" name="Rectangle 10"/>
          <p:cNvSpPr>
            <a:spLocks noChangeArrowheads="1"/>
          </p:cNvSpPr>
          <p:nvPr/>
        </p:nvSpPr>
        <p:spPr bwMode="auto">
          <a:xfrm>
            <a:off x="2824163" y="-4068822"/>
            <a:ext cx="5724644" cy="800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tabLst>
                <a:tab pos="4999038" algn="l"/>
              </a:tabLst>
              <a:defRPr sz="2800">
                <a:solidFill>
                  <a:schemeClr val="tx1"/>
                </a:solidFill>
                <a:latin typeface="Calibri" panose="020F0502020204030204" pitchFamily="34" charset="0"/>
                <a:ea typeface="MS PGothic" panose="020B0600070205080204" pitchFamily="34" charset="-128"/>
              </a:defRPr>
            </a:lvl1pPr>
            <a:lvl2pPr marL="685800" indent="-228600">
              <a:lnSpc>
                <a:spcPct val="90000"/>
              </a:lnSpc>
              <a:spcBef>
                <a:spcPts val="500"/>
              </a:spcBef>
              <a:buFont typeface="Arial" panose="020B0604020202020204" pitchFamily="34" charset="0"/>
              <a:buChar char="•"/>
              <a:tabLst>
                <a:tab pos="4999038" algn="l"/>
              </a:tabLst>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tabLst>
                <a:tab pos="4999038" algn="l"/>
              </a:tabLst>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tabLst>
                <a:tab pos="4999038" algn="l"/>
              </a:tabLst>
              <a:defRPr sz="2000">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tabLst>
                <a:tab pos="4999038" algn="l"/>
              </a:tabLst>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4999038" algn="l"/>
              </a:tabLst>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4999038" algn="l"/>
              </a:tabLst>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4999038" algn="l"/>
              </a:tabLst>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4999038" algn="l"/>
              </a:tabLst>
              <a:defRPr sz="2000">
                <a:solidFill>
                  <a:schemeClr val="tx1"/>
                </a:solidFill>
                <a:latin typeface="Calibri" panose="020F0502020204030204" pitchFamily="34" charset="0"/>
                <a:ea typeface="MS PGothic" panose="020B0600070205080204" pitchFamily="34" charset="-128"/>
              </a:defRPr>
            </a:lvl9pPr>
          </a:lstStyle>
          <a:p>
            <a:pPr>
              <a:lnSpc>
                <a:spcPct val="100000"/>
              </a:lnSpc>
              <a:spcBef>
                <a:spcPct val="0"/>
              </a:spcBef>
              <a:buFontTx/>
              <a:buNone/>
            </a:pPr>
            <a:endParaRPr lang="en-PH" altLang="en-US" sz="1400">
              <a:ea typeface="MS Mincho"/>
              <a:cs typeface="Times New Roman" panose="02020603050405020304" pitchFamily="18" charset="0"/>
            </a:endParaRPr>
          </a:p>
          <a:p>
            <a:pPr>
              <a:lnSpc>
                <a:spcPct val="100000"/>
              </a:lnSpc>
              <a:spcBef>
                <a:spcPct val="0"/>
              </a:spcBef>
              <a:buFontTx/>
              <a:buNone/>
            </a:pPr>
            <a:r>
              <a:rPr lang="en-PH" altLang="en-US" sz="1400">
                <a:ea typeface="MS Mincho"/>
                <a:cs typeface="Times New Roman" panose="02020603050405020304" pitchFamily="18" charset="0"/>
              </a:rPr>
              <a:t>		</a:t>
            </a:r>
            <a:endParaRPr lang="en-US" altLang="en-US" sz="600">
              <a:latin typeface="Arial" panose="020B0604020202020204" pitchFamily="34" charset="0"/>
              <a:cs typeface="Times New Roman" panose="02020603050405020304" pitchFamily="18" charset="0"/>
            </a:endParaRPr>
          </a:p>
          <a:p>
            <a:pPr>
              <a:lnSpc>
                <a:spcPct val="100000"/>
              </a:lnSpc>
              <a:spcBef>
                <a:spcPct val="0"/>
              </a:spcBef>
              <a:buFontTx/>
              <a:buNone/>
            </a:pPr>
            <a:endParaRPr lang="en-US" altLang="en-US" sz="1800">
              <a:latin typeface="Arial" panose="020B0604020202020204" pitchFamily="34" charset="0"/>
              <a:cs typeface="Times New Roman" panose="02020603050405020304" pitchFamily="18" charset="0"/>
            </a:endParaRPr>
          </a:p>
        </p:txBody>
      </p:sp>
      <p:sp>
        <p:nvSpPr>
          <p:cNvPr id="14" name="Rectangle 11"/>
          <p:cNvSpPr>
            <a:spLocks noChangeArrowheads="1"/>
          </p:cNvSpPr>
          <p:nvPr/>
        </p:nvSpPr>
        <p:spPr bwMode="auto">
          <a:xfrm>
            <a:off x="2824163" y="-4407377"/>
            <a:ext cx="5724644"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tabLst>
                <a:tab pos="5129213" algn="l"/>
              </a:tabLst>
              <a:defRPr sz="2800">
                <a:solidFill>
                  <a:schemeClr val="tx1"/>
                </a:solidFill>
                <a:latin typeface="Calibri" panose="020F0502020204030204" pitchFamily="34" charset="0"/>
                <a:ea typeface="MS PGothic" panose="020B0600070205080204" pitchFamily="34" charset="-128"/>
              </a:defRPr>
            </a:lvl1pPr>
            <a:lvl2pPr marL="685800" indent="-228600">
              <a:lnSpc>
                <a:spcPct val="90000"/>
              </a:lnSpc>
              <a:spcBef>
                <a:spcPts val="500"/>
              </a:spcBef>
              <a:buFont typeface="Arial" panose="020B0604020202020204" pitchFamily="34" charset="0"/>
              <a:buChar char="•"/>
              <a:tabLst>
                <a:tab pos="5129213" algn="l"/>
              </a:tabLst>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tabLst>
                <a:tab pos="5129213" algn="l"/>
              </a:tabLst>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tabLst>
                <a:tab pos="5129213" algn="l"/>
              </a:tabLst>
              <a:defRPr sz="2000">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tabLst>
                <a:tab pos="5129213" algn="l"/>
              </a:tabLst>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5129213" algn="l"/>
              </a:tabLst>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5129213" algn="l"/>
              </a:tabLst>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5129213" algn="l"/>
              </a:tabLst>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5129213" algn="l"/>
              </a:tabLst>
              <a:defRPr sz="2000">
                <a:solidFill>
                  <a:schemeClr val="tx1"/>
                </a:solidFill>
                <a:latin typeface="Calibri" panose="020F0502020204030204" pitchFamily="34" charset="0"/>
                <a:ea typeface="MS PGothic" panose="020B0600070205080204" pitchFamily="34" charset="-128"/>
              </a:defRPr>
            </a:lvl9pPr>
          </a:lstStyle>
          <a:p>
            <a:pPr>
              <a:lnSpc>
                <a:spcPct val="100000"/>
              </a:lnSpc>
              <a:spcBef>
                <a:spcPct val="0"/>
              </a:spcBef>
              <a:buFontTx/>
              <a:buNone/>
            </a:pPr>
            <a:endParaRPr lang="en-US" altLang="en-US" sz="1800">
              <a:latin typeface="Arial" panose="020B0604020202020204" pitchFamily="34" charset="0"/>
            </a:endParaRPr>
          </a:p>
          <a:p>
            <a:pPr>
              <a:lnSpc>
                <a:spcPct val="100000"/>
              </a:lnSpc>
              <a:spcBef>
                <a:spcPct val="0"/>
              </a:spcBef>
              <a:buFontTx/>
              <a:buNone/>
            </a:pPr>
            <a:br>
              <a:rPr lang="en-US" altLang="en-US" sz="1800">
                <a:latin typeface="Arial" panose="020B0604020202020204" pitchFamily="34" charset="0"/>
              </a:rPr>
            </a:br>
            <a:endParaRPr lang="en-US" altLang="en-US" sz="1800">
              <a:latin typeface="Arial" panose="020B0604020202020204" pitchFamily="34" charset="0"/>
            </a:endParaRPr>
          </a:p>
          <a:p>
            <a:pPr>
              <a:lnSpc>
                <a:spcPct val="100000"/>
              </a:lnSpc>
              <a:spcBef>
                <a:spcPct val="0"/>
              </a:spcBef>
              <a:buFontTx/>
              <a:buNone/>
            </a:pPr>
            <a:r>
              <a:rPr lang="en-PH" altLang="en-US" sz="1800">
                <a:ea typeface="MS Mincho"/>
                <a:cs typeface="Times New Roman" panose="02020603050405020304" pitchFamily="18" charset="0"/>
              </a:rPr>
              <a:t>		</a:t>
            </a:r>
            <a:endParaRPr lang="en-US" altLang="en-US" sz="600">
              <a:latin typeface="Arial" panose="020B0604020202020204" pitchFamily="34" charset="0"/>
            </a:endParaRPr>
          </a:p>
          <a:p>
            <a:pPr>
              <a:lnSpc>
                <a:spcPct val="100000"/>
              </a:lnSpc>
              <a:spcBef>
                <a:spcPct val="0"/>
              </a:spcBef>
              <a:buFontTx/>
              <a:buNone/>
            </a:pPr>
            <a:endParaRPr lang="en-US" altLang="en-US" sz="1800">
              <a:latin typeface="Arial" panose="020B0604020202020204" pitchFamily="34" charset="0"/>
            </a:endParaRPr>
          </a:p>
        </p:txBody>
      </p:sp>
      <p:sp>
        <p:nvSpPr>
          <p:cNvPr id="15" name="Rectangle 13"/>
          <p:cNvSpPr>
            <a:spLocks noChangeArrowheads="1"/>
          </p:cNvSpPr>
          <p:nvPr/>
        </p:nvSpPr>
        <p:spPr bwMode="auto">
          <a:xfrm>
            <a:off x="2824163" y="-3853379"/>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endParaRPr lang="en-US" altLang="en-US"/>
          </a:p>
        </p:txBody>
      </p:sp>
      <p:sp>
        <p:nvSpPr>
          <p:cNvPr id="18" name="Title 4">
            <a:extLst>
              <a:ext uri="{FF2B5EF4-FFF2-40B4-BE49-F238E27FC236}">
                <a16:creationId xmlns:a16="http://schemas.microsoft.com/office/drawing/2014/main" id="{AC5E7BBC-A566-4FFA-8E8F-A29AED662CBB}"/>
              </a:ext>
            </a:extLst>
          </p:cNvPr>
          <p:cNvSpPr txBox="1">
            <a:spLocks/>
          </p:cNvSpPr>
          <p:nvPr/>
        </p:nvSpPr>
        <p:spPr>
          <a:xfrm>
            <a:off x="3124200" y="685153"/>
            <a:ext cx="5943600" cy="763801"/>
          </a:xfrm>
          <a:prstGeom prst="rect">
            <a:avLst/>
          </a:prstGeom>
        </p:spPr>
        <p:txBody>
          <a:bodyPr vert="horz" lIns="68580" tIns="34290" rIns="68580" bIns="3429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PH" sz="4200" b="1" dirty="0">
                <a:latin typeface="Franklin Gothic Demi Cond"/>
                <a:cs typeface="Times New Roman"/>
              </a:rPr>
              <a:t>BARANGAY PLANNING</a:t>
            </a:r>
          </a:p>
        </p:txBody>
      </p:sp>
      <p:sp>
        <p:nvSpPr>
          <p:cNvPr id="23" name="AutoShape 2" descr="Image result for framework">
            <a:extLst>
              <a:ext uri="{FF2B5EF4-FFF2-40B4-BE49-F238E27FC236}">
                <a16:creationId xmlns:a16="http://schemas.microsoft.com/office/drawing/2014/main" id="{817528EB-990D-4774-9428-CDFB53AAC43B}"/>
              </a:ext>
            </a:extLst>
          </p:cNvPr>
          <p:cNvSpPr>
            <a:spLocks noChangeAspect="1" noChangeArrowheads="1"/>
          </p:cNvSpPr>
          <p:nvPr/>
        </p:nvSpPr>
        <p:spPr bwMode="auto">
          <a:xfrm>
            <a:off x="3773606" y="1034689"/>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lIns="68580" tIns="34290" rIns="68580" bIns="34290"/>
          <a:lstStyle/>
          <a:p>
            <a:pPr eaLnBrk="1" hangingPunct="1">
              <a:defRPr/>
            </a:pPr>
            <a:endParaRPr lang="en-US" sz="1200">
              <a:latin typeface="Franklin Gothic Medium Cond" panose="020B0606030402020204" pitchFamily="34" charset="0"/>
            </a:endParaRPr>
          </a:p>
        </p:txBody>
      </p:sp>
      <p:pic>
        <p:nvPicPr>
          <p:cNvPr id="20" name="Picture 10">
            <a:extLst>
              <a:ext uri="{FF2B5EF4-FFF2-40B4-BE49-F238E27FC236}">
                <a16:creationId xmlns:a16="http://schemas.microsoft.com/office/drawing/2014/main" id="{EF55E037-5505-434C-87BE-EB776D18F05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9197" y="1798490"/>
            <a:ext cx="5338233" cy="3511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Subtitle 2">
            <a:extLst>
              <a:ext uri="{FF2B5EF4-FFF2-40B4-BE49-F238E27FC236}">
                <a16:creationId xmlns:a16="http://schemas.microsoft.com/office/drawing/2014/main" id="{159BAD4D-02F2-41E0-B6F4-A6498000EF70}"/>
              </a:ext>
            </a:extLst>
          </p:cNvPr>
          <p:cNvSpPr txBox="1">
            <a:spLocks/>
          </p:cNvSpPr>
          <p:nvPr/>
        </p:nvSpPr>
        <p:spPr bwMode="auto">
          <a:xfrm>
            <a:off x="4542372" y="1667395"/>
            <a:ext cx="6864131" cy="2924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PH" altLang="en-US" sz="2400" dirty="0">
                <a:latin typeface="Franklin Gothic Medium Cond" panose="020B0606030402020204" pitchFamily="34" charset="0"/>
              </a:rPr>
              <a:t>The Barangay Development Council (BDC) shall prepare the </a:t>
            </a:r>
            <a:r>
              <a:rPr lang="en-PH" altLang="en-US" sz="2400" b="1" dirty="0">
                <a:latin typeface="Franklin Gothic Medium Cond" panose="020B0606030402020204" pitchFamily="34" charset="0"/>
              </a:rPr>
              <a:t>barangay development plan</a:t>
            </a:r>
            <a:r>
              <a:rPr lang="en-PH" altLang="en-US" sz="2400" dirty="0">
                <a:latin typeface="Franklin Gothic Medium Cond" panose="020B0606030402020204" pitchFamily="34" charset="0"/>
              </a:rPr>
              <a:t> and shall assist the sanggunian in setting the direction of economic and social development, and coordinating development efforts within its territorial jurisdiction.</a:t>
            </a:r>
            <a:endParaRPr lang="en-US" altLang="en-US" sz="2400" dirty="0">
              <a:latin typeface="Franklin Gothic Medium Cond" panose="020B0606030402020204" pitchFamily="34" charset="0"/>
            </a:endParaRPr>
          </a:p>
        </p:txBody>
      </p:sp>
      <p:sp>
        <p:nvSpPr>
          <p:cNvPr id="25" name="TextBox 24">
            <a:extLst>
              <a:ext uri="{FF2B5EF4-FFF2-40B4-BE49-F238E27FC236}">
                <a16:creationId xmlns:a16="http://schemas.microsoft.com/office/drawing/2014/main" id="{1B96DAC9-1731-4907-962A-FBBEB6E75C19}"/>
              </a:ext>
            </a:extLst>
          </p:cNvPr>
          <p:cNvSpPr txBox="1">
            <a:spLocks noChangeArrowheads="1"/>
          </p:cNvSpPr>
          <p:nvPr/>
        </p:nvSpPr>
        <p:spPr bwMode="auto">
          <a:xfrm>
            <a:off x="4542372" y="3503316"/>
            <a:ext cx="318146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r>
              <a:rPr lang="en-US" altLang="en-US" sz="2000" dirty="0">
                <a:latin typeface="Franklin Gothic Demi Cond" panose="020B0706030402020204" pitchFamily="34" charset="0"/>
              </a:rPr>
              <a:t>Composition:</a:t>
            </a:r>
          </a:p>
        </p:txBody>
      </p:sp>
      <p:sp>
        <p:nvSpPr>
          <p:cNvPr id="26" name="TextBox 8">
            <a:extLst>
              <a:ext uri="{FF2B5EF4-FFF2-40B4-BE49-F238E27FC236}">
                <a16:creationId xmlns:a16="http://schemas.microsoft.com/office/drawing/2014/main" id="{5F06FA30-2960-4564-AFF0-65DF25FA237F}"/>
              </a:ext>
            </a:extLst>
          </p:cNvPr>
          <p:cNvSpPr txBox="1">
            <a:spLocks noChangeArrowheads="1"/>
          </p:cNvSpPr>
          <p:nvPr/>
        </p:nvSpPr>
        <p:spPr bwMode="auto">
          <a:xfrm>
            <a:off x="4919978" y="4009995"/>
            <a:ext cx="6486525"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buFont typeface="Calibri Light" panose="020F0302020204030204" pitchFamily="34" charset="0"/>
              <a:buAutoNum type="arabicPeriod"/>
            </a:pPr>
            <a:r>
              <a:rPr lang="en-US" altLang="en-US" sz="2000" dirty="0">
                <a:latin typeface="Franklin Gothic Medium Cond" panose="020B0606030402020204" pitchFamily="34" charset="0"/>
              </a:rPr>
              <a:t>Punong Barangay – Head</a:t>
            </a:r>
          </a:p>
          <a:p>
            <a:pPr eaLnBrk="1" hangingPunct="1">
              <a:buFont typeface="Calibri Light" panose="020F0302020204030204" pitchFamily="34" charset="0"/>
              <a:buAutoNum type="arabicPeriod"/>
            </a:pPr>
            <a:r>
              <a:rPr lang="en-PH" altLang="en-US" sz="2000" dirty="0">
                <a:latin typeface="Franklin Gothic Medium Cond" panose="020B0606030402020204" pitchFamily="34" charset="0"/>
              </a:rPr>
              <a:t>Members of the sangguniang barangay</a:t>
            </a:r>
          </a:p>
          <a:p>
            <a:pPr eaLnBrk="1" hangingPunct="1">
              <a:buFont typeface="Calibri Light" panose="020F0302020204030204" pitchFamily="34" charset="0"/>
              <a:buAutoNum type="arabicPeriod"/>
            </a:pPr>
            <a:r>
              <a:rPr lang="en-PH" altLang="en-US" sz="2000" dirty="0">
                <a:latin typeface="Franklin Gothic Medium Cond" panose="020B0606030402020204" pitchFamily="34" charset="0"/>
              </a:rPr>
              <a:t>Representatives of non-governmental organizations operating in the barangay, who shall constitute not less than one fourth (1/4) of the members of the fully organized council</a:t>
            </a:r>
          </a:p>
          <a:p>
            <a:pPr eaLnBrk="1" hangingPunct="1">
              <a:buFont typeface="Calibri Light" panose="020F0302020204030204" pitchFamily="34" charset="0"/>
              <a:buAutoNum type="arabicPeriod"/>
            </a:pPr>
            <a:r>
              <a:rPr lang="en-PH" altLang="en-US" sz="2000" dirty="0">
                <a:latin typeface="Franklin Gothic Medium Cond" panose="020B0606030402020204" pitchFamily="34" charset="0"/>
              </a:rPr>
              <a:t>A representative of the congressman</a:t>
            </a:r>
            <a:endParaRPr lang="en-US" altLang="en-US" sz="2000" dirty="0">
              <a:latin typeface="Franklin Gothic Medium Cond" panose="020B0606030402020204" pitchFamily="34" charset="0"/>
            </a:endParaRPr>
          </a:p>
        </p:txBody>
      </p:sp>
    </p:spTree>
    <p:extLst>
      <p:ext uri="{BB962C8B-B14F-4D97-AF65-F5344CB8AC3E}">
        <p14:creationId xmlns:p14="http://schemas.microsoft.com/office/powerpoint/2010/main" val="153415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DB729586-1990-4CC8-B2AC-6E6C73D7EA70}"/>
              </a:ext>
            </a:extLst>
          </p:cNvPr>
          <p:cNvPicPr>
            <a:picLocks noChangeAspect="1"/>
          </p:cNvPicPr>
          <p:nvPr/>
        </p:nvPicPr>
        <p:blipFill>
          <a:blip r:embed="rId3"/>
          <a:stretch>
            <a:fillRect/>
          </a:stretch>
        </p:blipFill>
        <p:spPr>
          <a:xfrm>
            <a:off x="1901560" y="719548"/>
            <a:ext cx="8388879" cy="5418903"/>
          </a:xfrm>
          <a:prstGeom prst="rect">
            <a:avLst/>
          </a:prstGeom>
        </p:spPr>
      </p:pic>
    </p:spTree>
    <p:extLst>
      <p:ext uri="{BB962C8B-B14F-4D97-AF65-F5344CB8AC3E}">
        <p14:creationId xmlns:p14="http://schemas.microsoft.com/office/powerpoint/2010/main" val="1652863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a:extLst>
              <a:ext uri="{FF2B5EF4-FFF2-40B4-BE49-F238E27FC236}">
                <a16:creationId xmlns:a16="http://schemas.microsoft.com/office/drawing/2014/main" id="{5E38CFF7-84BE-49CF-9C3A-5A3707688C3F}"/>
              </a:ext>
            </a:extLst>
          </p:cNvPr>
          <p:cNvSpPr txBox="1">
            <a:spLocks/>
          </p:cNvSpPr>
          <p:nvPr/>
        </p:nvSpPr>
        <p:spPr>
          <a:xfrm>
            <a:off x="895182" y="1314446"/>
            <a:ext cx="11045723" cy="113378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PH" sz="5400" b="1" spc="300" dirty="0">
                <a:latin typeface="Franklin Gothic Demi Cond" panose="020B0706030402020204" pitchFamily="34" charset="0"/>
                <a:cs typeface="Times New Roman" panose="02020603050405020304" pitchFamily="18" charset="0"/>
              </a:rPr>
              <a:t>MANDATE</a:t>
            </a:r>
          </a:p>
        </p:txBody>
      </p:sp>
      <p:sp>
        <p:nvSpPr>
          <p:cNvPr id="5" name="Rectangle 4">
            <a:extLst>
              <a:ext uri="{FF2B5EF4-FFF2-40B4-BE49-F238E27FC236}">
                <a16:creationId xmlns:a16="http://schemas.microsoft.com/office/drawing/2014/main" id="{D215BA86-7707-46F9-8C57-1C3930A7C938}"/>
              </a:ext>
            </a:extLst>
          </p:cNvPr>
          <p:cNvSpPr/>
          <p:nvPr/>
        </p:nvSpPr>
        <p:spPr>
          <a:xfrm>
            <a:off x="4950094" y="2539184"/>
            <a:ext cx="6635834" cy="2554545"/>
          </a:xfrm>
          <a:prstGeom prst="rect">
            <a:avLst/>
          </a:prstGeom>
        </p:spPr>
        <p:txBody>
          <a:bodyPr wrap="square">
            <a:spAutoFit/>
          </a:bodyPr>
          <a:lstStyle/>
          <a:p>
            <a:pPr algn="just">
              <a:spcBef>
                <a:spcPct val="0"/>
              </a:spcBef>
            </a:pPr>
            <a:r>
              <a:rPr lang="en-PH" altLang="en-US" sz="3200" dirty="0">
                <a:latin typeface="Franklin Gothic Medium Cond" panose="020B0606030402020204" pitchFamily="34" charset="0"/>
              </a:rPr>
              <a:t>The Department of Budget and Management is responsible for the efficient and sound utilization of government funds and revenues to effectively achieve our country’s development objectives.</a:t>
            </a:r>
          </a:p>
        </p:txBody>
      </p:sp>
      <p:pic>
        <p:nvPicPr>
          <p:cNvPr id="7" name="Picture 6">
            <a:extLst>
              <a:ext uri="{FF2B5EF4-FFF2-40B4-BE49-F238E27FC236}">
                <a16:creationId xmlns:a16="http://schemas.microsoft.com/office/drawing/2014/main" id="{167B6AA9-F1D4-4750-B60B-4B6C8D215653}"/>
              </a:ext>
            </a:extLst>
          </p:cNvPr>
          <p:cNvPicPr>
            <a:picLocks noChangeAspect="1"/>
          </p:cNvPicPr>
          <p:nvPr/>
        </p:nvPicPr>
        <p:blipFill>
          <a:blip r:embed="rId3"/>
          <a:stretch>
            <a:fillRect/>
          </a:stretch>
        </p:blipFill>
        <p:spPr>
          <a:xfrm>
            <a:off x="442451" y="1314446"/>
            <a:ext cx="3937819" cy="3937819"/>
          </a:xfrm>
          <a:prstGeom prst="rect">
            <a:avLst/>
          </a:prstGeom>
        </p:spPr>
      </p:pic>
    </p:spTree>
    <p:extLst>
      <p:ext uri="{BB962C8B-B14F-4D97-AF65-F5344CB8AC3E}">
        <p14:creationId xmlns:p14="http://schemas.microsoft.com/office/powerpoint/2010/main" val="16391367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863600" y="1837229"/>
            <a:ext cx="10464800" cy="2209800"/>
          </a:xfrm>
          <a:noFill/>
        </p:spPr>
        <p:txBody>
          <a:bodyPr>
            <a:noAutofit/>
          </a:bodyPr>
          <a:lstStyle/>
          <a:p>
            <a:r>
              <a:rPr lang="en-PH" b="1" dirty="0">
                <a:effectLst/>
                <a:latin typeface="Franklin Gothic Demi Cond" panose="020B0706030402020204" pitchFamily="34" charset="0"/>
                <a:cs typeface="Times New Roman" panose="02020603050405020304" pitchFamily="18" charset="0"/>
              </a:rPr>
              <a:t>BARANGAY </a:t>
            </a:r>
            <a:br>
              <a:rPr lang="en-PH" b="1" dirty="0">
                <a:effectLst/>
                <a:latin typeface="Franklin Gothic Demi Cond" panose="020B0706030402020204" pitchFamily="34" charset="0"/>
                <a:cs typeface="Times New Roman" panose="02020603050405020304" pitchFamily="18" charset="0"/>
              </a:rPr>
            </a:br>
            <a:r>
              <a:rPr lang="en-PH" b="1" dirty="0">
                <a:effectLst/>
                <a:latin typeface="Franklin Gothic Demi Cond" panose="020B0706030402020204" pitchFamily="34" charset="0"/>
                <a:cs typeface="Times New Roman" panose="02020603050405020304" pitchFamily="18" charset="0"/>
              </a:rPr>
              <a:t>BUDGETING PROCESS</a:t>
            </a:r>
          </a:p>
        </p:txBody>
      </p:sp>
    </p:spTree>
    <p:extLst>
      <p:ext uri="{BB962C8B-B14F-4D97-AF65-F5344CB8AC3E}">
        <p14:creationId xmlns:p14="http://schemas.microsoft.com/office/powerpoint/2010/main" val="29658520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75A95F3-AC79-493A-8DCF-66642654AF4C}"/>
              </a:ext>
            </a:extLst>
          </p:cNvPr>
          <p:cNvSpPr/>
          <p:nvPr/>
        </p:nvSpPr>
        <p:spPr>
          <a:xfrm>
            <a:off x="401762" y="968250"/>
            <a:ext cx="874643" cy="874643"/>
          </a:xfrm>
          <a:prstGeom prst="ellipse">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238D1709-F966-44DF-ACE8-16A730BF59CC}"/>
              </a:ext>
            </a:extLst>
          </p:cNvPr>
          <p:cNvSpPr txBox="1"/>
          <p:nvPr/>
        </p:nvSpPr>
        <p:spPr>
          <a:xfrm>
            <a:off x="1438382" y="1051628"/>
            <a:ext cx="9442174" cy="707886"/>
          </a:xfrm>
          <a:prstGeom prst="rect">
            <a:avLst/>
          </a:prstGeom>
          <a:noFill/>
        </p:spPr>
        <p:txBody>
          <a:bodyPr wrap="square" rtlCol="0">
            <a:spAutoFit/>
          </a:bodyPr>
          <a:lstStyle/>
          <a:p>
            <a:r>
              <a:rPr lang="en-US" sz="4000" b="1" dirty="0">
                <a:latin typeface="Franklin Gothic Demi Cond" panose="020B0706030402020204" pitchFamily="34" charset="0"/>
              </a:rPr>
              <a:t>WHAT IS BUDGET?</a:t>
            </a:r>
          </a:p>
        </p:txBody>
      </p:sp>
      <p:sp>
        <p:nvSpPr>
          <p:cNvPr id="26" name="TextBox 25">
            <a:extLst>
              <a:ext uri="{FF2B5EF4-FFF2-40B4-BE49-F238E27FC236}">
                <a16:creationId xmlns:a16="http://schemas.microsoft.com/office/drawing/2014/main" id="{729F1CEE-E9B4-4FA7-B18F-1BE78565A19A}"/>
              </a:ext>
            </a:extLst>
          </p:cNvPr>
          <p:cNvSpPr txBox="1"/>
          <p:nvPr/>
        </p:nvSpPr>
        <p:spPr>
          <a:xfrm>
            <a:off x="2114154" y="2168244"/>
            <a:ext cx="7847993" cy="2308324"/>
          </a:xfrm>
          <a:prstGeom prst="rect">
            <a:avLst/>
          </a:prstGeom>
          <a:noFill/>
        </p:spPr>
        <p:txBody>
          <a:bodyPr wrap="square">
            <a:spAutoFit/>
          </a:bodyPr>
          <a:lstStyle/>
          <a:p>
            <a:pPr lvl="0" algn="ctr"/>
            <a:r>
              <a:rPr lang="en-US" sz="3600" i="1" noProof="1">
                <a:latin typeface="Segoe UI Light" panose="020B0502040204020203" pitchFamily="34" charset="0"/>
                <a:cs typeface="Segoe UI Light" panose="020B0502040204020203" pitchFamily="34" charset="0"/>
              </a:rPr>
              <a:t>“A </a:t>
            </a:r>
            <a:r>
              <a:rPr lang="en-US" sz="3600" b="1" i="1" noProof="1">
                <a:latin typeface="Segoe UI Light" panose="020B0502040204020203" pitchFamily="34" charset="0"/>
                <a:cs typeface="Segoe UI Light" panose="020B0502040204020203" pitchFamily="34" charset="0"/>
              </a:rPr>
              <a:t>financial plan </a:t>
            </a:r>
            <a:r>
              <a:rPr lang="en-US" sz="3600" i="1" noProof="1">
                <a:latin typeface="Segoe UI Light" panose="020B0502040204020203" pitchFamily="34" charset="0"/>
                <a:cs typeface="Segoe UI Light" panose="020B0502040204020203" pitchFamily="34" charset="0"/>
              </a:rPr>
              <a:t>embodying the </a:t>
            </a:r>
            <a:r>
              <a:rPr lang="en-US" sz="3600" b="1" i="1" noProof="1">
                <a:latin typeface="Segoe UI Light" panose="020B0502040204020203" pitchFamily="34" charset="0"/>
                <a:cs typeface="Segoe UI Light" panose="020B0502040204020203" pitchFamily="34" charset="0"/>
              </a:rPr>
              <a:t>estimates of income and expenditures </a:t>
            </a:r>
            <a:r>
              <a:rPr lang="en-US" sz="3600" i="1" noProof="1">
                <a:latin typeface="Segoe UI Light" panose="020B0502040204020203" pitchFamily="34" charset="0"/>
                <a:cs typeface="Segoe UI Light" panose="020B0502040204020203" pitchFamily="34" charset="0"/>
              </a:rPr>
              <a:t>for a given period of time</a:t>
            </a:r>
          </a:p>
          <a:p>
            <a:pPr lvl="0" algn="ctr"/>
            <a:r>
              <a:rPr lang="en-US" sz="3600" b="1" i="1" noProof="1">
                <a:latin typeface="Segoe UI Light" panose="020B0502040204020203" pitchFamily="34" charset="0"/>
                <a:cs typeface="Segoe UI Light" panose="020B0502040204020203" pitchFamily="34" charset="0"/>
              </a:rPr>
              <a:t>(usually for one fiscal year)</a:t>
            </a:r>
            <a:r>
              <a:rPr lang="en-US" sz="3600" i="1" noProof="1">
                <a:latin typeface="Segoe UI Light" panose="020B0502040204020203" pitchFamily="34" charset="0"/>
                <a:cs typeface="Segoe UI Light" panose="020B0502040204020203" pitchFamily="34" charset="0"/>
              </a:rPr>
              <a:t>.”</a:t>
            </a:r>
          </a:p>
        </p:txBody>
      </p:sp>
      <p:cxnSp>
        <p:nvCxnSpPr>
          <p:cNvPr id="8" name="Straight Connector 7">
            <a:extLst>
              <a:ext uri="{FF2B5EF4-FFF2-40B4-BE49-F238E27FC236}">
                <a16:creationId xmlns:a16="http://schemas.microsoft.com/office/drawing/2014/main" id="{09634B55-2B20-4B36-B564-71D68E52AEE6}"/>
              </a:ext>
            </a:extLst>
          </p:cNvPr>
          <p:cNvCxnSpPr>
            <a:cxnSpLocks/>
          </p:cNvCxnSpPr>
          <p:nvPr/>
        </p:nvCxnSpPr>
        <p:spPr>
          <a:xfrm>
            <a:off x="6096000" y="5200650"/>
            <a:ext cx="0" cy="1657350"/>
          </a:xfrm>
          <a:prstGeom prst="line">
            <a:avLst/>
          </a:prstGeom>
          <a:ln>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BB096D34-D9BD-4A26-AFBB-45A48189522E}"/>
              </a:ext>
            </a:extLst>
          </p:cNvPr>
          <p:cNvSpPr/>
          <p:nvPr/>
        </p:nvSpPr>
        <p:spPr>
          <a:xfrm>
            <a:off x="5686427" y="4933950"/>
            <a:ext cx="819147" cy="742947"/>
          </a:xfrm>
          <a:prstGeom prst="ellipse">
            <a:avLst/>
          </a:prstGeom>
          <a:solidFill>
            <a:schemeClr val="accent4">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7200" dirty="0">
              <a:solidFill>
                <a:schemeClr val="tx1">
                  <a:lumMod val="75000"/>
                  <a:lumOff val="25000"/>
                </a:schemeClr>
              </a:solidFill>
            </a:endParaRPr>
          </a:p>
        </p:txBody>
      </p:sp>
      <p:sp>
        <p:nvSpPr>
          <p:cNvPr id="11" name="TextBox 10">
            <a:extLst>
              <a:ext uri="{FF2B5EF4-FFF2-40B4-BE49-F238E27FC236}">
                <a16:creationId xmlns:a16="http://schemas.microsoft.com/office/drawing/2014/main" id="{2D1B4DAE-9B30-42EB-92A0-1B0550A71FBA}"/>
              </a:ext>
            </a:extLst>
          </p:cNvPr>
          <p:cNvSpPr txBox="1"/>
          <p:nvPr/>
        </p:nvSpPr>
        <p:spPr>
          <a:xfrm>
            <a:off x="5748603" y="4895850"/>
            <a:ext cx="732893" cy="1200329"/>
          </a:xfrm>
          <a:prstGeom prst="rect">
            <a:avLst/>
          </a:prstGeom>
          <a:noFill/>
        </p:spPr>
        <p:txBody>
          <a:bodyPr wrap="none" rtlCol="0">
            <a:spAutoFit/>
          </a:bodyPr>
          <a:lstStyle/>
          <a:p>
            <a:r>
              <a:rPr lang="en-PH" sz="7200" dirty="0">
                <a:latin typeface="Engravers MT" panose="02090707080505020304" pitchFamily="18" charset="0"/>
              </a:rPr>
              <a:t>“</a:t>
            </a:r>
            <a:endParaRPr lang="en-US" sz="7200" dirty="0">
              <a:latin typeface="Engravers MT" panose="02090707080505020304" pitchFamily="18" charset="0"/>
            </a:endParaRPr>
          </a:p>
        </p:txBody>
      </p:sp>
      <p:pic>
        <p:nvPicPr>
          <p:cNvPr id="5" name="Graphic 4" descr="Question mark">
            <a:extLst>
              <a:ext uri="{FF2B5EF4-FFF2-40B4-BE49-F238E27FC236}">
                <a16:creationId xmlns:a16="http://schemas.microsoft.com/office/drawing/2014/main" id="{E0E8F956-E347-48F5-A244-EF49ADBA566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10220" y="1051628"/>
            <a:ext cx="657726" cy="657726"/>
          </a:xfrm>
          <a:prstGeom prst="rect">
            <a:avLst/>
          </a:prstGeom>
        </p:spPr>
      </p:pic>
      <p:sp>
        <p:nvSpPr>
          <p:cNvPr id="12" name="TextBox 11">
            <a:extLst>
              <a:ext uri="{FF2B5EF4-FFF2-40B4-BE49-F238E27FC236}">
                <a16:creationId xmlns:a16="http://schemas.microsoft.com/office/drawing/2014/main" id="{DD252B17-A546-4959-A2D9-C5CCAAC53020}"/>
              </a:ext>
            </a:extLst>
          </p:cNvPr>
          <p:cNvSpPr txBox="1"/>
          <p:nvPr/>
        </p:nvSpPr>
        <p:spPr>
          <a:xfrm>
            <a:off x="7075652" y="5095904"/>
            <a:ext cx="3949780" cy="400110"/>
          </a:xfrm>
          <a:prstGeom prst="rect">
            <a:avLst/>
          </a:prstGeom>
          <a:noFill/>
        </p:spPr>
        <p:txBody>
          <a:bodyPr wrap="square">
            <a:spAutoFit/>
          </a:bodyPr>
          <a:lstStyle/>
          <a:p>
            <a:pPr eaLnBrk="1" hangingPunct="1">
              <a:defRPr/>
            </a:pPr>
            <a:r>
              <a:rPr lang="en-US" altLang="en-US" sz="2000" i="1" dirty="0">
                <a:latin typeface="Avenir Next LT Pro" panose="020B0504020202020204" pitchFamily="34" charset="0"/>
                <a:cs typeface="Times New Roman" panose="02020603050405020304" pitchFamily="18" charset="0"/>
              </a:rPr>
              <a:t>- Section 306  (a), R.A. No. 7160</a:t>
            </a:r>
            <a:endParaRPr lang="en-PH" sz="2000" i="1" dirty="0">
              <a:latin typeface="Avenir Next LT Pro" panose="020B0504020202020204" pitchFamily="34" charset="0"/>
            </a:endParaRPr>
          </a:p>
        </p:txBody>
      </p:sp>
    </p:spTree>
    <p:extLst>
      <p:ext uri="{BB962C8B-B14F-4D97-AF65-F5344CB8AC3E}">
        <p14:creationId xmlns:p14="http://schemas.microsoft.com/office/powerpoint/2010/main" val="4191787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75A95F3-AC79-493A-8DCF-66642654AF4C}"/>
              </a:ext>
            </a:extLst>
          </p:cNvPr>
          <p:cNvSpPr/>
          <p:nvPr/>
        </p:nvSpPr>
        <p:spPr>
          <a:xfrm>
            <a:off x="401762" y="807830"/>
            <a:ext cx="874643" cy="874643"/>
          </a:xfrm>
          <a:prstGeom prst="ellipse">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238D1709-F966-44DF-ACE8-16A730BF59CC}"/>
              </a:ext>
            </a:extLst>
          </p:cNvPr>
          <p:cNvSpPr txBox="1"/>
          <p:nvPr/>
        </p:nvSpPr>
        <p:spPr>
          <a:xfrm>
            <a:off x="1438382" y="891208"/>
            <a:ext cx="9442174" cy="707886"/>
          </a:xfrm>
          <a:prstGeom prst="rect">
            <a:avLst/>
          </a:prstGeom>
          <a:noFill/>
        </p:spPr>
        <p:txBody>
          <a:bodyPr wrap="square" rtlCol="0">
            <a:spAutoFit/>
          </a:bodyPr>
          <a:lstStyle/>
          <a:p>
            <a:r>
              <a:rPr lang="en-US" sz="4000" b="1" dirty="0">
                <a:latin typeface="Franklin Gothic Demi Cond" panose="020B0706030402020204" pitchFamily="34" charset="0"/>
              </a:rPr>
              <a:t>WHAT IS AN APPROPRIATION ORDINANCE?</a:t>
            </a:r>
          </a:p>
        </p:txBody>
      </p:sp>
      <p:sp>
        <p:nvSpPr>
          <p:cNvPr id="26" name="TextBox 25">
            <a:extLst>
              <a:ext uri="{FF2B5EF4-FFF2-40B4-BE49-F238E27FC236}">
                <a16:creationId xmlns:a16="http://schemas.microsoft.com/office/drawing/2014/main" id="{729F1CEE-E9B4-4FA7-B18F-1BE78565A19A}"/>
              </a:ext>
            </a:extLst>
          </p:cNvPr>
          <p:cNvSpPr txBox="1"/>
          <p:nvPr/>
        </p:nvSpPr>
        <p:spPr>
          <a:xfrm>
            <a:off x="1457128" y="2206344"/>
            <a:ext cx="9277744" cy="2308324"/>
          </a:xfrm>
          <a:prstGeom prst="rect">
            <a:avLst/>
          </a:prstGeom>
          <a:noFill/>
        </p:spPr>
        <p:txBody>
          <a:bodyPr wrap="square">
            <a:spAutoFit/>
          </a:bodyPr>
          <a:lstStyle/>
          <a:p>
            <a:pPr lvl="0" algn="ctr"/>
            <a:r>
              <a:rPr lang="en-US" sz="3600" i="1" noProof="1">
                <a:latin typeface="Segoe UI Light" panose="020B0502040204020203" pitchFamily="34" charset="0"/>
                <a:cs typeface="Segoe UI Light" panose="020B0502040204020203" pitchFamily="34" charset="0"/>
              </a:rPr>
              <a:t>“A legislative action </a:t>
            </a:r>
            <a:r>
              <a:rPr lang="en-US" sz="3600" b="1" i="1" noProof="1">
                <a:latin typeface="Segoe UI Light" panose="020B0502040204020203" pitchFamily="34" charset="0"/>
                <a:cs typeface="Segoe UI Light" panose="020B0502040204020203" pitchFamily="34" charset="0"/>
              </a:rPr>
              <a:t>authorizing</a:t>
            </a:r>
            <a:r>
              <a:rPr lang="en-US" sz="3600" i="1" noProof="1">
                <a:latin typeface="Segoe UI Light" panose="020B0502040204020203" pitchFamily="34" charset="0"/>
                <a:cs typeface="Segoe UI Light" panose="020B0502040204020203" pitchFamily="34" charset="0"/>
              </a:rPr>
              <a:t> the payment of goods and services from local government funds under specified conditions or </a:t>
            </a:r>
          </a:p>
          <a:p>
            <a:pPr lvl="0" algn="ctr"/>
            <a:r>
              <a:rPr lang="en-US" sz="3600" i="1" noProof="1">
                <a:latin typeface="Segoe UI Light" panose="020B0502040204020203" pitchFamily="34" charset="0"/>
                <a:cs typeface="Segoe UI Light" panose="020B0502040204020203" pitchFamily="34" charset="0"/>
              </a:rPr>
              <a:t>for specific purposes.”</a:t>
            </a:r>
          </a:p>
        </p:txBody>
      </p:sp>
      <p:cxnSp>
        <p:nvCxnSpPr>
          <p:cNvPr id="8" name="Straight Connector 7">
            <a:extLst>
              <a:ext uri="{FF2B5EF4-FFF2-40B4-BE49-F238E27FC236}">
                <a16:creationId xmlns:a16="http://schemas.microsoft.com/office/drawing/2014/main" id="{09634B55-2B20-4B36-B564-71D68E52AEE6}"/>
              </a:ext>
            </a:extLst>
          </p:cNvPr>
          <p:cNvCxnSpPr>
            <a:cxnSpLocks/>
          </p:cNvCxnSpPr>
          <p:nvPr/>
        </p:nvCxnSpPr>
        <p:spPr>
          <a:xfrm>
            <a:off x="6096000" y="5200650"/>
            <a:ext cx="0" cy="1657350"/>
          </a:xfrm>
          <a:prstGeom prst="line">
            <a:avLst/>
          </a:prstGeom>
          <a:ln>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BB096D34-D9BD-4A26-AFBB-45A48189522E}"/>
              </a:ext>
            </a:extLst>
          </p:cNvPr>
          <p:cNvSpPr/>
          <p:nvPr/>
        </p:nvSpPr>
        <p:spPr>
          <a:xfrm>
            <a:off x="5686427" y="4933950"/>
            <a:ext cx="819147" cy="742947"/>
          </a:xfrm>
          <a:prstGeom prst="ellipse">
            <a:avLst/>
          </a:prstGeom>
          <a:solidFill>
            <a:schemeClr val="accent4">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7200" dirty="0">
              <a:solidFill>
                <a:schemeClr val="tx1">
                  <a:lumMod val="75000"/>
                  <a:lumOff val="25000"/>
                </a:schemeClr>
              </a:solidFill>
            </a:endParaRPr>
          </a:p>
        </p:txBody>
      </p:sp>
      <p:sp>
        <p:nvSpPr>
          <p:cNvPr id="11" name="TextBox 10">
            <a:extLst>
              <a:ext uri="{FF2B5EF4-FFF2-40B4-BE49-F238E27FC236}">
                <a16:creationId xmlns:a16="http://schemas.microsoft.com/office/drawing/2014/main" id="{2D1B4DAE-9B30-42EB-92A0-1B0550A71FBA}"/>
              </a:ext>
            </a:extLst>
          </p:cNvPr>
          <p:cNvSpPr txBox="1"/>
          <p:nvPr/>
        </p:nvSpPr>
        <p:spPr>
          <a:xfrm>
            <a:off x="5748603" y="4895850"/>
            <a:ext cx="732893" cy="1200329"/>
          </a:xfrm>
          <a:prstGeom prst="rect">
            <a:avLst/>
          </a:prstGeom>
          <a:noFill/>
        </p:spPr>
        <p:txBody>
          <a:bodyPr wrap="none" rtlCol="0">
            <a:spAutoFit/>
          </a:bodyPr>
          <a:lstStyle/>
          <a:p>
            <a:r>
              <a:rPr lang="en-PH" sz="7200" dirty="0">
                <a:latin typeface="Engravers MT" panose="02090707080505020304" pitchFamily="18" charset="0"/>
              </a:rPr>
              <a:t>“</a:t>
            </a:r>
            <a:endParaRPr lang="en-US" sz="7200" dirty="0">
              <a:latin typeface="Engravers MT" panose="02090707080505020304" pitchFamily="18" charset="0"/>
            </a:endParaRPr>
          </a:p>
        </p:txBody>
      </p:sp>
      <p:pic>
        <p:nvPicPr>
          <p:cNvPr id="5" name="Graphic 4" descr="Question mark">
            <a:extLst>
              <a:ext uri="{FF2B5EF4-FFF2-40B4-BE49-F238E27FC236}">
                <a16:creationId xmlns:a16="http://schemas.microsoft.com/office/drawing/2014/main" id="{E0E8F956-E347-48F5-A244-EF49ADBA566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10220" y="891208"/>
            <a:ext cx="657726" cy="657726"/>
          </a:xfrm>
          <a:prstGeom prst="rect">
            <a:avLst/>
          </a:prstGeom>
        </p:spPr>
      </p:pic>
      <p:sp>
        <p:nvSpPr>
          <p:cNvPr id="12" name="TextBox 11">
            <a:extLst>
              <a:ext uri="{FF2B5EF4-FFF2-40B4-BE49-F238E27FC236}">
                <a16:creationId xmlns:a16="http://schemas.microsoft.com/office/drawing/2014/main" id="{DD252B17-A546-4959-A2D9-C5CCAAC53020}"/>
              </a:ext>
            </a:extLst>
          </p:cNvPr>
          <p:cNvSpPr txBox="1"/>
          <p:nvPr/>
        </p:nvSpPr>
        <p:spPr>
          <a:xfrm>
            <a:off x="7075652" y="5095904"/>
            <a:ext cx="3949780" cy="400110"/>
          </a:xfrm>
          <a:prstGeom prst="rect">
            <a:avLst/>
          </a:prstGeom>
          <a:noFill/>
        </p:spPr>
        <p:txBody>
          <a:bodyPr wrap="square">
            <a:spAutoFit/>
          </a:bodyPr>
          <a:lstStyle/>
          <a:p>
            <a:pPr eaLnBrk="1" hangingPunct="1">
              <a:defRPr/>
            </a:pPr>
            <a:r>
              <a:rPr lang="en-US" altLang="en-US" sz="2000" i="1" dirty="0">
                <a:latin typeface="Avenir Next LT Pro" panose="020B0504020202020204" pitchFamily="34" charset="0"/>
                <a:cs typeface="Times New Roman" panose="02020603050405020304" pitchFamily="18" charset="0"/>
              </a:rPr>
              <a:t>- Section 306  (b), R.A. No. 7160</a:t>
            </a:r>
          </a:p>
        </p:txBody>
      </p:sp>
    </p:spTree>
    <p:extLst>
      <p:ext uri="{BB962C8B-B14F-4D97-AF65-F5344CB8AC3E}">
        <p14:creationId xmlns:p14="http://schemas.microsoft.com/office/powerpoint/2010/main" val="1349160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box_orange"/>
          <p:cNvSpPr/>
          <p:nvPr/>
        </p:nvSpPr>
        <p:spPr>
          <a:xfrm>
            <a:off x="4438970" y="3227362"/>
            <a:ext cx="806599" cy="621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050">
              <a:solidFill>
                <a:prstClr val="white"/>
              </a:solidFill>
              <a:latin typeface="Helvetica" pitchFamily="2" charset="0"/>
            </a:endParaRPr>
          </a:p>
        </p:txBody>
      </p:sp>
      <p:sp>
        <p:nvSpPr>
          <p:cNvPr id="67" name="box_peach"/>
          <p:cNvSpPr/>
          <p:nvPr/>
        </p:nvSpPr>
        <p:spPr>
          <a:xfrm>
            <a:off x="4438970" y="3850846"/>
            <a:ext cx="811092" cy="650446"/>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050">
              <a:solidFill>
                <a:prstClr val="white"/>
              </a:solidFill>
              <a:latin typeface="Helvetica" pitchFamily="2" charset="0"/>
            </a:endParaRPr>
          </a:p>
        </p:txBody>
      </p:sp>
      <p:sp>
        <p:nvSpPr>
          <p:cNvPr id="68" name="box_peach"/>
          <p:cNvSpPr/>
          <p:nvPr/>
        </p:nvSpPr>
        <p:spPr>
          <a:xfrm>
            <a:off x="5319713" y="4531625"/>
            <a:ext cx="795364" cy="623485"/>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050">
              <a:solidFill>
                <a:prstClr val="white"/>
              </a:solidFill>
              <a:latin typeface="Helvetica" pitchFamily="2" charset="0"/>
            </a:endParaRPr>
          </a:p>
        </p:txBody>
      </p:sp>
      <p:sp>
        <p:nvSpPr>
          <p:cNvPr id="69" name="box_peach"/>
          <p:cNvSpPr/>
          <p:nvPr/>
        </p:nvSpPr>
        <p:spPr>
          <a:xfrm>
            <a:off x="5310725" y="5175330"/>
            <a:ext cx="811092" cy="640335"/>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050">
              <a:solidFill>
                <a:prstClr val="white"/>
              </a:solidFill>
              <a:latin typeface="Helvetica" pitchFamily="2" charset="0"/>
            </a:endParaRPr>
          </a:p>
        </p:txBody>
      </p:sp>
      <p:sp>
        <p:nvSpPr>
          <p:cNvPr id="70" name="box_peach"/>
          <p:cNvSpPr/>
          <p:nvPr/>
        </p:nvSpPr>
        <p:spPr>
          <a:xfrm>
            <a:off x="1637222" y="4534995"/>
            <a:ext cx="3603853" cy="980724"/>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050">
              <a:solidFill>
                <a:prstClr val="white"/>
              </a:solidFill>
              <a:latin typeface="Helvetica" pitchFamily="2" charset="0"/>
            </a:endParaRPr>
          </a:p>
        </p:txBody>
      </p:sp>
      <p:sp>
        <p:nvSpPr>
          <p:cNvPr id="2" name="box_brown"/>
          <p:cNvSpPr/>
          <p:nvPr/>
        </p:nvSpPr>
        <p:spPr>
          <a:xfrm>
            <a:off x="5319713" y="2592083"/>
            <a:ext cx="797611" cy="59483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050" dirty="0">
              <a:solidFill>
                <a:prstClr val="white"/>
              </a:solidFill>
              <a:latin typeface="Helvetica" pitchFamily="2" charset="0"/>
            </a:endParaRPr>
          </a:p>
        </p:txBody>
      </p:sp>
      <p:sp>
        <p:nvSpPr>
          <p:cNvPr id="63" name="box_brown"/>
          <p:cNvSpPr/>
          <p:nvPr/>
        </p:nvSpPr>
        <p:spPr>
          <a:xfrm>
            <a:off x="5326453" y="1933210"/>
            <a:ext cx="795364" cy="61337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050" dirty="0">
              <a:solidFill>
                <a:prstClr val="white"/>
              </a:solidFill>
              <a:latin typeface="Helvetica" pitchFamily="2" charset="0"/>
            </a:endParaRPr>
          </a:p>
        </p:txBody>
      </p:sp>
      <p:sp>
        <p:nvSpPr>
          <p:cNvPr id="64" name="box_brown"/>
          <p:cNvSpPr/>
          <p:nvPr/>
        </p:nvSpPr>
        <p:spPr>
          <a:xfrm>
            <a:off x="1650702" y="2595453"/>
            <a:ext cx="3621828" cy="59483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050" dirty="0">
              <a:solidFill>
                <a:prstClr val="white"/>
              </a:solidFill>
              <a:latin typeface="Helvetica" pitchFamily="2" charset="0"/>
            </a:endParaRPr>
          </a:p>
        </p:txBody>
      </p:sp>
      <p:sp>
        <p:nvSpPr>
          <p:cNvPr id="58" name="box_white"/>
          <p:cNvSpPr/>
          <p:nvPr/>
        </p:nvSpPr>
        <p:spPr>
          <a:xfrm>
            <a:off x="6184728" y="4528254"/>
            <a:ext cx="811091" cy="626855"/>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050">
              <a:solidFill>
                <a:prstClr val="white"/>
              </a:solidFill>
              <a:latin typeface="Helvetica" pitchFamily="2" charset="0"/>
            </a:endParaRPr>
          </a:p>
        </p:txBody>
      </p:sp>
      <p:sp>
        <p:nvSpPr>
          <p:cNvPr id="163" name="box_white"/>
          <p:cNvSpPr/>
          <p:nvPr/>
        </p:nvSpPr>
        <p:spPr>
          <a:xfrm>
            <a:off x="7081502" y="3866011"/>
            <a:ext cx="811091" cy="620114"/>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050">
              <a:solidFill>
                <a:prstClr val="white"/>
              </a:solidFill>
              <a:latin typeface="Helvetica" pitchFamily="2" charset="0"/>
            </a:endParaRPr>
          </a:p>
        </p:txBody>
      </p:sp>
      <p:sp>
        <p:nvSpPr>
          <p:cNvPr id="59" name="box_white"/>
          <p:cNvSpPr/>
          <p:nvPr/>
        </p:nvSpPr>
        <p:spPr>
          <a:xfrm>
            <a:off x="7098579" y="4496143"/>
            <a:ext cx="3610593" cy="621799"/>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050">
              <a:solidFill>
                <a:prstClr val="white"/>
              </a:solidFill>
              <a:latin typeface="Helvetica" pitchFamily="2" charset="0"/>
            </a:endParaRPr>
          </a:p>
        </p:txBody>
      </p:sp>
      <p:sp>
        <p:nvSpPr>
          <p:cNvPr id="60" name="box_white"/>
          <p:cNvSpPr/>
          <p:nvPr/>
        </p:nvSpPr>
        <p:spPr>
          <a:xfrm>
            <a:off x="6189221" y="5175330"/>
            <a:ext cx="811091" cy="640335"/>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050">
              <a:solidFill>
                <a:prstClr val="white"/>
              </a:solidFill>
              <a:latin typeface="Helvetica" pitchFamily="2" charset="0"/>
            </a:endParaRPr>
          </a:p>
        </p:txBody>
      </p:sp>
      <p:sp>
        <p:nvSpPr>
          <p:cNvPr id="133" name="box_orange"/>
          <p:cNvSpPr/>
          <p:nvPr/>
        </p:nvSpPr>
        <p:spPr>
          <a:xfrm>
            <a:off x="6191468" y="2581972"/>
            <a:ext cx="797611" cy="608318"/>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050">
              <a:solidFill>
                <a:prstClr val="white"/>
              </a:solidFill>
              <a:latin typeface="Helvetica" pitchFamily="2" charset="0"/>
            </a:endParaRPr>
          </a:p>
        </p:txBody>
      </p:sp>
      <p:sp>
        <p:nvSpPr>
          <p:cNvPr id="55" name="box_orange"/>
          <p:cNvSpPr/>
          <p:nvPr/>
        </p:nvSpPr>
        <p:spPr>
          <a:xfrm>
            <a:off x="6198207" y="1924786"/>
            <a:ext cx="797610" cy="616744"/>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050">
              <a:solidFill>
                <a:prstClr val="white"/>
              </a:solidFill>
              <a:latin typeface="Helvetica" pitchFamily="2" charset="0"/>
            </a:endParaRPr>
          </a:p>
        </p:txBody>
      </p:sp>
      <p:sp>
        <p:nvSpPr>
          <p:cNvPr id="57" name="box_orange"/>
          <p:cNvSpPr/>
          <p:nvPr/>
        </p:nvSpPr>
        <p:spPr>
          <a:xfrm>
            <a:off x="7060976" y="2467475"/>
            <a:ext cx="3592618" cy="722815"/>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050">
              <a:solidFill>
                <a:prstClr val="white"/>
              </a:solidFill>
              <a:latin typeface="Helvetica" pitchFamily="2" charset="0"/>
            </a:endParaRPr>
          </a:p>
        </p:txBody>
      </p:sp>
      <p:sp>
        <p:nvSpPr>
          <p:cNvPr id="56" name="box_orange"/>
          <p:cNvSpPr/>
          <p:nvPr/>
        </p:nvSpPr>
        <p:spPr>
          <a:xfrm>
            <a:off x="7074457" y="3237472"/>
            <a:ext cx="795364" cy="599893"/>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050">
              <a:solidFill>
                <a:schemeClr val="accent2">
                  <a:lumMod val="40000"/>
                  <a:lumOff val="60000"/>
                </a:schemeClr>
              </a:solidFill>
              <a:latin typeface="Helvetica" pitchFamily="2" charset="0"/>
            </a:endParaRPr>
          </a:p>
        </p:txBody>
      </p:sp>
      <p:sp>
        <p:nvSpPr>
          <p:cNvPr id="167" name="TextBox 166"/>
          <p:cNvSpPr txBox="1">
            <a:spLocks noChangeArrowheads="1"/>
          </p:cNvSpPr>
          <p:nvPr/>
        </p:nvSpPr>
        <p:spPr bwMode="auto">
          <a:xfrm>
            <a:off x="7132876" y="2518519"/>
            <a:ext cx="3556669" cy="6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r>
              <a:rPr lang="en-US" altLang="en-US" sz="1600" b="1" dirty="0">
                <a:solidFill>
                  <a:srgbClr val="000000"/>
                </a:solidFill>
                <a:latin typeface="Helvetica" pitchFamily="2" charset="0"/>
                <a:cs typeface="Arial" panose="020B0604020202020204" pitchFamily="34" charset="0"/>
              </a:rPr>
              <a:t>To ascertain that programs have attained their targets.</a:t>
            </a:r>
          </a:p>
        </p:txBody>
      </p:sp>
      <p:sp>
        <p:nvSpPr>
          <p:cNvPr id="40" name="TextBox 39"/>
          <p:cNvSpPr txBox="1">
            <a:spLocks noChangeArrowheads="1"/>
          </p:cNvSpPr>
          <p:nvPr/>
        </p:nvSpPr>
        <p:spPr bwMode="auto">
          <a:xfrm>
            <a:off x="1287858" y="2159812"/>
            <a:ext cx="2898361" cy="39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n-US" dirty="0">
                <a:latin typeface="Helvetica" pitchFamily="2" charset="0"/>
              </a:rPr>
              <a:t>CONTROL</a:t>
            </a:r>
          </a:p>
        </p:txBody>
      </p:sp>
      <p:sp>
        <p:nvSpPr>
          <p:cNvPr id="41" name="TextBox 40"/>
          <p:cNvSpPr txBox="1">
            <a:spLocks noChangeArrowheads="1"/>
          </p:cNvSpPr>
          <p:nvPr/>
        </p:nvSpPr>
        <p:spPr bwMode="auto">
          <a:xfrm>
            <a:off x="7642894" y="2026602"/>
            <a:ext cx="2898361" cy="39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n-US" dirty="0">
                <a:latin typeface="Helvetica" pitchFamily="2" charset="0"/>
              </a:rPr>
              <a:t>ACCOUNTABILITY</a:t>
            </a:r>
          </a:p>
        </p:txBody>
      </p:sp>
      <p:sp>
        <p:nvSpPr>
          <p:cNvPr id="48" name="TextBox 47"/>
          <p:cNvSpPr txBox="1">
            <a:spLocks noChangeArrowheads="1"/>
          </p:cNvSpPr>
          <p:nvPr/>
        </p:nvSpPr>
        <p:spPr bwMode="auto">
          <a:xfrm>
            <a:off x="1650703" y="4544750"/>
            <a:ext cx="3482526" cy="980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just" eaLnBrk="1" hangingPunct="1"/>
            <a:r>
              <a:rPr lang="en-US" altLang="en-US" b="1" dirty="0">
                <a:solidFill>
                  <a:srgbClr val="000000"/>
                </a:solidFill>
                <a:latin typeface="Helvetica" pitchFamily="2" charset="0"/>
                <a:cs typeface="Arial" panose="020B0604020202020204" pitchFamily="34" charset="0"/>
              </a:rPr>
              <a:t>To ensure that what is implemented is part of the plan.</a:t>
            </a:r>
          </a:p>
        </p:txBody>
      </p:sp>
      <p:sp>
        <p:nvSpPr>
          <p:cNvPr id="49" name="TextBox 48"/>
          <p:cNvSpPr txBox="1">
            <a:spLocks noChangeArrowheads="1"/>
          </p:cNvSpPr>
          <p:nvPr/>
        </p:nvSpPr>
        <p:spPr bwMode="auto">
          <a:xfrm>
            <a:off x="7314272" y="4582800"/>
            <a:ext cx="3347714" cy="424707"/>
          </a:xfrm>
          <a:prstGeom prst="rect">
            <a:avLst/>
          </a:prstGeom>
          <a:solidFill>
            <a:schemeClr val="accent6">
              <a:lumMod val="40000"/>
              <a:lumOff val="60000"/>
            </a:schemeClr>
          </a:solidFill>
          <a:ln>
            <a:noFill/>
          </a:ln>
        </p:spPr>
        <p:txBody>
          <a:bodyPr wrap="squar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r>
              <a:rPr lang="en-US" altLang="en-US" sz="2000" b="1" dirty="0">
                <a:solidFill>
                  <a:srgbClr val="000000"/>
                </a:solidFill>
                <a:latin typeface="Helvetica" pitchFamily="2" charset="0"/>
                <a:cs typeface="Arial" panose="020B0604020202020204" pitchFamily="34" charset="0"/>
              </a:rPr>
              <a:t>To drive development.</a:t>
            </a:r>
          </a:p>
        </p:txBody>
      </p:sp>
      <p:sp>
        <p:nvSpPr>
          <p:cNvPr id="51" name="TextBox 50"/>
          <p:cNvSpPr txBox="1">
            <a:spLocks noChangeArrowheads="1"/>
          </p:cNvSpPr>
          <p:nvPr/>
        </p:nvSpPr>
        <p:spPr bwMode="auto">
          <a:xfrm>
            <a:off x="1963007" y="2708353"/>
            <a:ext cx="3170223" cy="39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r>
              <a:rPr lang="en-US" altLang="en-US" b="1" dirty="0">
                <a:solidFill>
                  <a:srgbClr val="FFFFFF"/>
                </a:solidFill>
                <a:latin typeface="Helvetica" pitchFamily="2" charset="0"/>
                <a:cs typeface="Arial" panose="020B0604020202020204" pitchFamily="34" charset="0"/>
              </a:rPr>
              <a:t>To limit expenditures</a:t>
            </a:r>
          </a:p>
        </p:txBody>
      </p:sp>
      <p:sp>
        <p:nvSpPr>
          <p:cNvPr id="61" name="TextBox 60"/>
          <p:cNvSpPr txBox="1">
            <a:spLocks noChangeArrowheads="1"/>
          </p:cNvSpPr>
          <p:nvPr/>
        </p:nvSpPr>
        <p:spPr bwMode="auto">
          <a:xfrm>
            <a:off x="8000606" y="4015722"/>
            <a:ext cx="2898361" cy="39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n-US" dirty="0">
                <a:latin typeface="Helvetica" pitchFamily="2" charset="0"/>
              </a:rPr>
              <a:t>DEVELOPMENT</a:t>
            </a:r>
          </a:p>
        </p:txBody>
      </p:sp>
      <p:sp>
        <p:nvSpPr>
          <p:cNvPr id="62" name="TextBox 61"/>
          <p:cNvSpPr txBox="1">
            <a:spLocks noChangeArrowheads="1"/>
          </p:cNvSpPr>
          <p:nvPr/>
        </p:nvSpPr>
        <p:spPr bwMode="auto">
          <a:xfrm>
            <a:off x="2034904" y="4102369"/>
            <a:ext cx="2898361" cy="39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n-US" dirty="0">
                <a:latin typeface="Helvetica" pitchFamily="2" charset="0"/>
              </a:rPr>
              <a:t>PLANNING</a:t>
            </a:r>
          </a:p>
        </p:txBody>
      </p:sp>
      <p:pic>
        <p:nvPicPr>
          <p:cNvPr id="40990" name="pointer sml"/>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47389" y="2078840"/>
            <a:ext cx="285343" cy="286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 name="pointer sml"/>
          <p:cNvPicPr>
            <a:picLocks noChangeAspect="1"/>
          </p:cNvPicPr>
          <p:nvPr/>
        </p:nvPicPr>
        <p:blipFill>
          <a:blip r:embed="rId4" cstate="print">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1721245" y="2219081"/>
            <a:ext cx="272947" cy="272946"/>
          </a:xfrm>
          <a:prstGeom prst="rect">
            <a:avLst/>
          </a:prstGeom>
        </p:spPr>
      </p:pic>
      <p:pic>
        <p:nvPicPr>
          <p:cNvPr id="74" name="pointer sml"/>
          <p:cNvPicPr>
            <a:picLocks noChangeAspect="1"/>
          </p:cNvPicPr>
          <p:nvPr/>
        </p:nvPicPr>
        <p:blipFill>
          <a:blip r:embed="rId5" cstate="print">
            <a:duotone>
              <a:prstClr val="black"/>
              <a:schemeClr val="bg1">
                <a:tint val="45000"/>
                <a:satMod val="400000"/>
              </a:schemeClr>
            </a:duotone>
            <a:extLst>
              <a:ext uri="{28A0092B-C50C-407E-A947-70E740481C1C}">
                <a14:useLocalDpi xmlns:a14="http://schemas.microsoft.com/office/drawing/2010/main" val="0"/>
              </a:ext>
            </a:extLst>
          </a:blip>
          <a:stretch>
            <a:fillRect/>
          </a:stretch>
        </p:blipFill>
        <p:spPr>
          <a:xfrm>
            <a:off x="8091086" y="4100804"/>
            <a:ext cx="285010" cy="285010"/>
          </a:xfrm>
          <a:prstGeom prst="rect">
            <a:avLst/>
          </a:prstGeom>
        </p:spPr>
      </p:pic>
      <p:pic>
        <p:nvPicPr>
          <p:cNvPr id="75" name="pointer sml"/>
          <p:cNvPicPr>
            <a:picLocks noChangeAspect="1"/>
          </p:cNvPicPr>
          <p:nvPr/>
        </p:nvPicPr>
        <p:blipFill>
          <a:blip r:embed="rId6" cstate="print">
            <a:duotone>
              <a:prstClr val="black"/>
              <a:schemeClr val="accent6">
                <a:lumMod val="40000"/>
                <a:lumOff val="60000"/>
                <a:tint val="45000"/>
                <a:satMod val="400000"/>
              </a:schemeClr>
            </a:duotone>
            <a:extLst>
              <a:ext uri="{28A0092B-C50C-407E-A947-70E740481C1C}">
                <a14:useLocalDpi xmlns:a14="http://schemas.microsoft.com/office/drawing/2010/main" val="0"/>
              </a:ext>
            </a:extLst>
          </a:blip>
          <a:stretch>
            <a:fillRect/>
          </a:stretch>
        </p:blipFill>
        <p:spPr>
          <a:xfrm>
            <a:off x="2453823" y="4178189"/>
            <a:ext cx="283216" cy="283216"/>
          </a:xfrm>
          <a:prstGeom prst="rect">
            <a:avLst/>
          </a:prstGeom>
        </p:spPr>
      </p:pic>
      <p:sp>
        <p:nvSpPr>
          <p:cNvPr id="46" name="Title 4"/>
          <p:cNvSpPr txBox="1">
            <a:spLocks/>
          </p:cNvSpPr>
          <p:nvPr/>
        </p:nvSpPr>
        <p:spPr>
          <a:xfrm>
            <a:off x="241604" y="859194"/>
            <a:ext cx="11679161" cy="762001"/>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PH" sz="4800" b="1" dirty="0">
                <a:latin typeface="Franklin Gothic Demi Cond" panose="020B0706030402020204" pitchFamily="34" charset="0"/>
                <a:cs typeface="Times New Roman" panose="02020603050405020304" pitchFamily="18" charset="0"/>
              </a:rPr>
              <a:t>FUNCTIONS OF BUDGETING</a:t>
            </a:r>
          </a:p>
        </p:txBody>
      </p:sp>
    </p:spTree>
    <p:extLst>
      <p:ext uri="{BB962C8B-B14F-4D97-AF65-F5344CB8AC3E}">
        <p14:creationId xmlns:p14="http://schemas.microsoft.com/office/powerpoint/2010/main" val="2327866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fade">
                                      <p:cBhvr>
                                        <p:cTn id="7" dur="500"/>
                                        <p:tgtEl>
                                          <p:spTgt spid="6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fade">
                                      <p:cBhvr>
                                        <p:cTn id="10" dur="500"/>
                                        <p:tgtEl>
                                          <p:spTgt spid="6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9"/>
                                        </p:tgtEl>
                                        <p:attrNameLst>
                                          <p:attrName>style.visibility</p:attrName>
                                        </p:attrNameLst>
                                      </p:cBhvr>
                                      <p:to>
                                        <p:strVal val="visible"/>
                                      </p:to>
                                    </p:set>
                                    <p:animEffect transition="in" filter="fade">
                                      <p:cBhvr>
                                        <p:cTn id="13" dur="500"/>
                                        <p:tgtEl>
                                          <p:spTgt spid="6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0"/>
                                        </p:tgtEl>
                                        <p:attrNameLst>
                                          <p:attrName>style.visibility</p:attrName>
                                        </p:attrNameLst>
                                      </p:cBhvr>
                                      <p:to>
                                        <p:strVal val="visible"/>
                                      </p:to>
                                    </p:set>
                                    <p:animEffect transition="in" filter="fade">
                                      <p:cBhvr>
                                        <p:cTn id="16" dur="500"/>
                                        <p:tgtEl>
                                          <p:spTgt spid="7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500"/>
                                        <p:tgtEl>
                                          <p:spTgt spid="4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62"/>
                                        </p:tgtEl>
                                        <p:attrNameLst>
                                          <p:attrName>style.visibility</p:attrName>
                                        </p:attrNameLst>
                                      </p:cBhvr>
                                      <p:to>
                                        <p:strVal val="visible"/>
                                      </p:to>
                                    </p:set>
                                    <p:animEffect transition="in" filter="fade">
                                      <p:cBhvr>
                                        <p:cTn id="22" dur="500"/>
                                        <p:tgtEl>
                                          <p:spTgt spid="62"/>
                                        </p:tgtEl>
                                      </p:cBhvr>
                                    </p:animEffect>
                                  </p:childTnLst>
                                </p:cTn>
                              </p:par>
                              <p:par>
                                <p:cTn id="23" presetID="10" presetClass="entr" presetSubtype="0" fill="hold" nodeType="withEffect">
                                  <p:stCondLst>
                                    <p:cond delay="0"/>
                                  </p:stCondLst>
                                  <p:childTnLst>
                                    <p:set>
                                      <p:cBhvr>
                                        <p:cTn id="24" dur="1" fill="hold">
                                          <p:stCondLst>
                                            <p:cond delay="0"/>
                                          </p:stCondLst>
                                        </p:cTn>
                                        <p:tgtEl>
                                          <p:spTgt spid="75"/>
                                        </p:tgtEl>
                                        <p:attrNameLst>
                                          <p:attrName>style.visibility</p:attrName>
                                        </p:attrNameLst>
                                      </p:cBhvr>
                                      <p:to>
                                        <p:strVal val="visible"/>
                                      </p:to>
                                    </p:set>
                                    <p:animEffect transition="in" filter="fade">
                                      <p:cBhvr>
                                        <p:cTn id="25" dur="500"/>
                                        <p:tgtEl>
                                          <p:spTgt spid="7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fade">
                                      <p:cBhvr>
                                        <p:cTn id="30" dur="500"/>
                                        <p:tgtEl>
                                          <p:spTgt spid="2"/>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63"/>
                                        </p:tgtEl>
                                        <p:attrNameLst>
                                          <p:attrName>style.visibility</p:attrName>
                                        </p:attrNameLst>
                                      </p:cBhvr>
                                      <p:to>
                                        <p:strVal val="visible"/>
                                      </p:to>
                                    </p:set>
                                    <p:animEffect transition="in" filter="fade">
                                      <p:cBhvr>
                                        <p:cTn id="33" dur="500"/>
                                        <p:tgtEl>
                                          <p:spTgt spid="63"/>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64"/>
                                        </p:tgtEl>
                                        <p:attrNameLst>
                                          <p:attrName>style.visibility</p:attrName>
                                        </p:attrNameLst>
                                      </p:cBhvr>
                                      <p:to>
                                        <p:strVal val="visible"/>
                                      </p:to>
                                    </p:set>
                                    <p:animEffect transition="in" filter="fade">
                                      <p:cBhvr>
                                        <p:cTn id="36" dur="500"/>
                                        <p:tgtEl>
                                          <p:spTgt spid="64"/>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Effect transition="in" filter="fade">
                                      <p:cBhvr>
                                        <p:cTn id="39" dur="500"/>
                                        <p:tgtEl>
                                          <p:spTgt spid="40"/>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51"/>
                                        </p:tgtEl>
                                        <p:attrNameLst>
                                          <p:attrName>style.visibility</p:attrName>
                                        </p:attrNameLst>
                                      </p:cBhvr>
                                      <p:to>
                                        <p:strVal val="visible"/>
                                      </p:to>
                                    </p:set>
                                    <p:animEffect transition="in" filter="fade">
                                      <p:cBhvr>
                                        <p:cTn id="42" dur="500"/>
                                        <p:tgtEl>
                                          <p:spTgt spid="51"/>
                                        </p:tgtEl>
                                      </p:cBhvr>
                                    </p:animEffect>
                                  </p:childTnLst>
                                </p:cTn>
                              </p:par>
                              <p:par>
                                <p:cTn id="43" presetID="10" presetClass="entr" presetSubtype="0" fill="hold" nodeType="withEffect">
                                  <p:stCondLst>
                                    <p:cond delay="0"/>
                                  </p:stCondLst>
                                  <p:childTnLst>
                                    <p:set>
                                      <p:cBhvr>
                                        <p:cTn id="44" dur="1" fill="hold">
                                          <p:stCondLst>
                                            <p:cond delay="0"/>
                                          </p:stCondLst>
                                        </p:cTn>
                                        <p:tgtEl>
                                          <p:spTgt spid="73"/>
                                        </p:tgtEl>
                                        <p:attrNameLst>
                                          <p:attrName>style.visibility</p:attrName>
                                        </p:attrNameLst>
                                      </p:cBhvr>
                                      <p:to>
                                        <p:strVal val="visible"/>
                                      </p:to>
                                    </p:set>
                                    <p:animEffect transition="in" filter="fade">
                                      <p:cBhvr>
                                        <p:cTn id="45" dur="500"/>
                                        <p:tgtEl>
                                          <p:spTgt spid="73"/>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animEffect transition="in" filter="fade">
                                      <p:cBhvr>
                                        <p:cTn id="48" dur="500"/>
                                        <p:tgtEl>
                                          <p:spTgt spid="66"/>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58"/>
                                        </p:tgtEl>
                                        <p:attrNameLst>
                                          <p:attrName>style.visibility</p:attrName>
                                        </p:attrNameLst>
                                      </p:cBhvr>
                                      <p:to>
                                        <p:strVal val="visible"/>
                                      </p:to>
                                    </p:set>
                                    <p:animEffect transition="in" filter="fade">
                                      <p:cBhvr>
                                        <p:cTn id="53" dur="500"/>
                                        <p:tgtEl>
                                          <p:spTgt spid="58"/>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63"/>
                                        </p:tgtEl>
                                        <p:attrNameLst>
                                          <p:attrName>style.visibility</p:attrName>
                                        </p:attrNameLst>
                                      </p:cBhvr>
                                      <p:to>
                                        <p:strVal val="visible"/>
                                      </p:to>
                                    </p:set>
                                    <p:animEffect transition="in" filter="fade">
                                      <p:cBhvr>
                                        <p:cTn id="56" dur="500"/>
                                        <p:tgtEl>
                                          <p:spTgt spid="163"/>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59"/>
                                        </p:tgtEl>
                                        <p:attrNameLst>
                                          <p:attrName>style.visibility</p:attrName>
                                        </p:attrNameLst>
                                      </p:cBhvr>
                                      <p:to>
                                        <p:strVal val="visible"/>
                                      </p:to>
                                    </p:set>
                                    <p:animEffect transition="in" filter="fade">
                                      <p:cBhvr>
                                        <p:cTn id="59" dur="500"/>
                                        <p:tgtEl>
                                          <p:spTgt spid="59"/>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49"/>
                                        </p:tgtEl>
                                        <p:attrNameLst>
                                          <p:attrName>style.visibility</p:attrName>
                                        </p:attrNameLst>
                                      </p:cBhvr>
                                      <p:to>
                                        <p:strVal val="visible"/>
                                      </p:to>
                                    </p:set>
                                    <p:animEffect transition="in" filter="fade">
                                      <p:cBhvr>
                                        <p:cTn id="62" dur="500"/>
                                        <p:tgtEl>
                                          <p:spTgt spid="49"/>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61"/>
                                        </p:tgtEl>
                                        <p:attrNameLst>
                                          <p:attrName>style.visibility</p:attrName>
                                        </p:attrNameLst>
                                      </p:cBhvr>
                                      <p:to>
                                        <p:strVal val="visible"/>
                                      </p:to>
                                    </p:set>
                                    <p:animEffect transition="in" filter="fade">
                                      <p:cBhvr>
                                        <p:cTn id="65" dur="500"/>
                                        <p:tgtEl>
                                          <p:spTgt spid="61"/>
                                        </p:tgtEl>
                                      </p:cBhvr>
                                    </p:animEffect>
                                  </p:childTnLst>
                                </p:cTn>
                              </p:par>
                              <p:par>
                                <p:cTn id="66" presetID="10" presetClass="entr" presetSubtype="0" fill="hold" nodeType="withEffect">
                                  <p:stCondLst>
                                    <p:cond delay="0"/>
                                  </p:stCondLst>
                                  <p:childTnLst>
                                    <p:set>
                                      <p:cBhvr>
                                        <p:cTn id="67" dur="1" fill="hold">
                                          <p:stCondLst>
                                            <p:cond delay="0"/>
                                          </p:stCondLst>
                                        </p:cTn>
                                        <p:tgtEl>
                                          <p:spTgt spid="74"/>
                                        </p:tgtEl>
                                        <p:attrNameLst>
                                          <p:attrName>style.visibility</p:attrName>
                                        </p:attrNameLst>
                                      </p:cBhvr>
                                      <p:to>
                                        <p:strVal val="visible"/>
                                      </p:to>
                                    </p:set>
                                    <p:animEffect transition="in" filter="fade">
                                      <p:cBhvr>
                                        <p:cTn id="68" dur="500"/>
                                        <p:tgtEl>
                                          <p:spTgt spid="74"/>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500"/>
                                        <p:tgtEl>
                                          <p:spTgt spid="60"/>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133"/>
                                        </p:tgtEl>
                                        <p:attrNameLst>
                                          <p:attrName>style.visibility</p:attrName>
                                        </p:attrNameLst>
                                      </p:cBhvr>
                                      <p:to>
                                        <p:strVal val="visible"/>
                                      </p:to>
                                    </p:set>
                                    <p:animEffect transition="in" filter="fade">
                                      <p:cBhvr>
                                        <p:cTn id="76" dur="500"/>
                                        <p:tgtEl>
                                          <p:spTgt spid="133"/>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55"/>
                                        </p:tgtEl>
                                        <p:attrNameLst>
                                          <p:attrName>style.visibility</p:attrName>
                                        </p:attrNameLst>
                                      </p:cBhvr>
                                      <p:to>
                                        <p:strVal val="visible"/>
                                      </p:to>
                                    </p:set>
                                    <p:animEffect transition="in" filter="fade">
                                      <p:cBhvr>
                                        <p:cTn id="79" dur="500"/>
                                        <p:tgtEl>
                                          <p:spTgt spid="55"/>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fade">
                                      <p:cBhvr>
                                        <p:cTn id="82" dur="500"/>
                                        <p:tgtEl>
                                          <p:spTgt spid="57"/>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167"/>
                                        </p:tgtEl>
                                        <p:attrNameLst>
                                          <p:attrName>style.visibility</p:attrName>
                                        </p:attrNameLst>
                                      </p:cBhvr>
                                      <p:to>
                                        <p:strVal val="visible"/>
                                      </p:to>
                                    </p:set>
                                    <p:animEffect transition="in" filter="fade">
                                      <p:cBhvr>
                                        <p:cTn id="85" dur="500"/>
                                        <p:tgtEl>
                                          <p:spTgt spid="167"/>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500"/>
                                        <p:tgtEl>
                                          <p:spTgt spid="41"/>
                                        </p:tgtEl>
                                      </p:cBhvr>
                                    </p:animEffect>
                                  </p:childTnLst>
                                </p:cTn>
                              </p:par>
                              <p:par>
                                <p:cTn id="89" presetID="10" presetClass="entr" presetSubtype="0" fill="hold" nodeType="withEffect">
                                  <p:stCondLst>
                                    <p:cond delay="0"/>
                                  </p:stCondLst>
                                  <p:childTnLst>
                                    <p:set>
                                      <p:cBhvr>
                                        <p:cTn id="90" dur="1" fill="hold">
                                          <p:stCondLst>
                                            <p:cond delay="0"/>
                                          </p:stCondLst>
                                        </p:cTn>
                                        <p:tgtEl>
                                          <p:spTgt spid="40990"/>
                                        </p:tgtEl>
                                        <p:attrNameLst>
                                          <p:attrName>style.visibility</p:attrName>
                                        </p:attrNameLst>
                                      </p:cBhvr>
                                      <p:to>
                                        <p:strVal val="visible"/>
                                      </p:to>
                                    </p:set>
                                    <p:animEffect transition="in" filter="fade">
                                      <p:cBhvr>
                                        <p:cTn id="91" dur="500"/>
                                        <p:tgtEl>
                                          <p:spTgt spid="40990"/>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7" grpId="0" animBg="1"/>
      <p:bldP spid="68" grpId="0" animBg="1"/>
      <p:bldP spid="69" grpId="0" animBg="1"/>
      <p:bldP spid="70" grpId="0" animBg="1"/>
      <p:bldP spid="2" grpId="0" animBg="1"/>
      <p:bldP spid="63" grpId="0" animBg="1"/>
      <p:bldP spid="64" grpId="0" animBg="1"/>
      <p:bldP spid="58" grpId="0" animBg="1"/>
      <p:bldP spid="163" grpId="0" animBg="1"/>
      <p:bldP spid="59" grpId="0" animBg="1"/>
      <p:bldP spid="60" grpId="0" animBg="1"/>
      <p:bldP spid="133" grpId="0" animBg="1"/>
      <p:bldP spid="55" grpId="0" animBg="1"/>
      <p:bldP spid="57" grpId="0" animBg="1"/>
      <p:bldP spid="56" grpId="0" animBg="1"/>
      <p:bldP spid="167" grpId="0"/>
      <p:bldP spid="40" grpId="0"/>
      <p:bldP spid="41" grpId="0"/>
      <p:bldP spid="48" grpId="0"/>
      <p:bldP spid="49" grpId="0" animBg="1"/>
      <p:bldP spid="51" grpId="0"/>
      <p:bldP spid="61" grpId="0"/>
      <p:bldP spid="6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75A95F3-AC79-493A-8DCF-66642654AF4C}"/>
              </a:ext>
            </a:extLst>
          </p:cNvPr>
          <p:cNvSpPr/>
          <p:nvPr/>
        </p:nvSpPr>
        <p:spPr>
          <a:xfrm>
            <a:off x="401762" y="807830"/>
            <a:ext cx="874643" cy="874643"/>
          </a:xfrm>
          <a:prstGeom prst="ellipse">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238D1709-F966-44DF-ACE8-16A730BF59CC}"/>
              </a:ext>
            </a:extLst>
          </p:cNvPr>
          <p:cNvSpPr txBox="1"/>
          <p:nvPr/>
        </p:nvSpPr>
        <p:spPr>
          <a:xfrm>
            <a:off x="1438382" y="891208"/>
            <a:ext cx="9442174" cy="707886"/>
          </a:xfrm>
          <a:prstGeom prst="rect">
            <a:avLst/>
          </a:prstGeom>
          <a:noFill/>
        </p:spPr>
        <p:txBody>
          <a:bodyPr wrap="square" rtlCol="0">
            <a:spAutoFit/>
          </a:bodyPr>
          <a:lstStyle/>
          <a:p>
            <a:r>
              <a:rPr lang="en-PH" sz="4000" b="1" dirty="0">
                <a:latin typeface="Franklin Gothic Demi Cond" panose="020B0706030402020204" pitchFamily="34" charset="0"/>
              </a:rPr>
              <a:t>BUDGETING AS A FUNCTION…</a:t>
            </a:r>
            <a:endParaRPr lang="en-US" sz="4000" b="1" dirty="0">
              <a:latin typeface="Franklin Gothic Demi Cond" panose="020B0706030402020204" pitchFamily="34" charset="0"/>
            </a:endParaRPr>
          </a:p>
        </p:txBody>
      </p:sp>
      <p:sp>
        <p:nvSpPr>
          <p:cNvPr id="26" name="TextBox 25">
            <a:extLst>
              <a:ext uri="{FF2B5EF4-FFF2-40B4-BE49-F238E27FC236}">
                <a16:creationId xmlns:a16="http://schemas.microsoft.com/office/drawing/2014/main" id="{729F1CEE-E9B4-4FA7-B18F-1BE78565A19A}"/>
              </a:ext>
            </a:extLst>
          </p:cNvPr>
          <p:cNvSpPr txBox="1"/>
          <p:nvPr/>
        </p:nvSpPr>
        <p:spPr>
          <a:xfrm>
            <a:off x="2228501" y="2112360"/>
            <a:ext cx="7734998" cy="2308324"/>
          </a:xfrm>
          <a:prstGeom prst="rect">
            <a:avLst/>
          </a:prstGeom>
          <a:noFill/>
        </p:spPr>
        <p:txBody>
          <a:bodyPr wrap="square">
            <a:spAutoFit/>
          </a:bodyPr>
          <a:lstStyle/>
          <a:p>
            <a:pPr lvl="0" algn="ctr"/>
            <a:r>
              <a:rPr lang="en-US" sz="3600" i="1" noProof="1">
                <a:latin typeface="Segoe UI Light" panose="020B0502040204020203" pitchFamily="34" charset="0"/>
                <a:cs typeface="Segoe UI Light" panose="020B0502040204020203" pitchFamily="34" charset="0"/>
              </a:rPr>
              <a:t>pushes, strengthens and bridges </a:t>
            </a:r>
          </a:p>
          <a:p>
            <a:pPr lvl="0" algn="ctr"/>
            <a:r>
              <a:rPr lang="en-US" sz="3600" i="1" noProof="1">
                <a:latin typeface="Segoe UI Light" panose="020B0502040204020203" pitchFamily="34" charset="0"/>
                <a:cs typeface="Segoe UI Light" panose="020B0502040204020203" pitchFamily="34" charset="0"/>
              </a:rPr>
              <a:t>the interconnection of the </a:t>
            </a:r>
          </a:p>
          <a:p>
            <a:pPr lvl="0" algn="ctr"/>
            <a:r>
              <a:rPr lang="en-US" sz="3600" i="1" noProof="1">
                <a:latin typeface="Segoe UI Light" panose="020B0502040204020203" pitchFamily="34" charset="0"/>
                <a:cs typeface="Segoe UI Light" panose="020B0502040204020203" pitchFamily="34" charset="0"/>
              </a:rPr>
              <a:t>different elements of </a:t>
            </a:r>
          </a:p>
          <a:p>
            <a:pPr lvl="0" algn="ctr"/>
            <a:r>
              <a:rPr lang="en-US" sz="3600" i="1" noProof="1">
                <a:latin typeface="Segoe UI Light" panose="020B0502040204020203" pitchFamily="34" charset="0"/>
                <a:cs typeface="Segoe UI Light" panose="020B0502040204020203" pitchFamily="34" charset="0"/>
              </a:rPr>
              <a:t>Public Financial Management</a:t>
            </a:r>
          </a:p>
        </p:txBody>
      </p:sp>
      <p:cxnSp>
        <p:nvCxnSpPr>
          <p:cNvPr id="8" name="Straight Connector 7">
            <a:extLst>
              <a:ext uri="{FF2B5EF4-FFF2-40B4-BE49-F238E27FC236}">
                <a16:creationId xmlns:a16="http://schemas.microsoft.com/office/drawing/2014/main" id="{09634B55-2B20-4B36-B564-71D68E52AEE6}"/>
              </a:ext>
            </a:extLst>
          </p:cNvPr>
          <p:cNvCxnSpPr>
            <a:cxnSpLocks/>
          </p:cNvCxnSpPr>
          <p:nvPr/>
        </p:nvCxnSpPr>
        <p:spPr>
          <a:xfrm>
            <a:off x="6096000" y="5200650"/>
            <a:ext cx="0" cy="1657350"/>
          </a:xfrm>
          <a:prstGeom prst="line">
            <a:avLst/>
          </a:prstGeom>
          <a:ln>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BB096D34-D9BD-4A26-AFBB-45A48189522E}"/>
              </a:ext>
            </a:extLst>
          </p:cNvPr>
          <p:cNvSpPr/>
          <p:nvPr/>
        </p:nvSpPr>
        <p:spPr>
          <a:xfrm>
            <a:off x="5686427" y="4933950"/>
            <a:ext cx="819147" cy="742947"/>
          </a:xfrm>
          <a:prstGeom prst="ellipse">
            <a:avLst/>
          </a:prstGeom>
          <a:solidFill>
            <a:schemeClr val="accent4">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7200" dirty="0">
              <a:solidFill>
                <a:schemeClr val="tx1">
                  <a:lumMod val="75000"/>
                  <a:lumOff val="25000"/>
                </a:schemeClr>
              </a:solidFill>
            </a:endParaRPr>
          </a:p>
        </p:txBody>
      </p:sp>
      <p:pic>
        <p:nvPicPr>
          <p:cNvPr id="6" name="Graphic 5" descr="Paperclip">
            <a:extLst>
              <a:ext uri="{FF2B5EF4-FFF2-40B4-BE49-F238E27FC236}">
                <a16:creationId xmlns:a16="http://schemas.microsoft.com/office/drawing/2014/main" id="{F13CC8B4-CBB3-445B-9930-CAFE4C36B0F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07516" y="935960"/>
            <a:ext cx="663134" cy="663134"/>
          </a:xfrm>
          <a:prstGeom prst="rect">
            <a:avLst/>
          </a:prstGeom>
        </p:spPr>
      </p:pic>
      <p:pic>
        <p:nvPicPr>
          <p:cNvPr id="9" name="Graphic 8" descr="Coins">
            <a:extLst>
              <a:ext uri="{FF2B5EF4-FFF2-40B4-BE49-F238E27FC236}">
                <a16:creationId xmlns:a16="http://schemas.microsoft.com/office/drawing/2014/main" id="{A72CD8BF-BC3F-407D-A411-B0802ED9AB6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844906" y="5081465"/>
            <a:ext cx="502187" cy="502187"/>
          </a:xfrm>
          <a:prstGeom prst="rect">
            <a:avLst/>
          </a:prstGeom>
        </p:spPr>
      </p:pic>
    </p:spTree>
    <p:extLst>
      <p:ext uri="{BB962C8B-B14F-4D97-AF65-F5344CB8AC3E}">
        <p14:creationId xmlns:p14="http://schemas.microsoft.com/office/powerpoint/2010/main" val="1845207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green TextBox 25">
            <a:hlinkClick r:id="rId3" action="ppaction://hlinksldjump"/>
          </p:cNvPr>
          <p:cNvSpPr txBox="1">
            <a:spLocks noChangeArrowheads="1"/>
          </p:cNvSpPr>
          <p:nvPr/>
        </p:nvSpPr>
        <p:spPr bwMode="auto">
          <a:xfrm rot="2357498">
            <a:off x="3037088" y="3986681"/>
            <a:ext cx="2895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342900">
              <a:defRPr>
                <a:solidFill>
                  <a:schemeClr val="tx1"/>
                </a:solidFill>
                <a:latin typeface="Calibri" panose="020F0502020204030204" pitchFamily="34" charset="0"/>
                <a:ea typeface="MS PGothic" panose="020B0600070205080204" pitchFamily="34" charset="-128"/>
              </a:defRPr>
            </a:lvl1pPr>
            <a:lvl2pPr marL="742950" indent="-285750" defTabSz="342900">
              <a:defRPr>
                <a:solidFill>
                  <a:schemeClr val="tx1"/>
                </a:solidFill>
                <a:latin typeface="Calibri" panose="020F0502020204030204" pitchFamily="34" charset="0"/>
                <a:ea typeface="MS PGothic" panose="020B0600070205080204" pitchFamily="34" charset="-128"/>
              </a:defRPr>
            </a:lvl2pPr>
            <a:lvl3pPr marL="1143000" indent="-228600" defTabSz="342900">
              <a:defRPr>
                <a:solidFill>
                  <a:schemeClr val="tx1"/>
                </a:solidFill>
                <a:latin typeface="Calibri" panose="020F0502020204030204" pitchFamily="34" charset="0"/>
                <a:ea typeface="MS PGothic" panose="020B0600070205080204" pitchFamily="34" charset="-128"/>
              </a:defRPr>
            </a:lvl3pPr>
            <a:lvl4pPr marL="1600200" indent="-228600" defTabSz="342900">
              <a:defRPr>
                <a:solidFill>
                  <a:schemeClr val="tx1"/>
                </a:solidFill>
                <a:latin typeface="Calibri" panose="020F0502020204030204" pitchFamily="34" charset="0"/>
                <a:ea typeface="MS PGothic" panose="020B0600070205080204" pitchFamily="34" charset="-128"/>
              </a:defRPr>
            </a:lvl4pPr>
            <a:lvl5pPr marL="2057400" indent="-228600" defTabSz="342900">
              <a:defRPr>
                <a:solidFill>
                  <a:schemeClr val="tx1"/>
                </a:solidFill>
                <a:latin typeface="Calibri" panose="020F0502020204030204" pitchFamily="34" charset="0"/>
                <a:ea typeface="MS PGothic" panose="020B0600070205080204" pitchFamily="34" charset="-128"/>
              </a:defRPr>
            </a:lvl5pPr>
            <a:lvl6pPr marL="2514600" indent="-228600" defTabSz="3429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3429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3429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3429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n-US" sz="2000" b="1" dirty="0">
                <a:solidFill>
                  <a:schemeClr val="bg1"/>
                </a:solidFill>
                <a:latin typeface="Franklin Gothic Medium Cond" panose="020B0606030402020204" pitchFamily="34" charset="0"/>
              </a:rPr>
              <a:t>EXECUTION</a:t>
            </a:r>
          </a:p>
        </p:txBody>
      </p:sp>
      <p:sp>
        <p:nvSpPr>
          <p:cNvPr id="14" name="gray TextBox 24">
            <a:hlinkClick r:id="rId4" action="ppaction://hlinksldjump"/>
          </p:cNvPr>
          <p:cNvSpPr txBox="1"/>
          <p:nvPr/>
        </p:nvSpPr>
        <p:spPr>
          <a:xfrm rot="3487443">
            <a:off x="6982903" y="2999328"/>
            <a:ext cx="2171700" cy="307777"/>
          </a:xfrm>
          <a:prstGeom prst="rect">
            <a:avLst/>
          </a:prstGeom>
          <a:noFill/>
        </p:spPr>
        <p:txBody>
          <a:bodyPr>
            <a:spAutoFit/>
          </a:bodyPr>
          <a:lstStyle/>
          <a:p>
            <a:pPr algn="ctr" defTabSz="342900" eaLnBrk="1" hangingPunct="1">
              <a:defRPr/>
            </a:pPr>
            <a:r>
              <a:rPr lang="en-US" b="1" dirty="0">
                <a:solidFill>
                  <a:prstClr val="white"/>
                </a:solidFill>
                <a:latin typeface="Franklin Gothic Medium Cond" panose="020B0606030402020204" pitchFamily="34" charset="0"/>
              </a:rPr>
              <a:t>AUTHORIZATION</a:t>
            </a:r>
          </a:p>
        </p:txBody>
      </p:sp>
      <p:sp>
        <p:nvSpPr>
          <p:cNvPr id="18" name="Title 4"/>
          <p:cNvSpPr txBox="1">
            <a:spLocks/>
          </p:cNvSpPr>
          <p:nvPr/>
        </p:nvSpPr>
        <p:spPr>
          <a:xfrm>
            <a:off x="216534" y="2039249"/>
            <a:ext cx="4636168" cy="238772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PH" sz="4800" b="1" dirty="0">
                <a:latin typeface="Franklin Gothic Demi Cond" panose="020B0706030402020204" pitchFamily="34" charset="0"/>
                <a:cs typeface="Times New Roman" panose="02020603050405020304" pitchFamily="18" charset="0"/>
              </a:rPr>
              <a:t>THE LOCAL </a:t>
            </a:r>
          </a:p>
          <a:p>
            <a:r>
              <a:rPr lang="en-PH" sz="4800" b="1" dirty="0">
                <a:latin typeface="Franklin Gothic Demi Cond" panose="020B0706030402020204" pitchFamily="34" charset="0"/>
                <a:cs typeface="Times New Roman" panose="02020603050405020304" pitchFamily="18" charset="0"/>
              </a:rPr>
              <a:t>BUDGET PROCESS</a:t>
            </a:r>
          </a:p>
        </p:txBody>
      </p:sp>
      <p:pic>
        <p:nvPicPr>
          <p:cNvPr id="20" name="Picture 19">
            <a:extLst>
              <a:ext uri="{FF2B5EF4-FFF2-40B4-BE49-F238E27FC236}">
                <a16:creationId xmlns:a16="http://schemas.microsoft.com/office/drawing/2014/main" id="{447E4784-0072-4353-9C12-FD3AD90B5BA7}"/>
              </a:ext>
            </a:extLst>
          </p:cNvPr>
          <p:cNvPicPr>
            <a:picLocks noChangeAspect="1"/>
          </p:cNvPicPr>
          <p:nvPr/>
        </p:nvPicPr>
        <p:blipFill>
          <a:blip r:embed="rId5"/>
          <a:stretch>
            <a:fillRect/>
          </a:stretch>
        </p:blipFill>
        <p:spPr>
          <a:xfrm>
            <a:off x="4852702" y="995362"/>
            <a:ext cx="7339298" cy="4867275"/>
          </a:xfrm>
          <a:prstGeom prst="rect">
            <a:avLst/>
          </a:prstGeom>
        </p:spPr>
      </p:pic>
    </p:spTree>
    <p:extLst>
      <p:ext uri="{BB962C8B-B14F-4D97-AF65-F5344CB8AC3E}">
        <p14:creationId xmlns:p14="http://schemas.microsoft.com/office/powerpoint/2010/main" val="790925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75A95F3-AC79-493A-8DCF-66642654AF4C}"/>
              </a:ext>
            </a:extLst>
          </p:cNvPr>
          <p:cNvSpPr/>
          <p:nvPr/>
        </p:nvSpPr>
        <p:spPr>
          <a:xfrm>
            <a:off x="401762" y="807830"/>
            <a:ext cx="874643" cy="874643"/>
          </a:xfrm>
          <a:prstGeom prst="ellipse">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238D1709-F966-44DF-ACE8-16A730BF59CC}"/>
              </a:ext>
            </a:extLst>
          </p:cNvPr>
          <p:cNvSpPr txBox="1"/>
          <p:nvPr/>
        </p:nvSpPr>
        <p:spPr>
          <a:xfrm>
            <a:off x="1438382" y="891208"/>
            <a:ext cx="9442174" cy="707886"/>
          </a:xfrm>
          <a:prstGeom prst="rect">
            <a:avLst/>
          </a:prstGeom>
          <a:noFill/>
        </p:spPr>
        <p:txBody>
          <a:bodyPr wrap="square" rtlCol="0">
            <a:spAutoFit/>
          </a:bodyPr>
          <a:lstStyle/>
          <a:p>
            <a:r>
              <a:rPr lang="en-PH" sz="4000" b="1" dirty="0">
                <a:latin typeface="Franklin Gothic Demi Cond" panose="020B0706030402020204" pitchFamily="34" charset="0"/>
              </a:rPr>
              <a:t>BUDGET PREPARATION</a:t>
            </a:r>
          </a:p>
        </p:txBody>
      </p:sp>
      <p:sp>
        <p:nvSpPr>
          <p:cNvPr id="26" name="TextBox 25">
            <a:extLst>
              <a:ext uri="{FF2B5EF4-FFF2-40B4-BE49-F238E27FC236}">
                <a16:creationId xmlns:a16="http://schemas.microsoft.com/office/drawing/2014/main" id="{729F1CEE-E9B4-4FA7-B18F-1BE78565A19A}"/>
              </a:ext>
            </a:extLst>
          </p:cNvPr>
          <p:cNvSpPr txBox="1"/>
          <p:nvPr/>
        </p:nvSpPr>
        <p:spPr>
          <a:xfrm>
            <a:off x="1668379" y="2221090"/>
            <a:ext cx="8919410" cy="2677656"/>
          </a:xfrm>
          <a:prstGeom prst="rect">
            <a:avLst/>
          </a:prstGeom>
          <a:noFill/>
        </p:spPr>
        <p:txBody>
          <a:bodyPr wrap="square">
            <a:spAutoFit/>
          </a:bodyPr>
          <a:lstStyle/>
          <a:p>
            <a:pPr lvl="0" algn="ctr"/>
            <a:r>
              <a:rPr lang="en-US" sz="2800" i="1" noProof="1">
                <a:latin typeface="Segoe UI Light" panose="020B0502040204020203" pitchFamily="34" charset="0"/>
                <a:cs typeface="Segoe UI Light" panose="020B0502040204020203" pitchFamily="34" charset="0"/>
              </a:rPr>
              <a:t>“Upon receipt of the statement of income and expenditures from the barangay treasurer, the punong barangay shall prepare the barangay budget for the ensuing fiscal year in the manner and within the period prescribed in this Title and submit the annual budget to the sannguniang barangay for legislative enactment.”</a:t>
            </a:r>
          </a:p>
        </p:txBody>
      </p:sp>
      <p:pic>
        <p:nvPicPr>
          <p:cNvPr id="5" name="Graphic 4" descr="Checklist">
            <a:extLst>
              <a:ext uri="{FF2B5EF4-FFF2-40B4-BE49-F238E27FC236}">
                <a16:creationId xmlns:a16="http://schemas.microsoft.com/office/drawing/2014/main" id="{20A41543-F541-49AB-9089-09B7DC3346B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37145" y="931051"/>
            <a:ext cx="635959" cy="635959"/>
          </a:xfrm>
          <a:prstGeom prst="rect">
            <a:avLst/>
          </a:prstGeom>
        </p:spPr>
      </p:pic>
      <p:sp>
        <p:nvSpPr>
          <p:cNvPr id="12" name="TextBox 11">
            <a:extLst>
              <a:ext uri="{FF2B5EF4-FFF2-40B4-BE49-F238E27FC236}">
                <a16:creationId xmlns:a16="http://schemas.microsoft.com/office/drawing/2014/main" id="{B399ECA9-B798-49A6-93BE-5ECE78BBF414}"/>
              </a:ext>
            </a:extLst>
          </p:cNvPr>
          <p:cNvSpPr txBox="1"/>
          <p:nvPr/>
        </p:nvSpPr>
        <p:spPr>
          <a:xfrm>
            <a:off x="7234990" y="5071544"/>
            <a:ext cx="6096000" cy="369332"/>
          </a:xfrm>
          <a:prstGeom prst="rect">
            <a:avLst/>
          </a:prstGeom>
          <a:noFill/>
        </p:spPr>
        <p:txBody>
          <a:bodyPr wrap="square">
            <a:spAutoFit/>
          </a:bodyPr>
          <a:lstStyle/>
          <a:p>
            <a:pPr algn="just" defTabSz="342900"/>
            <a:r>
              <a:rPr lang="en-US" dirty="0">
                <a:latin typeface="Segoe UI Light" panose="020B0502040204020203" pitchFamily="34" charset="0"/>
                <a:cs typeface="Segoe UI Light" panose="020B0502040204020203" pitchFamily="34" charset="0"/>
              </a:rPr>
              <a:t>Section 331 (a), R.A. No. 7160</a:t>
            </a:r>
          </a:p>
        </p:txBody>
      </p:sp>
    </p:spTree>
    <p:extLst>
      <p:ext uri="{BB962C8B-B14F-4D97-AF65-F5344CB8AC3E}">
        <p14:creationId xmlns:p14="http://schemas.microsoft.com/office/powerpoint/2010/main" val="174259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75A95F3-AC79-493A-8DCF-66642654AF4C}"/>
              </a:ext>
            </a:extLst>
          </p:cNvPr>
          <p:cNvSpPr/>
          <p:nvPr/>
        </p:nvSpPr>
        <p:spPr>
          <a:xfrm>
            <a:off x="401762" y="807830"/>
            <a:ext cx="874643" cy="874643"/>
          </a:xfrm>
          <a:prstGeom prst="ellipse">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238D1709-F966-44DF-ACE8-16A730BF59CC}"/>
              </a:ext>
            </a:extLst>
          </p:cNvPr>
          <p:cNvSpPr txBox="1"/>
          <p:nvPr/>
        </p:nvSpPr>
        <p:spPr>
          <a:xfrm>
            <a:off x="1438382" y="891208"/>
            <a:ext cx="9442174" cy="707886"/>
          </a:xfrm>
          <a:prstGeom prst="rect">
            <a:avLst/>
          </a:prstGeom>
          <a:noFill/>
        </p:spPr>
        <p:txBody>
          <a:bodyPr wrap="square" rtlCol="0">
            <a:spAutoFit/>
          </a:bodyPr>
          <a:lstStyle/>
          <a:p>
            <a:r>
              <a:rPr lang="en-PH" sz="4000" b="1" dirty="0">
                <a:latin typeface="Franklin Gothic Demi Cond" panose="020B0706030402020204" pitchFamily="34" charset="0"/>
              </a:rPr>
              <a:t>BUDGET PREPARATION</a:t>
            </a:r>
          </a:p>
        </p:txBody>
      </p:sp>
      <p:sp>
        <p:nvSpPr>
          <p:cNvPr id="26" name="TextBox 25">
            <a:extLst>
              <a:ext uri="{FF2B5EF4-FFF2-40B4-BE49-F238E27FC236}">
                <a16:creationId xmlns:a16="http://schemas.microsoft.com/office/drawing/2014/main" id="{729F1CEE-E9B4-4FA7-B18F-1BE78565A19A}"/>
              </a:ext>
            </a:extLst>
          </p:cNvPr>
          <p:cNvSpPr txBox="1"/>
          <p:nvPr/>
        </p:nvSpPr>
        <p:spPr>
          <a:xfrm>
            <a:off x="1668379" y="1899356"/>
            <a:ext cx="8919410" cy="1384995"/>
          </a:xfrm>
          <a:prstGeom prst="rect">
            <a:avLst/>
          </a:prstGeom>
          <a:noFill/>
        </p:spPr>
        <p:txBody>
          <a:bodyPr wrap="square">
            <a:spAutoFit/>
          </a:bodyPr>
          <a:lstStyle/>
          <a:p>
            <a:pPr lvl="0" algn="ctr"/>
            <a:r>
              <a:rPr lang="en-US" sz="2800" i="1" noProof="1">
                <a:latin typeface="Segoe UI Light" panose="020B0502040204020203" pitchFamily="34" charset="0"/>
                <a:cs typeface="Segoe UI Light" panose="020B0502040204020203" pitchFamily="34" charset="0"/>
              </a:rPr>
              <a:t>“In coordination with the barangay development council, the punong barangay shall prepare the annual executive and supplemental budgets of the barangay.”</a:t>
            </a:r>
          </a:p>
        </p:txBody>
      </p:sp>
      <p:pic>
        <p:nvPicPr>
          <p:cNvPr id="5" name="Graphic 4" descr="Checklist">
            <a:extLst>
              <a:ext uri="{FF2B5EF4-FFF2-40B4-BE49-F238E27FC236}">
                <a16:creationId xmlns:a16="http://schemas.microsoft.com/office/drawing/2014/main" id="{20A41543-F541-49AB-9089-09B7DC3346B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37145" y="931051"/>
            <a:ext cx="635959" cy="635959"/>
          </a:xfrm>
          <a:prstGeom prst="rect">
            <a:avLst/>
          </a:prstGeom>
        </p:spPr>
      </p:pic>
      <p:sp>
        <p:nvSpPr>
          <p:cNvPr id="12" name="TextBox 11">
            <a:extLst>
              <a:ext uri="{FF2B5EF4-FFF2-40B4-BE49-F238E27FC236}">
                <a16:creationId xmlns:a16="http://schemas.microsoft.com/office/drawing/2014/main" id="{B399ECA9-B798-49A6-93BE-5ECE78BBF414}"/>
              </a:ext>
            </a:extLst>
          </p:cNvPr>
          <p:cNvSpPr txBox="1"/>
          <p:nvPr/>
        </p:nvSpPr>
        <p:spPr>
          <a:xfrm>
            <a:off x="7234990" y="3429011"/>
            <a:ext cx="6096000" cy="369332"/>
          </a:xfrm>
          <a:prstGeom prst="rect">
            <a:avLst/>
          </a:prstGeom>
          <a:noFill/>
        </p:spPr>
        <p:txBody>
          <a:bodyPr wrap="square">
            <a:spAutoFit/>
          </a:bodyPr>
          <a:lstStyle/>
          <a:p>
            <a:pPr algn="just" defTabSz="342900"/>
            <a:r>
              <a:rPr lang="en-US" dirty="0">
                <a:latin typeface="Segoe UI Light" panose="020B0502040204020203" pitchFamily="34" charset="0"/>
                <a:cs typeface="Segoe UI Light" panose="020B0502040204020203" pitchFamily="34" charset="0"/>
              </a:rPr>
              <a:t>Section 331 (a), R.A. No. 7160</a:t>
            </a:r>
          </a:p>
        </p:txBody>
      </p:sp>
      <p:sp>
        <p:nvSpPr>
          <p:cNvPr id="7" name="TextBox 6">
            <a:extLst>
              <a:ext uri="{FF2B5EF4-FFF2-40B4-BE49-F238E27FC236}">
                <a16:creationId xmlns:a16="http://schemas.microsoft.com/office/drawing/2014/main" id="{2EBE99F5-00E2-48F0-B46E-AC0F6523950D}"/>
              </a:ext>
            </a:extLst>
          </p:cNvPr>
          <p:cNvSpPr txBox="1"/>
          <p:nvPr/>
        </p:nvSpPr>
        <p:spPr>
          <a:xfrm>
            <a:off x="1617579" y="4270021"/>
            <a:ext cx="8919410" cy="954107"/>
          </a:xfrm>
          <a:prstGeom prst="rect">
            <a:avLst/>
          </a:prstGeom>
          <a:noFill/>
        </p:spPr>
        <p:txBody>
          <a:bodyPr wrap="square">
            <a:spAutoFit/>
          </a:bodyPr>
          <a:lstStyle/>
          <a:p>
            <a:pPr lvl="0" algn="ctr"/>
            <a:r>
              <a:rPr lang="en-US" sz="2800" i="1" noProof="1">
                <a:latin typeface="Segoe UI Light" panose="020B0502040204020203" pitchFamily="34" charset="0"/>
                <a:cs typeface="Segoe UI Light" panose="020B0502040204020203" pitchFamily="34" charset="0"/>
              </a:rPr>
              <a:t>“Changes in the annual budget may be done through supplemental budgets.”</a:t>
            </a:r>
          </a:p>
        </p:txBody>
      </p:sp>
      <p:sp>
        <p:nvSpPr>
          <p:cNvPr id="8" name="TextBox 7">
            <a:extLst>
              <a:ext uri="{FF2B5EF4-FFF2-40B4-BE49-F238E27FC236}">
                <a16:creationId xmlns:a16="http://schemas.microsoft.com/office/drawing/2014/main" id="{44AD2F3B-364E-4964-905A-281889E7B169}"/>
              </a:ext>
            </a:extLst>
          </p:cNvPr>
          <p:cNvSpPr txBox="1"/>
          <p:nvPr/>
        </p:nvSpPr>
        <p:spPr>
          <a:xfrm>
            <a:off x="7184190" y="5579544"/>
            <a:ext cx="6096000" cy="369332"/>
          </a:xfrm>
          <a:prstGeom prst="rect">
            <a:avLst/>
          </a:prstGeom>
          <a:noFill/>
        </p:spPr>
        <p:txBody>
          <a:bodyPr wrap="square">
            <a:spAutoFit/>
          </a:bodyPr>
          <a:lstStyle/>
          <a:p>
            <a:pPr algn="just" defTabSz="342900"/>
            <a:r>
              <a:rPr lang="en-US" dirty="0">
                <a:latin typeface="Segoe UI Light" panose="020B0502040204020203" pitchFamily="34" charset="0"/>
                <a:cs typeface="Segoe UI Light" panose="020B0502040204020203" pitchFamily="34" charset="0"/>
              </a:rPr>
              <a:t>Article 417, IRR, R.A. No. 7160</a:t>
            </a:r>
          </a:p>
        </p:txBody>
      </p:sp>
    </p:spTree>
    <p:extLst>
      <p:ext uri="{BB962C8B-B14F-4D97-AF65-F5344CB8AC3E}">
        <p14:creationId xmlns:p14="http://schemas.microsoft.com/office/powerpoint/2010/main" val="1500087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12" grpId="0"/>
      <p:bldP spid="7" grpId="0"/>
      <p:bldP spid="8"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2FE9074-8DCD-4035-AA33-7385B388B602}"/>
              </a:ext>
            </a:extLst>
          </p:cNvPr>
          <p:cNvSpPr txBox="1"/>
          <p:nvPr/>
        </p:nvSpPr>
        <p:spPr>
          <a:xfrm>
            <a:off x="1374913" y="823476"/>
            <a:ext cx="9442174" cy="830997"/>
          </a:xfrm>
          <a:prstGeom prst="rect">
            <a:avLst/>
          </a:prstGeom>
          <a:noFill/>
        </p:spPr>
        <p:txBody>
          <a:bodyPr wrap="square" rtlCol="0">
            <a:spAutoFit/>
          </a:bodyPr>
          <a:lstStyle/>
          <a:p>
            <a:pPr algn="ctr"/>
            <a:r>
              <a:rPr lang="en-PH" sz="4800" b="1" dirty="0">
                <a:latin typeface="Franklin Gothic Demi Cond" panose="020B0706030402020204" pitchFamily="34" charset="0"/>
              </a:rPr>
              <a:t>KEY PLAYERS</a:t>
            </a:r>
          </a:p>
        </p:txBody>
      </p:sp>
      <p:sp>
        <p:nvSpPr>
          <p:cNvPr id="17" name="Shape 586">
            <a:extLst>
              <a:ext uri="{FF2B5EF4-FFF2-40B4-BE49-F238E27FC236}">
                <a16:creationId xmlns:a16="http://schemas.microsoft.com/office/drawing/2014/main" id="{D8675864-89AC-48DC-8408-E6FC64DC74FD}"/>
              </a:ext>
            </a:extLst>
          </p:cNvPr>
          <p:cNvSpPr/>
          <p:nvPr/>
        </p:nvSpPr>
        <p:spPr>
          <a:xfrm>
            <a:off x="8155628" y="1895466"/>
            <a:ext cx="3141015" cy="3819373"/>
          </a:xfrm>
          <a:prstGeom prst="roundRect">
            <a:avLst>
              <a:gd name="adj" fmla="val 3918"/>
            </a:avLst>
          </a:prstGeom>
          <a:solidFill>
            <a:srgbClr val="FFFFFF"/>
          </a:solidFill>
          <a:ln w="3175" cap="flat">
            <a:solidFill>
              <a:srgbClr val="D9D9D9"/>
            </a:solidFill>
            <a:prstDash val="solid"/>
            <a:miter lim="400000"/>
          </a:ln>
          <a:effectLst>
            <a:outerShdw blurRad="76200" dir="18900000" rotWithShape="0">
              <a:srgbClr val="000000">
                <a:alpha val="20000"/>
              </a:srgbClr>
            </a:outerShdw>
          </a:effectLst>
        </p:spPr>
        <p:txBody>
          <a:bodyPr wrap="square" lIns="45719" tIns="45719" rIns="45719" bIns="45719"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pPr algn="ctr">
              <a:defRPr>
                <a:solidFill>
                  <a:srgbClr val="FFFFFF"/>
                </a:solidFill>
              </a:defRPr>
            </a:pPr>
            <a:endParaRPr/>
          </a:p>
        </p:txBody>
      </p:sp>
      <p:sp>
        <p:nvSpPr>
          <p:cNvPr id="12" name="Shape 586">
            <a:extLst>
              <a:ext uri="{FF2B5EF4-FFF2-40B4-BE49-F238E27FC236}">
                <a16:creationId xmlns:a16="http://schemas.microsoft.com/office/drawing/2014/main" id="{ECAC66A9-E57C-4E12-BF27-A44746EE31A7}"/>
              </a:ext>
            </a:extLst>
          </p:cNvPr>
          <p:cNvSpPr/>
          <p:nvPr/>
        </p:nvSpPr>
        <p:spPr>
          <a:xfrm>
            <a:off x="1149067" y="1871133"/>
            <a:ext cx="3141015" cy="3819373"/>
          </a:xfrm>
          <a:prstGeom prst="roundRect">
            <a:avLst>
              <a:gd name="adj" fmla="val 3918"/>
            </a:avLst>
          </a:prstGeom>
          <a:solidFill>
            <a:srgbClr val="FFFFFF"/>
          </a:solidFill>
          <a:ln w="3175" cap="flat">
            <a:solidFill>
              <a:srgbClr val="D9D9D9"/>
            </a:solidFill>
            <a:prstDash val="solid"/>
            <a:miter lim="400000"/>
          </a:ln>
          <a:effectLst>
            <a:outerShdw blurRad="76200" dir="18900000" rotWithShape="0">
              <a:srgbClr val="000000">
                <a:alpha val="20000"/>
              </a:srgbClr>
            </a:outerShdw>
          </a:effectLst>
        </p:spPr>
        <p:txBody>
          <a:bodyPr wrap="square" lIns="45719" tIns="45719" rIns="45719" bIns="45719"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pPr algn="ctr">
              <a:defRPr>
                <a:solidFill>
                  <a:srgbClr val="FFFFFF"/>
                </a:solidFill>
              </a:defRPr>
            </a:pPr>
            <a:endParaRPr/>
          </a:p>
        </p:txBody>
      </p:sp>
      <p:pic>
        <p:nvPicPr>
          <p:cNvPr id="3" name="Graphic 2" descr="Meeting">
            <a:extLst>
              <a:ext uri="{FF2B5EF4-FFF2-40B4-BE49-F238E27FC236}">
                <a16:creationId xmlns:a16="http://schemas.microsoft.com/office/drawing/2014/main" id="{F3B3FD61-DE37-423E-B88B-E3217094CAF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214777" y="1888067"/>
            <a:ext cx="3081866" cy="3081866"/>
          </a:xfrm>
          <a:prstGeom prst="rect">
            <a:avLst/>
          </a:prstGeom>
        </p:spPr>
      </p:pic>
      <p:pic>
        <p:nvPicPr>
          <p:cNvPr id="7" name="Graphic 6" descr="Lecturer">
            <a:extLst>
              <a:ext uri="{FF2B5EF4-FFF2-40B4-BE49-F238E27FC236}">
                <a16:creationId xmlns:a16="http://schemas.microsoft.com/office/drawing/2014/main" id="{C869089B-82BA-4DEB-B4DB-01198A43811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471164" y="2082991"/>
            <a:ext cx="2677866" cy="2677866"/>
          </a:xfrm>
          <a:prstGeom prst="rect">
            <a:avLst/>
          </a:prstGeom>
        </p:spPr>
      </p:pic>
      <p:sp>
        <p:nvSpPr>
          <p:cNvPr id="15" name="Shape 586">
            <a:extLst>
              <a:ext uri="{FF2B5EF4-FFF2-40B4-BE49-F238E27FC236}">
                <a16:creationId xmlns:a16="http://schemas.microsoft.com/office/drawing/2014/main" id="{1FC48041-BFC1-4188-B503-A6EB1B649A0B}"/>
              </a:ext>
            </a:extLst>
          </p:cNvPr>
          <p:cNvSpPr/>
          <p:nvPr/>
        </p:nvSpPr>
        <p:spPr>
          <a:xfrm>
            <a:off x="4638813" y="1871132"/>
            <a:ext cx="3141015" cy="3819373"/>
          </a:xfrm>
          <a:prstGeom prst="roundRect">
            <a:avLst>
              <a:gd name="adj" fmla="val 3918"/>
            </a:avLst>
          </a:prstGeom>
          <a:solidFill>
            <a:srgbClr val="FFFFFF"/>
          </a:solidFill>
          <a:ln w="3175" cap="flat">
            <a:solidFill>
              <a:srgbClr val="D9D9D9"/>
            </a:solidFill>
            <a:prstDash val="solid"/>
            <a:miter lim="400000"/>
          </a:ln>
          <a:effectLst>
            <a:outerShdw blurRad="76200" dir="18900000" rotWithShape="0">
              <a:srgbClr val="000000">
                <a:alpha val="20000"/>
              </a:srgbClr>
            </a:outerShdw>
          </a:effectLst>
        </p:spPr>
        <p:txBody>
          <a:bodyPr wrap="square" lIns="45719" tIns="45719" rIns="45719" bIns="45719"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pPr algn="ctr">
              <a:defRPr>
                <a:solidFill>
                  <a:srgbClr val="FFFFFF"/>
                </a:solidFill>
              </a:defRPr>
            </a:pPr>
            <a:endParaRPr/>
          </a:p>
        </p:txBody>
      </p:sp>
      <p:pic>
        <p:nvPicPr>
          <p:cNvPr id="9" name="Graphic 8" descr="Office worker">
            <a:extLst>
              <a:ext uri="{FF2B5EF4-FFF2-40B4-BE49-F238E27FC236}">
                <a16:creationId xmlns:a16="http://schemas.microsoft.com/office/drawing/2014/main" id="{98C03EF7-DFBD-44E0-8474-CF9D42349C3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014613" y="1960484"/>
            <a:ext cx="2389413" cy="2389413"/>
          </a:xfrm>
          <a:prstGeom prst="rect">
            <a:avLst/>
          </a:prstGeom>
        </p:spPr>
      </p:pic>
      <p:sp>
        <p:nvSpPr>
          <p:cNvPr id="13" name="Shape 589">
            <a:extLst>
              <a:ext uri="{FF2B5EF4-FFF2-40B4-BE49-F238E27FC236}">
                <a16:creationId xmlns:a16="http://schemas.microsoft.com/office/drawing/2014/main" id="{7884CE7B-4C6C-46BC-B05D-2EB92174374F}"/>
              </a:ext>
            </a:extLst>
          </p:cNvPr>
          <p:cNvSpPr/>
          <p:nvPr/>
        </p:nvSpPr>
        <p:spPr>
          <a:xfrm>
            <a:off x="1168014" y="5003316"/>
            <a:ext cx="3148702" cy="461663"/>
          </a:xfrm>
          <a:prstGeom prst="rect">
            <a:avLst/>
          </a:prstGeom>
          <a:noFill/>
          <a:ln w="12700" cap="flat">
            <a:noFill/>
            <a:miter lim="400000"/>
          </a:ln>
          <a:effectLst/>
          <a:extLst>
            <a:ext uri="{C572A759-6A51-4108-AA02-DFA0A04FC94B}">
              <ma14:wrappingTextBoxFlag xmlns:lc="http://schemas.openxmlformats.org/drawingml/2006/lockedCanvas" xmlns:ma14="http://schemas.microsoft.com/office/mac/drawingml/2011/main" xmlns="" val="1"/>
            </a:ext>
          </a:extLst>
        </p:spPr>
        <p:txBody>
          <a:bodyPr wrap="square" lIns="182880" tIns="45719" rIns="182880" bIns="45719" numCol="1"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pPr algn="ctr"/>
            <a:r>
              <a:rPr lang="en-US" sz="2400" dirty="0">
                <a:solidFill>
                  <a:schemeClr val="tx1">
                    <a:lumMod val="65000"/>
                    <a:lumOff val="35000"/>
                  </a:schemeClr>
                </a:solidFill>
                <a:latin typeface="Franklin Gothic Medium Cond" panose="020B0606030402020204" pitchFamily="34" charset="0"/>
                <a:cs typeface="Calibri" panose="020F0502020204030204" pitchFamily="34" charset="0"/>
              </a:rPr>
              <a:t>Punong Barangay</a:t>
            </a:r>
          </a:p>
        </p:txBody>
      </p:sp>
      <p:sp>
        <p:nvSpPr>
          <p:cNvPr id="16" name="Shape 589">
            <a:extLst>
              <a:ext uri="{FF2B5EF4-FFF2-40B4-BE49-F238E27FC236}">
                <a16:creationId xmlns:a16="http://schemas.microsoft.com/office/drawing/2014/main" id="{64D70A2A-021D-44BD-B138-6E7934044197}"/>
              </a:ext>
            </a:extLst>
          </p:cNvPr>
          <p:cNvSpPr/>
          <p:nvPr/>
        </p:nvSpPr>
        <p:spPr>
          <a:xfrm>
            <a:off x="4638813" y="5003316"/>
            <a:ext cx="3148702" cy="461663"/>
          </a:xfrm>
          <a:prstGeom prst="rect">
            <a:avLst/>
          </a:prstGeom>
          <a:noFill/>
          <a:ln w="12700" cap="flat">
            <a:noFill/>
            <a:miter lim="400000"/>
          </a:ln>
          <a:effectLst/>
          <a:extLst>
            <a:ext uri="{C572A759-6A51-4108-AA02-DFA0A04FC94B}">
              <ma14:wrappingTextBoxFlag xmlns:lc="http://schemas.openxmlformats.org/drawingml/2006/lockedCanvas" xmlns:ma14="http://schemas.microsoft.com/office/mac/drawingml/2011/main" xmlns="" val="1"/>
            </a:ext>
          </a:extLst>
        </p:spPr>
        <p:txBody>
          <a:bodyPr wrap="square" lIns="182880" tIns="45719" rIns="182880" bIns="45719" numCol="1"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pPr algn="ctr"/>
            <a:r>
              <a:rPr lang="en-US" sz="2400" dirty="0">
                <a:solidFill>
                  <a:schemeClr val="tx1">
                    <a:lumMod val="65000"/>
                    <a:lumOff val="35000"/>
                  </a:schemeClr>
                </a:solidFill>
                <a:latin typeface="Franklin Gothic Medium Cond" panose="020B0606030402020204" pitchFamily="34" charset="0"/>
                <a:cs typeface="Calibri" panose="020F0502020204030204" pitchFamily="34" charset="0"/>
              </a:rPr>
              <a:t>Barangay Treasurer</a:t>
            </a:r>
          </a:p>
        </p:txBody>
      </p:sp>
      <p:sp>
        <p:nvSpPr>
          <p:cNvPr id="18" name="Shape 589">
            <a:extLst>
              <a:ext uri="{FF2B5EF4-FFF2-40B4-BE49-F238E27FC236}">
                <a16:creationId xmlns:a16="http://schemas.microsoft.com/office/drawing/2014/main" id="{F57E74B5-41B2-47FB-9C98-4129B5F6480C}"/>
              </a:ext>
            </a:extLst>
          </p:cNvPr>
          <p:cNvSpPr/>
          <p:nvPr/>
        </p:nvSpPr>
        <p:spPr>
          <a:xfrm>
            <a:off x="8182262" y="4766251"/>
            <a:ext cx="3148702" cy="830995"/>
          </a:xfrm>
          <a:prstGeom prst="rect">
            <a:avLst/>
          </a:prstGeom>
          <a:noFill/>
          <a:ln w="12700" cap="flat">
            <a:noFill/>
            <a:miter lim="400000"/>
          </a:ln>
          <a:effectLst/>
          <a:extLst>
            <a:ext uri="{C572A759-6A51-4108-AA02-DFA0A04FC94B}">
              <ma14:wrappingTextBoxFlag xmlns:lc="http://schemas.openxmlformats.org/drawingml/2006/lockedCanvas" xmlns:ma14="http://schemas.microsoft.com/office/mac/drawingml/2011/main" xmlns="" val="1"/>
            </a:ext>
          </a:extLst>
        </p:spPr>
        <p:txBody>
          <a:bodyPr wrap="square" lIns="182880" tIns="45719" rIns="182880" bIns="45719" numCol="1"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pPr algn="ctr"/>
            <a:r>
              <a:rPr lang="en-US" sz="2400" dirty="0">
                <a:solidFill>
                  <a:schemeClr val="tx1">
                    <a:lumMod val="65000"/>
                    <a:lumOff val="35000"/>
                  </a:schemeClr>
                </a:solidFill>
                <a:latin typeface="Franklin Gothic Medium Cond" panose="020B0606030402020204" pitchFamily="34" charset="0"/>
                <a:cs typeface="Calibri" panose="020F0502020204030204" pitchFamily="34" charset="0"/>
              </a:rPr>
              <a:t>Barangay </a:t>
            </a:r>
          </a:p>
          <a:p>
            <a:pPr algn="ctr"/>
            <a:r>
              <a:rPr lang="en-US" sz="2400" dirty="0">
                <a:solidFill>
                  <a:schemeClr val="tx1">
                    <a:lumMod val="65000"/>
                    <a:lumOff val="35000"/>
                  </a:schemeClr>
                </a:solidFill>
                <a:latin typeface="Franklin Gothic Medium Cond" panose="020B0606030402020204" pitchFamily="34" charset="0"/>
                <a:cs typeface="Calibri" panose="020F0502020204030204" pitchFamily="34" charset="0"/>
              </a:rPr>
              <a:t>Development Council</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 grpId="0" animBg="1"/>
      <p:bldP spid="15" grpId="0" animBg="1"/>
      <p:bldP spid="13" grpId="0"/>
      <p:bldP spid="16" grpId="0"/>
      <p:bldP spid="18"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82133" y="2003425"/>
            <a:ext cx="10227734" cy="3625850"/>
          </a:xfrm>
        </p:spPr>
        <p:txBody>
          <a:bodyPr>
            <a:normAutofit fontScale="92500" lnSpcReduction="20000"/>
          </a:bodyPr>
          <a:lstStyle/>
          <a:p>
            <a:pPr marL="0" indent="0" algn="just">
              <a:buNone/>
              <a:defRPr/>
            </a:pPr>
            <a:r>
              <a:rPr lang="en-PH" b="1" u="sng" dirty="0">
                <a:latin typeface="Franklin Gothic Medium Cond" panose="020B0606030402020204" pitchFamily="34" charset="0"/>
                <a:ea typeface="Batang" panose="02030600000101010101" pitchFamily="18" charset="-127"/>
              </a:rPr>
              <a:t>Step 1</a:t>
            </a:r>
            <a:r>
              <a:rPr lang="en-PH" dirty="0">
                <a:latin typeface="Franklin Gothic Medium Cond" panose="020B0606030402020204" pitchFamily="34" charset="0"/>
                <a:ea typeface="Batang" panose="02030600000101010101" pitchFamily="18" charset="-127"/>
              </a:rPr>
              <a:t> . Barangay Treasurer submits the detailed Statement of Income and Expenditure.</a:t>
            </a:r>
          </a:p>
          <a:p>
            <a:pPr marL="0" indent="0" algn="just">
              <a:buNone/>
              <a:defRPr/>
            </a:pPr>
            <a:endParaRPr lang="en-PH" sz="2000" dirty="0">
              <a:latin typeface="Franklin Gothic Medium Cond" panose="020B0606030402020204" pitchFamily="34" charset="0"/>
              <a:ea typeface="Batang" panose="02030600000101010101" pitchFamily="18" charset="-127"/>
            </a:endParaRPr>
          </a:p>
          <a:p>
            <a:pPr marL="0" indent="0" algn="just">
              <a:buNone/>
              <a:defRPr/>
            </a:pPr>
            <a:endParaRPr lang="en-PH" sz="1000" dirty="0">
              <a:latin typeface="Franklin Gothic Medium Cond" panose="020B0606030402020204" pitchFamily="34" charset="0"/>
              <a:ea typeface="Batang" panose="02030600000101010101" pitchFamily="18" charset="-127"/>
            </a:endParaRPr>
          </a:p>
          <a:p>
            <a:pPr marL="0" indent="0" algn="just">
              <a:buNone/>
              <a:defRPr/>
            </a:pPr>
            <a:endParaRPr lang="en-PH" sz="1000" dirty="0">
              <a:latin typeface="Franklin Gothic Medium Cond" panose="020B0606030402020204" pitchFamily="34" charset="0"/>
              <a:ea typeface="Batang" panose="02030600000101010101" pitchFamily="18" charset="-127"/>
            </a:endParaRPr>
          </a:p>
          <a:p>
            <a:pPr marL="0" indent="0" algn="just">
              <a:buNone/>
              <a:defRPr/>
            </a:pPr>
            <a:r>
              <a:rPr lang="en-PH" sz="2400" b="1" dirty="0">
                <a:latin typeface="Franklin Gothic Medium Cond" panose="020B0606030402020204" pitchFamily="34" charset="0"/>
                <a:ea typeface="Batang" panose="02030600000101010101" pitchFamily="18" charset="-127"/>
              </a:rPr>
              <a:t>On or before </a:t>
            </a:r>
            <a:r>
              <a:rPr lang="en-PH" sz="2400" b="1" u="sng" dirty="0">
                <a:latin typeface="Franklin Gothic Medium Cond" panose="020B0606030402020204" pitchFamily="34" charset="0"/>
                <a:ea typeface="Batang" panose="02030600000101010101" pitchFamily="18" charset="-127"/>
              </a:rPr>
              <a:t>September 5</a:t>
            </a:r>
            <a:r>
              <a:rPr lang="en-PH" sz="2400" dirty="0">
                <a:latin typeface="Franklin Gothic Medium Cond" panose="020B0606030402020204" pitchFamily="34" charset="0"/>
                <a:ea typeface="Batang" panose="02030600000101010101" pitchFamily="18" charset="-127"/>
              </a:rPr>
              <a:t> – The city or municipal treasurer (together with the city or municipal accountant), shall issue a </a:t>
            </a:r>
            <a:r>
              <a:rPr lang="en-PH" sz="2400" u="sng" dirty="0">
                <a:latin typeface="Franklin Gothic Medium Cond" panose="020B0606030402020204" pitchFamily="34" charset="0"/>
                <a:ea typeface="Batang" panose="02030600000101010101" pitchFamily="18" charset="-127"/>
              </a:rPr>
              <a:t>certified statement covering the actual income of the past year and estimates of income of the current and ensuing fiscal years</a:t>
            </a:r>
            <a:r>
              <a:rPr lang="en-PH" sz="2400" dirty="0">
                <a:latin typeface="Franklin Gothic Medium Cond" panose="020B0606030402020204" pitchFamily="34" charset="0"/>
                <a:ea typeface="Batang" panose="02030600000101010101" pitchFamily="18" charset="-127"/>
              </a:rPr>
              <a:t> from local sources for the barangay concerned.</a:t>
            </a:r>
          </a:p>
          <a:p>
            <a:pPr marL="0" indent="0" algn="just">
              <a:buNone/>
              <a:defRPr/>
            </a:pPr>
            <a:endParaRPr lang="en-PH" sz="1050" u="sng" dirty="0">
              <a:latin typeface="Franklin Gothic Medium Cond" panose="020B0606030402020204" pitchFamily="34" charset="0"/>
              <a:ea typeface="Batang" panose="02030600000101010101" pitchFamily="18" charset="-127"/>
            </a:endParaRPr>
          </a:p>
          <a:p>
            <a:pPr marL="0" indent="0" algn="just">
              <a:buNone/>
              <a:defRPr/>
            </a:pPr>
            <a:r>
              <a:rPr lang="en-PH" altLang="en-US" sz="2400" b="1" dirty="0">
                <a:latin typeface="Franklin Gothic Medium Cond" panose="020B0606030402020204" pitchFamily="34" charset="0"/>
                <a:ea typeface="Batang"/>
                <a:cs typeface="Batang"/>
              </a:rPr>
              <a:t>On or before </a:t>
            </a:r>
            <a:r>
              <a:rPr lang="en-PH" altLang="en-US" sz="2400" b="1" u="sng" dirty="0">
                <a:latin typeface="Franklin Gothic Medium Cond" panose="020B0606030402020204" pitchFamily="34" charset="0"/>
                <a:ea typeface="Batang"/>
                <a:cs typeface="Batang"/>
              </a:rPr>
              <a:t>September 15</a:t>
            </a:r>
            <a:r>
              <a:rPr lang="en-PH" altLang="en-US" sz="2400" dirty="0">
                <a:latin typeface="Franklin Gothic Medium Cond" panose="020B0606030402020204" pitchFamily="34" charset="0"/>
                <a:ea typeface="Batang"/>
                <a:cs typeface="Batang"/>
              </a:rPr>
              <a:t> – The treasurer  shall submit to the </a:t>
            </a:r>
            <a:r>
              <a:rPr lang="en-PH" altLang="en-US" sz="2400" dirty="0" err="1">
                <a:latin typeface="Franklin Gothic Medium Cond" panose="020B0606030402020204" pitchFamily="34" charset="0"/>
                <a:ea typeface="Batang"/>
                <a:cs typeface="Batang"/>
              </a:rPr>
              <a:t>punong</a:t>
            </a:r>
            <a:r>
              <a:rPr lang="en-PH" altLang="en-US" sz="2400" dirty="0">
                <a:latin typeface="Franklin Gothic Medium Cond" panose="020B0606030402020204" pitchFamily="34" charset="0"/>
                <a:ea typeface="Batang"/>
                <a:cs typeface="Batang"/>
              </a:rPr>
              <a:t> barangay a </a:t>
            </a:r>
            <a:r>
              <a:rPr lang="en-PH" altLang="en-US" sz="2400" u="sng" dirty="0">
                <a:latin typeface="Franklin Gothic Medium Cond" panose="020B0606030402020204" pitchFamily="34" charset="0"/>
                <a:ea typeface="Batang"/>
                <a:cs typeface="Batang"/>
              </a:rPr>
              <a:t>statement covering the estimates of income and expenditures for the past, current, and the ensuing fiscal years.</a:t>
            </a:r>
          </a:p>
          <a:p>
            <a:pPr marL="0" indent="0" algn="just">
              <a:buNone/>
              <a:defRPr/>
            </a:pPr>
            <a:endParaRPr lang="en-PH" sz="2000" u="sng" dirty="0">
              <a:latin typeface="Franklin Gothic Medium Cond" panose="020B0606030402020204" pitchFamily="34" charset="0"/>
              <a:ea typeface="Batang" panose="02030600000101010101" pitchFamily="18" charset="-127"/>
            </a:endParaRPr>
          </a:p>
        </p:txBody>
      </p:sp>
      <p:sp>
        <p:nvSpPr>
          <p:cNvPr id="5" name="Title 9"/>
          <p:cNvSpPr txBox="1">
            <a:spLocks/>
          </p:cNvSpPr>
          <p:nvPr/>
        </p:nvSpPr>
        <p:spPr bwMode="auto">
          <a:xfrm>
            <a:off x="1524000" y="859895"/>
            <a:ext cx="91440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S PGothic" panose="020B0600070205080204" pitchFamily="34" charset="-128"/>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MS PGothic" panose="020B0600070205080204" pitchFamily="34" charset="-128"/>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MS PGothic" panose="020B0600070205080204" pitchFamily="34" charset="-128"/>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MS PGothic" panose="020B0600070205080204" pitchFamily="34" charset="-128"/>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MS PGothic" panose="020B0600070205080204" pitchFamily="34" charset="-128"/>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defRPr/>
            </a:pPr>
            <a:r>
              <a:rPr lang="en-PH" sz="4000" b="1" spc="-150" dirty="0">
                <a:latin typeface="Franklin Gothic Demi Cond" panose="020B0706030402020204" pitchFamily="34" charset="0"/>
                <a:ea typeface="Batang"/>
              </a:rPr>
              <a:t>STEPS IN PREPARING THE ANNUAL BUDGET</a:t>
            </a:r>
            <a:endParaRPr lang="en-US" sz="4000" b="1" cap="small" dirty="0">
              <a:latin typeface="Franklin Gothic Demi Cond" panose="020B0706030402020204" pitchFamily="34" charset="0"/>
            </a:endParaRPr>
          </a:p>
        </p:txBody>
      </p:sp>
      <p:sp>
        <p:nvSpPr>
          <p:cNvPr id="7" name="TextBox 6"/>
          <p:cNvSpPr txBox="1"/>
          <p:nvPr/>
        </p:nvSpPr>
        <p:spPr>
          <a:xfrm>
            <a:off x="8317216" y="2659648"/>
            <a:ext cx="2892651" cy="338554"/>
          </a:xfrm>
          <a:prstGeom prst="rect">
            <a:avLst/>
          </a:prstGeom>
          <a:noFill/>
        </p:spPr>
        <p:txBody>
          <a:bodyPr wrap="none">
            <a:spAutoFit/>
          </a:bodyPr>
          <a:lstStyle/>
          <a:p>
            <a:pPr eaLnBrk="1" hangingPunct="1">
              <a:defRPr/>
            </a:pPr>
            <a:r>
              <a:rPr lang="en-US" altLang="en-US" sz="1600" i="1" dirty="0">
                <a:solidFill>
                  <a:schemeClr val="bg2">
                    <a:lumMod val="50000"/>
                  </a:schemeClr>
                </a:solidFill>
                <a:latin typeface="Franklin Gothic Medium Cond" panose="020B0606030402020204" pitchFamily="34" charset="0"/>
                <a:cs typeface="Times New Roman" panose="02020603050405020304" pitchFamily="18" charset="0"/>
              </a:rPr>
              <a:t>Article 423 (b), IRR of R.A. No. 7160</a:t>
            </a:r>
            <a:endParaRPr lang="en-PH" sz="1600" i="1" dirty="0">
              <a:solidFill>
                <a:schemeClr val="bg2">
                  <a:lumMod val="50000"/>
                </a:schemeClr>
              </a:solidFill>
              <a:latin typeface="Franklin Gothic Medium Cond" panose="020B06060304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a:extLst>
              <a:ext uri="{FF2B5EF4-FFF2-40B4-BE49-F238E27FC236}">
                <a16:creationId xmlns:a16="http://schemas.microsoft.com/office/drawing/2014/main" id="{051A499C-A36C-458B-91AF-28DFBA637E0D}"/>
              </a:ext>
            </a:extLst>
          </p:cNvPr>
          <p:cNvSpPr txBox="1">
            <a:spLocks/>
          </p:cNvSpPr>
          <p:nvPr/>
        </p:nvSpPr>
        <p:spPr>
          <a:xfrm>
            <a:off x="752627" y="640926"/>
            <a:ext cx="10686747" cy="76200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PH" sz="5400" b="1" dirty="0">
                <a:latin typeface="Franklin Gothic Demi Cond" panose="020B0706030402020204" pitchFamily="34" charset="0"/>
                <a:cs typeface="Times New Roman" panose="02020603050405020304" pitchFamily="18" charset="0"/>
              </a:rPr>
              <a:t>FUNCTIONS RELATED TO LGUs</a:t>
            </a:r>
          </a:p>
        </p:txBody>
      </p:sp>
      <p:sp>
        <p:nvSpPr>
          <p:cNvPr id="5" name="Text Placeholder 30">
            <a:extLst>
              <a:ext uri="{FF2B5EF4-FFF2-40B4-BE49-F238E27FC236}">
                <a16:creationId xmlns:a16="http://schemas.microsoft.com/office/drawing/2014/main" id="{1D1C9F19-947F-41F1-BA79-C5459CCC68A5}"/>
              </a:ext>
            </a:extLst>
          </p:cNvPr>
          <p:cNvSpPr txBox="1">
            <a:spLocks/>
          </p:cNvSpPr>
          <p:nvPr/>
        </p:nvSpPr>
        <p:spPr>
          <a:xfrm>
            <a:off x="779328" y="2977143"/>
            <a:ext cx="10546976" cy="3449781"/>
          </a:xfrm>
          <a:prstGeom prst="rect">
            <a:avLst/>
          </a:prstGeom>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endParaRPr lang="en-PH" sz="2000" dirty="0">
              <a:latin typeface="Franklin Gothic Medium Cond" panose="020B0606030402020204" pitchFamily="34" charset="0"/>
            </a:endParaRPr>
          </a:p>
        </p:txBody>
      </p:sp>
      <p:sp>
        <p:nvSpPr>
          <p:cNvPr id="6" name="Rectangle 11">
            <a:extLst>
              <a:ext uri="{FF2B5EF4-FFF2-40B4-BE49-F238E27FC236}">
                <a16:creationId xmlns:a16="http://schemas.microsoft.com/office/drawing/2014/main" id="{B72737A6-FB16-42B7-9075-4176C1EBAEC1}"/>
              </a:ext>
            </a:extLst>
          </p:cNvPr>
          <p:cNvSpPr/>
          <p:nvPr/>
        </p:nvSpPr>
        <p:spPr>
          <a:xfrm rot="16200000">
            <a:off x="2273674" y="5914144"/>
            <a:ext cx="385762" cy="414867"/>
          </a:xfrm>
          <a:custGeom>
            <a:avLst/>
            <a:gdLst>
              <a:gd name="connsiteX0" fmla="*/ 124178 w 809539"/>
              <a:gd name="connsiteY0" fmla="*/ 7478 h 538866"/>
              <a:gd name="connsiteX1" fmla="*/ 809539 w 809539"/>
              <a:gd name="connsiteY1" fmla="*/ 119 h 538866"/>
              <a:gd name="connsiteX2" fmla="*/ 778567 w 809539"/>
              <a:gd name="connsiteY2" fmla="*/ 256188 h 538866"/>
              <a:gd name="connsiteX3" fmla="*/ 756065 w 809539"/>
              <a:gd name="connsiteY3" fmla="*/ 538866 h 538866"/>
              <a:gd name="connsiteX4" fmla="*/ 0 w 809539"/>
              <a:gd name="connsiteY4" fmla="*/ 534791 h 538866"/>
              <a:gd name="connsiteX5" fmla="*/ 124178 w 809539"/>
              <a:gd name="connsiteY5" fmla="*/ 7478 h 538866"/>
              <a:gd name="connsiteX0" fmla="*/ 124178 w 809539"/>
              <a:gd name="connsiteY0" fmla="*/ 7478 h 538866"/>
              <a:gd name="connsiteX1" fmla="*/ 809539 w 809539"/>
              <a:gd name="connsiteY1" fmla="*/ 119 h 538866"/>
              <a:gd name="connsiteX2" fmla="*/ 778567 w 809539"/>
              <a:gd name="connsiteY2" fmla="*/ 256188 h 538866"/>
              <a:gd name="connsiteX3" fmla="*/ 756065 w 809539"/>
              <a:gd name="connsiteY3" fmla="*/ 538866 h 538866"/>
              <a:gd name="connsiteX4" fmla="*/ 0 w 809539"/>
              <a:gd name="connsiteY4" fmla="*/ 534791 h 538866"/>
              <a:gd name="connsiteX5" fmla="*/ 124178 w 809539"/>
              <a:gd name="connsiteY5" fmla="*/ 7478 h 538866"/>
              <a:gd name="connsiteX0" fmla="*/ 124178 w 809539"/>
              <a:gd name="connsiteY0" fmla="*/ 7478 h 538866"/>
              <a:gd name="connsiteX1" fmla="*/ 809539 w 809539"/>
              <a:gd name="connsiteY1" fmla="*/ 119 h 538866"/>
              <a:gd name="connsiteX2" fmla="*/ 778567 w 809539"/>
              <a:gd name="connsiteY2" fmla="*/ 256188 h 538866"/>
              <a:gd name="connsiteX3" fmla="*/ 756065 w 809539"/>
              <a:gd name="connsiteY3" fmla="*/ 538866 h 538866"/>
              <a:gd name="connsiteX4" fmla="*/ 0 w 809539"/>
              <a:gd name="connsiteY4" fmla="*/ 534791 h 538866"/>
              <a:gd name="connsiteX5" fmla="*/ 124178 w 809539"/>
              <a:gd name="connsiteY5" fmla="*/ 7478 h 538866"/>
              <a:gd name="connsiteX0" fmla="*/ 124178 w 809539"/>
              <a:gd name="connsiteY0" fmla="*/ 7478 h 538866"/>
              <a:gd name="connsiteX1" fmla="*/ 809539 w 809539"/>
              <a:gd name="connsiteY1" fmla="*/ 119 h 538866"/>
              <a:gd name="connsiteX2" fmla="*/ 778567 w 809539"/>
              <a:gd name="connsiteY2" fmla="*/ 256188 h 538866"/>
              <a:gd name="connsiteX3" fmla="*/ 756065 w 809539"/>
              <a:gd name="connsiteY3" fmla="*/ 538866 h 538866"/>
              <a:gd name="connsiteX4" fmla="*/ 0 w 809539"/>
              <a:gd name="connsiteY4" fmla="*/ 534791 h 538866"/>
              <a:gd name="connsiteX5" fmla="*/ 124178 w 809539"/>
              <a:gd name="connsiteY5" fmla="*/ 7478 h 538866"/>
              <a:gd name="connsiteX0" fmla="*/ 124178 w 809539"/>
              <a:gd name="connsiteY0" fmla="*/ 7478 h 538866"/>
              <a:gd name="connsiteX1" fmla="*/ 809539 w 809539"/>
              <a:gd name="connsiteY1" fmla="*/ 119 h 538866"/>
              <a:gd name="connsiteX2" fmla="*/ 778567 w 809539"/>
              <a:gd name="connsiteY2" fmla="*/ 256188 h 538866"/>
              <a:gd name="connsiteX3" fmla="*/ 756065 w 809539"/>
              <a:gd name="connsiteY3" fmla="*/ 538866 h 538866"/>
              <a:gd name="connsiteX4" fmla="*/ 0 w 809539"/>
              <a:gd name="connsiteY4" fmla="*/ 534791 h 538866"/>
              <a:gd name="connsiteX5" fmla="*/ 124178 w 809539"/>
              <a:gd name="connsiteY5" fmla="*/ 7478 h 538866"/>
              <a:gd name="connsiteX0" fmla="*/ 124178 w 809539"/>
              <a:gd name="connsiteY0" fmla="*/ 7478 h 538866"/>
              <a:gd name="connsiteX1" fmla="*/ 809539 w 809539"/>
              <a:gd name="connsiteY1" fmla="*/ 119 h 538866"/>
              <a:gd name="connsiteX2" fmla="*/ 778567 w 809539"/>
              <a:gd name="connsiteY2" fmla="*/ 256188 h 538866"/>
              <a:gd name="connsiteX3" fmla="*/ 756065 w 809539"/>
              <a:gd name="connsiteY3" fmla="*/ 538866 h 538866"/>
              <a:gd name="connsiteX4" fmla="*/ 0 w 809539"/>
              <a:gd name="connsiteY4" fmla="*/ 534791 h 538866"/>
              <a:gd name="connsiteX5" fmla="*/ 124178 w 809539"/>
              <a:gd name="connsiteY5" fmla="*/ 7478 h 538866"/>
              <a:gd name="connsiteX0" fmla="*/ 124178 w 809539"/>
              <a:gd name="connsiteY0" fmla="*/ 7478 h 538866"/>
              <a:gd name="connsiteX1" fmla="*/ 809539 w 809539"/>
              <a:gd name="connsiteY1" fmla="*/ 119 h 538866"/>
              <a:gd name="connsiteX2" fmla="*/ 790599 w 809539"/>
              <a:gd name="connsiteY2" fmla="*/ 244156 h 538866"/>
              <a:gd name="connsiteX3" fmla="*/ 756065 w 809539"/>
              <a:gd name="connsiteY3" fmla="*/ 538866 h 538866"/>
              <a:gd name="connsiteX4" fmla="*/ 0 w 809539"/>
              <a:gd name="connsiteY4" fmla="*/ 534791 h 538866"/>
              <a:gd name="connsiteX5" fmla="*/ 124178 w 809539"/>
              <a:gd name="connsiteY5" fmla="*/ 7478 h 538866"/>
              <a:gd name="connsiteX0" fmla="*/ 124178 w 817560"/>
              <a:gd name="connsiteY0" fmla="*/ 3348 h 534736"/>
              <a:gd name="connsiteX1" fmla="*/ 817560 w 817560"/>
              <a:gd name="connsiteY1" fmla="*/ 0 h 534736"/>
              <a:gd name="connsiteX2" fmla="*/ 790599 w 817560"/>
              <a:gd name="connsiteY2" fmla="*/ 240026 h 534736"/>
              <a:gd name="connsiteX3" fmla="*/ 756065 w 817560"/>
              <a:gd name="connsiteY3" fmla="*/ 534736 h 534736"/>
              <a:gd name="connsiteX4" fmla="*/ 0 w 817560"/>
              <a:gd name="connsiteY4" fmla="*/ 530661 h 534736"/>
              <a:gd name="connsiteX5" fmla="*/ 124178 w 817560"/>
              <a:gd name="connsiteY5" fmla="*/ 3348 h 534736"/>
              <a:gd name="connsiteX0" fmla="*/ 124178 w 817560"/>
              <a:gd name="connsiteY0" fmla="*/ 3348 h 534736"/>
              <a:gd name="connsiteX1" fmla="*/ 817560 w 817560"/>
              <a:gd name="connsiteY1" fmla="*/ 0 h 534736"/>
              <a:gd name="connsiteX2" fmla="*/ 790599 w 817560"/>
              <a:gd name="connsiteY2" fmla="*/ 240026 h 534736"/>
              <a:gd name="connsiteX3" fmla="*/ 756065 w 817560"/>
              <a:gd name="connsiteY3" fmla="*/ 534736 h 534736"/>
              <a:gd name="connsiteX4" fmla="*/ 0 w 817560"/>
              <a:gd name="connsiteY4" fmla="*/ 530661 h 534736"/>
              <a:gd name="connsiteX5" fmla="*/ 124178 w 817560"/>
              <a:gd name="connsiteY5" fmla="*/ 3348 h 534736"/>
              <a:gd name="connsiteX0" fmla="*/ 2448 w 1676731"/>
              <a:gd name="connsiteY0" fmla="*/ 3348 h 534736"/>
              <a:gd name="connsiteX1" fmla="*/ 1676731 w 1676731"/>
              <a:gd name="connsiteY1" fmla="*/ 0 h 534736"/>
              <a:gd name="connsiteX2" fmla="*/ 1649770 w 1676731"/>
              <a:gd name="connsiteY2" fmla="*/ 240026 h 534736"/>
              <a:gd name="connsiteX3" fmla="*/ 1615236 w 1676731"/>
              <a:gd name="connsiteY3" fmla="*/ 534736 h 534736"/>
              <a:gd name="connsiteX4" fmla="*/ 859171 w 1676731"/>
              <a:gd name="connsiteY4" fmla="*/ 530661 h 534736"/>
              <a:gd name="connsiteX5" fmla="*/ 2448 w 1676731"/>
              <a:gd name="connsiteY5" fmla="*/ 3348 h 534736"/>
              <a:gd name="connsiteX0" fmla="*/ 118637 w 1792920"/>
              <a:gd name="connsiteY0" fmla="*/ 3348 h 534736"/>
              <a:gd name="connsiteX1" fmla="*/ 1792920 w 1792920"/>
              <a:gd name="connsiteY1" fmla="*/ 0 h 534736"/>
              <a:gd name="connsiteX2" fmla="*/ 1765959 w 1792920"/>
              <a:gd name="connsiteY2" fmla="*/ 240026 h 534736"/>
              <a:gd name="connsiteX3" fmla="*/ 1731425 w 1792920"/>
              <a:gd name="connsiteY3" fmla="*/ 534736 h 534736"/>
              <a:gd name="connsiteX4" fmla="*/ 0 w 1792920"/>
              <a:gd name="connsiteY4" fmla="*/ 530661 h 534736"/>
              <a:gd name="connsiteX5" fmla="*/ 118637 w 1792920"/>
              <a:gd name="connsiteY5" fmla="*/ 3348 h 534736"/>
              <a:gd name="connsiteX0" fmla="*/ 21391 w 1795724"/>
              <a:gd name="connsiteY0" fmla="*/ 3352 h 534736"/>
              <a:gd name="connsiteX1" fmla="*/ 1795724 w 1795724"/>
              <a:gd name="connsiteY1" fmla="*/ 0 h 534736"/>
              <a:gd name="connsiteX2" fmla="*/ 1768763 w 1795724"/>
              <a:gd name="connsiteY2" fmla="*/ 240026 h 534736"/>
              <a:gd name="connsiteX3" fmla="*/ 1734229 w 1795724"/>
              <a:gd name="connsiteY3" fmla="*/ 534736 h 534736"/>
              <a:gd name="connsiteX4" fmla="*/ 2804 w 1795724"/>
              <a:gd name="connsiteY4" fmla="*/ 530661 h 534736"/>
              <a:gd name="connsiteX5" fmla="*/ 21391 w 1795724"/>
              <a:gd name="connsiteY5" fmla="*/ 3352 h 534736"/>
              <a:gd name="connsiteX0" fmla="*/ 18587 w 1792920"/>
              <a:gd name="connsiteY0" fmla="*/ 3352 h 534736"/>
              <a:gd name="connsiteX1" fmla="*/ 1792920 w 1792920"/>
              <a:gd name="connsiteY1" fmla="*/ 0 h 534736"/>
              <a:gd name="connsiteX2" fmla="*/ 1765959 w 1792920"/>
              <a:gd name="connsiteY2" fmla="*/ 240026 h 534736"/>
              <a:gd name="connsiteX3" fmla="*/ 1731425 w 1792920"/>
              <a:gd name="connsiteY3" fmla="*/ 534736 h 534736"/>
              <a:gd name="connsiteX4" fmla="*/ 0 w 1792920"/>
              <a:gd name="connsiteY4" fmla="*/ 530661 h 534736"/>
              <a:gd name="connsiteX5" fmla="*/ 18587 w 1792920"/>
              <a:gd name="connsiteY5" fmla="*/ 3352 h 534736"/>
              <a:gd name="connsiteX0" fmla="*/ 18587 w 1792920"/>
              <a:gd name="connsiteY0" fmla="*/ 3352 h 534736"/>
              <a:gd name="connsiteX1" fmla="*/ 1792920 w 1792920"/>
              <a:gd name="connsiteY1" fmla="*/ 0 h 534736"/>
              <a:gd name="connsiteX2" fmla="*/ 1765959 w 1792920"/>
              <a:gd name="connsiteY2" fmla="*/ 240026 h 534736"/>
              <a:gd name="connsiteX3" fmla="*/ 1731425 w 1792920"/>
              <a:gd name="connsiteY3" fmla="*/ 534736 h 534736"/>
              <a:gd name="connsiteX4" fmla="*/ 0 w 1792920"/>
              <a:gd name="connsiteY4" fmla="*/ 530661 h 534736"/>
              <a:gd name="connsiteX5" fmla="*/ 18587 w 1792920"/>
              <a:gd name="connsiteY5" fmla="*/ 3352 h 534736"/>
              <a:gd name="connsiteX0" fmla="*/ 0 w 1774333"/>
              <a:gd name="connsiteY0" fmla="*/ 3352 h 534736"/>
              <a:gd name="connsiteX1" fmla="*/ 1774333 w 1774333"/>
              <a:gd name="connsiteY1" fmla="*/ 0 h 534736"/>
              <a:gd name="connsiteX2" fmla="*/ 1747372 w 1774333"/>
              <a:gd name="connsiteY2" fmla="*/ 240026 h 534736"/>
              <a:gd name="connsiteX3" fmla="*/ 1712838 w 1774333"/>
              <a:gd name="connsiteY3" fmla="*/ 534736 h 534736"/>
              <a:gd name="connsiteX4" fmla="*/ 4499 w 1774333"/>
              <a:gd name="connsiteY4" fmla="*/ 530665 h 534736"/>
              <a:gd name="connsiteX5" fmla="*/ 0 w 1774333"/>
              <a:gd name="connsiteY5" fmla="*/ 3352 h 534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74333" h="534736">
                <a:moveTo>
                  <a:pt x="0" y="3352"/>
                </a:moveTo>
                <a:lnTo>
                  <a:pt x="1774333" y="0"/>
                </a:lnTo>
                <a:cubicBezTo>
                  <a:pt x="1760890" y="89367"/>
                  <a:pt x="1748785" y="154670"/>
                  <a:pt x="1747372" y="240026"/>
                </a:cubicBezTo>
                <a:cubicBezTo>
                  <a:pt x="1727396" y="337817"/>
                  <a:pt x="1731478" y="446303"/>
                  <a:pt x="1712838" y="534736"/>
                </a:cubicBezTo>
                <a:lnTo>
                  <a:pt x="4499" y="530665"/>
                </a:lnTo>
                <a:cubicBezTo>
                  <a:pt x="2999" y="354894"/>
                  <a:pt x="1500" y="179123"/>
                  <a:pt x="0" y="3352"/>
                </a:cubicBez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baseline="-25000" dirty="0">
              <a:solidFill>
                <a:prstClr val="white"/>
              </a:solidFill>
            </a:endParaRPr>
          </a:p>
        </p:txBody>
      </p:sp>
      <p:sp>
        <p:nvSpPr>
          <p:cNvPr id="7" name="Oval 4">
            <a:extLst>
              <a:ext uri="{FF2B5EF4-FFF2-40B4-BE49-F238E27FC236}">
                <a16:creationId xmlns:a16="http://schemas.microsoft.com/office/drawing/2014/main" id="{CC5F70E1-6D47-468D-AA68-31D17BC62701}"/>
              </a:ext>
            </a:extLst>
          </p:cNvPr>
          <p:cNvSpPr/>
          <p:nvPr/>
        </p:nvSpPr>
        <p:spPr>
          <a:xfrm rot="16200000">
            <a:off x="1639751" y="4232058"/>
            <a:ext cx="1688371" cy="3001548"/>
          </a:xfrm>
          <a:custGeom>
            <a:avLst/>
            <a:gdLst/>
            <a:ahLst/>
            <a:cxnLst/>
            <a:rect l="l" t="t" r="r" b="b"/>
            <a:pathLst>
              <a:path w="4572000" h="4572000">
                <a:moveTo>
                  <a:pt x="2286000" y="457200"/>
                </a:moveTo>
                <a:cubicBezTo>
                  <a:pt x="1275982" y="457200"/>
                  <a:pt x="457200" y="1275982"/>
                  <a:pt x="457200" y="2286000"/>
                </a:cubicBezTo>
                <a:cubicBezTo>
                  <a:pt x="457200" y="3296018"/>
                  <a:pt x="1275982" y="4114800"/>
                  <a:pt x="2286000" y="4114800"/>
                </a:cubicBezTo>
                <a:cubicBezTo>
                  <a:pt x="3296018" y="4114800"/>
                  <a:pt x="4114800" y="3296018"/>
                  <a:pt x="4114800" y="2286000"/>
                </a:cubicBezTo>
                <a:cubicBezTo>
                  <a:pt x="4114800" y="1275982"/>
                  <a:pt x="3296018" y="457200"/>
                  <a:pt x="2286000" y="457200"/>
                </a:cubicBezTo>
                <a:close/>
                <a:moveTo>
                  <a:pt x="2286000" y="0"/>
                </a:moveTo>
                <a:cubicBezTo>
                  <a:pt x="3548523" y="0"/>
                  <a:pt x="4572000" y="1023477"/>
                  <a:pt x="4572000" y="2286000"/>
                </a:cubicBezTo>
                <a:cubicBezTo>
                  <a:pt x="4572000" y="3548523"/>
                  <a:pt x="3548523" y="4572000"/>
                  <a:pt x="2286000" y="4572000"/>
                </a:cubicBezTo>
                <a:cubicBezTo>
                  <a:pt x="1023477" y="4572000"/>
                  <a:pt x="0" y="3548523"/>
                  <a:pt x="0" y="2286000"/>
                </a:cubicBezTo>
                <a:cubicBezTo>
                  <a:pt x="0" y="1023477"/>
                  <a:pt x="1023477" y="0"/>
                  <a:pt x="2286000" y="0"/>
                </a:cubicBezTo>
                <a:close/>
              </a:path>
            </a:pathLst>
          </a:custGeom>
          <a:solidFill>
            <a:schemeClr val="accent2">
              <a:lumMod val="90000"/>
              <a:lumOff val="10000"/>
            </a:schemeClr>
          </a:solidFill>
          <a:ln>
            <a:solidFill>
              <a:schemeClr val="accent2">
                <a:lumMod val="50000"/>
                <a:lumOff val="50000"/>
              </a:schemeClr>
            </a:solidFill>
          </a:ln>
          <a:effectLst/>
          <a:scene3d>
            <a:camera prst="orthographicFront">
              <a:rot lat="1200000" lon="6600000" rev="0"/>
            </a:camera>
            <a:lightRig rig="threePt" dir="t"/>
          </a:scene3d>
          <a:sp3d extrusionH="247650" prstMaterial="metal">
            <a:bevelT/>
            <a:bevelB/>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8" name="Rectangle 11">
            <a:extLst>
              <a:ext uri="{FF2B5EF4-FFF2-40B4-BE49-F238E27FC236}">
                <a16:creationId xmlns:a16="http://schemas.microsoft.com/office/drawing/2014/main" id="{D34AEFFA-96A8-4045-B2B5-5062AEAAD5DD}"/>
              </a:ext>
            </a:extLst>
          </p:cNvPr>
          <p:cNvSpPr/>
          <p:nvPr/>
        </p:nvSpPr>
        <p:spPr>
          <a:xfrm rot="16200000">
            <a:off x="2092699" y="5006623"/>
            <a:ext cx="779463" cy="429684"/>
          </a:xfrm>
          <a:custGeom>
            <a:avLst/>
            <a:gdLst>
              <a:gd name="connsiteX0" fmla="*/ 0 w 714769"/>
              <a:gd name="connsiteY0" fmla="*/ 0 h 533400"/>
              <a:gd name="connsiteX1" fmla="*/ 714769 w 714769"/>
              <a:gd name="connsiteY1" fmla="*/ 0 h 533400"/>
              <a:gd name="connsiteX2" fmla="*/ 714769 w 714769"/>
              <a:gd name="connsiteY2" fmla="*/ 533400 h 533400"/>
              <a:gd name="connsiteX3" fmla="*/ 0 w 714769"/>
              <a:gd name="connsiteY3" fmla="*/ 533400 h 533400"/>
              <a:gd name="connsiteX4" fmla="*/ 0 w 714769"/>
              <a:gd name="connsiteY4" fmla="*/ 0 h 533400"/>
              <a:gd name="connsiteX0" fmla="*/ 0 w 714769"/>
              <a:gd name="connsiteY0" fmla="*/ 0 h 533400"/>
              <a:gd name="connsiteX1" fmla="*/ 714769 w 714769"/>
              <a:gd name="connsiteY1" fmla="*/ 0 h 533400"/>
              <a:gd name="connsiteX2" fmla="*/ 714769 w 714769"/>
              <a:gd name="connsiteY2" fmla="*/ 260402 h 533400"/>
              <a:gd name="connsiteX3" fmla="*/ 714769 w 714769"/>
              <a:gd name="connsiteY3" fmla="*/ 533400 h 533400"/>
              <a:gd name="connsiteX4" fmla="*/ 0 w 714769"/>
              <a:gd name="connsiteY4" fmla="*/ 533400 h 533400"/>
              <a:gd name="connsiteX5" fmla="*/ 0 w 714769"/>
              <a:gd name="connsiteY5" fmla="*/ 0 h 533400"/>
              <a:gd name="connsiteX0" fmla="*/ 0 w 744997"/>
              <a:gd name="connsiteY0" fmla="*/ 0 h 533400"/>
              <a:gd name="connsiteX1" fmla="*/ 744997 w 744997"/>
              <a:gd name="connsiteY1" fmla="*/ 0 h 533400"/>
              <a:gd name="connsiteX2" fmla="*/ 714769 w 744997"/>
              <a:gd name="connsiteY2" fmla="*/ 260402 h 533400"/>
              <a:gd name="connsiteX3" fmla="*/ 714769 w 744997"/>
              <a:gd name="connsiteY3" fmla="*/ 533400 h 533400"/>
              <a:gd name="connsiteX4" fmla="*/ 0 w 744997"/>
              <a:gd name="connsiteY4" fmla="*/ 533400 h 533400"/>
              <a:gd name="connsiteX5" fmla="*/ 0 w 744997"/>
              <a:gd name="connsiteY5" fmla="*/ 0 h 533400"/>
              <a:gd name="connsiteX0" fmla="*/ 0 w 744997"/>
              <a:gd name="connsiteY0" fmla="*/ 0 h 533400"/>
              <a:gd name="connsiteX1" fmla="*/ 744997 w 744997"/>
              <a:gd name="connsiteY1" fmla="*/ 0 h 533400"/>
              <a:gd name="connsiteX2" fmla="*/ 714769 w 744997"/>
              <a:gd name="connsiteY2" fmla="*/ 260402 h 533400"/>
              <a:gd name="connsiteX3" fmla="*/ 744997 w 744997"/>
              <a:gd name="connsiteY3" fmla="*/ 533400 h 533400"/>
              <a:gd name="connsiteX4" fmla="*/ 0 w 744997"/>
              <a:gd name="connsiteY4" fmla="*/ 533400 h 533400"/>
              <a:gd name="connsiteX5" fmla="*/ 0 w 744997"/>
              <a:gd name="connsiteY5" fmla="*/ 0 h 533400"/>
              <a:gd name="connsiteX0" fmla="*/ 0 w 744997"/>
              <a:gd name="connsiteY0" fmla="*/ 0 h 533400"/>
              <a:gd name="connsiteX1" fmla="*/ 744997 w 744997"/>
              <a:gd name="connsiteY1" fmla="*/ 0 h 533400"/>
              <a:gd name="connsiteX2" fmla="*/ 732104 w 744997"/>
              <a:gd name="connsiteY2" fmla="*/ 260402 h 533400"/>
              <a:gd name="connsiteX3" fmla="*/ 744997 w 744997"/>
              <a:gd name="connsiteY3" fmla="*/ 533400 h 533400"/>
              <a:gd name="connsiteX4" fmla="*/ 0 w 744997"/>
              <a:gd name="connsiteY4" fmla="*/ 533400 h 533400"/>
              <a:gd name="connsiteX5" fmla="*/ 0 w 744997"/>
              <a:gd name="connsiteY5" fmla="*/ 0 h 533400"/>
              <a:gd name="connsiteX0" fmla="*/ 0 w 745105"/>
              <a:gd name="connsiteY0" fmla="*/ 0 h 533400"/>
              <a:gd name="connsiteX1" fmla="*/ 744997 w 745105"/>
              <a:gd name="connsiteY1" fmla="*/ 0 h 533400"/>
              <a:gd name="connsiteX2" fmla="*/ 745105 w 745105"/>
              <a:gd name="connsiteY2" fmla="*/ 256068 h 533400"/>
              <a:gd name="connsiteX3" fmla="*/ 744997 w 745105"/>
              <a:gd name="connsiteY3" fmla="*/ 533400 h 533400"/>
              <a:gd name="connsiteX4" fmla="*/ 0 w 745105"/>
              <a:gd name="connsiteY4" fmla="*/ 533400 h 533400"/>
              <a:gd name="connsiteX5" fmla="*/ 0 w 745105"/>
              <a:gd name="connsiteY5" fmla="*/ 0 h 533400"/>
              <a:gd name="connsiteX0" fmla="*/ 0 w 744997"/>
              <a:gd name="connsiteY0" fmla="*/ 0 h 533400"/>
              <a:gd name="connsiteX1" fmla="*/ 744997 w 744997"/>
              <a:gd name="connsiteY1" fmla="*/ 0 h 533400"/>
              <a:gd name="connsiteX2" fmla="*/ 740771 w 744997"/>
              <a:gd name="connsiteY2" fmla="*/ 256068 h 533400"/>
              <a:gd name="connsiteX3" fmla="*/ 744997 w 744997"/>
              <a:gd name="connsiteY3" fmla="*/ 533400 h 533400"/>
              <a:gd name="connsiteX4" fmla="*/ 0 w 744997"/>
              <a:gd name="connsiteY4" fmla="*/ 533400 h 533400"/>
              <a:gd name="connsiteX5" fmla="*/ 0 w 744997"/>
              <a:gd name="connsiteY5" fmla="*/ 0 h 533400"/>
              <a:gd name="connsiteX0" fmla="*/ 0 w 1776405"/>
              <a:gd name="connsiteY0" fmla="*/ 0 h 537733"/>
              <a:gd name="connsiteX1" fmla="*/ 1776405 w 1776405"/>
              <a:gd name="connsiteY1" fmla="*/ 4333 h 537733"/>
              <a:gd name="connsiteX2" fmla="*/ 1772179 w 1776405"/>
              <a:gd name="connsiteY2" fmla="*/ 260401 h 537733"/>
              <a:gd name="connsiteX3" fmla="*/ 1776405 w 1776405"/>
              <a:gd name="connsiteY3" fmla="*/ 537733 h 537733"/>
              <a:gd name="connsiteX4" fmla="*/ 1031408 w 1776405"/>
              <a:gd name="connsiteY4" fmla="*/ 537733 h 537733"/>
              <a:gd name="connsiteX5" fmla="*/ 0 w 1776405"/>
              <a:gd name="connsiteY5" fmla="*/ 0 h 537733"/>
              <a:gd name="connsiteX0" fmla="*/ 4334 w 1780739"/>
              <a:gd name="connsiteY0" fmla="*/ 0 h 537733"/>
              <a:gd name="connsiteX1" fmla="*/ 1780739 w 1780739"/>
              <a:gd name="connsiteY1" fmla="*/ 4333 h 537733"/>
              <a:gd name="connsiteX2" fmla="*/ 1776513 w 1780739"/>
              <a:gd name="connsiteY2" fmla="*/ 260401 h 537733"/>
              <a:gd name="connsiteX3" fmla="*/ 1780739 w 1780739"/>
              <a:gd name="connsiteY3" fmla="*/ 537733 h 537733"/>
              <a:gd name="connsiteX4" fmla="*/ 0 w 1780739"/>
              <a:gd name="connsiteY4" fmla="*/ 533400 h 537733"/>
              <a:gd name="connsiteX5" fmla="*/ 4334 w 1780739"/>
              <a:gd name="connsiteY5" fmla="*/ 0 h 537733"/>
              <a:gd name="connsiteX0" fmla="*/ 4334 w 1780739"/>
              <a:gd name="connsiteY0" fmla="*/ 0 h 537733"/>
              <a:gd name="connsiteX1" fmla="*/ 1780739 w 1780739"/>
              <a:gd name="connsiteY1" fmla="*/ 4333 h 537733"/>
              <a:gd name="connsiteX2" fmla="*/ 1776513 w 1780739"/>
              <a:gd name="connsiteY2" fmla="*/ 260401 h 537733"/>
              <a:gd name="connsiteX3" fmla="*/ 1780739 w 1780739"/>
              <a:gd name="connsiteY3" fmla="*/ 537733 h 537733"/>
              <a:gd name="connsiteX4" fmla="*/ 0 w 1780739"/>
              <a:gd name="connsiteY4" fmla="*/ 533400 h 537733"/>
              <a:gd name="connsiteX5" fmla="*/ 4334 w 1780739"/>
              <a:gd name="connsiteY5" fmla="*/ 0 h 537733"/>
              <a:gd name="connsiteX0" fmla="*/ 4334 w 1780739"/>
              <a:gd name="connsiteY0" fmla="*/ 0 h 537733"/>
              <a:gd name="connsiteX1" fmla="*/ 1780739 w 1780739"/>
              <a:gd name="connsiteY1" fmla="*/ 4333 h 537733"/>
              <a:gd name="connsiteX2" fmla="*/ 1776513 w 1780739"/>
              <a:gd name="connsiteY2" fmla="*/ 260401 h 537733"/>
              <a:gd name="connsiteX3" fmla="*/ 1780739 w 1780739"/>
              <a:gd name="connsiteY3" fmla="*/ 537733 h 537733"/>
              <a:gd name="connsiteX4" fmla="*/ 0 w 1780739"/>
              <a:gd name="connsiteY4" fmla="*/ 533400 h 537733"/>
              <a:gd name="connsiteX5" fmla="*/ 4334 w 1780739"/>
              <a:gd name="connsiteY5" fmla="*/ 0 h 537733"/>
              <a:gd name="connsiteX0" fmla="*/ 137248 w 1913653"/>
              <a:gd name="connsiteY0" fmla="*/ 0 h 537733"/>
              <a:gd name="connsiteX1" fmla="*/ 1913653 w 1913653"/>
              <a:gd name="connsiteY1" fmla="*/ 4333 h 537733"/>
              <a:gd name="connsiteX2" fmla="*/ 1909427 w 1913653"/>
              <a:gd name="connsiteY2" fmla="*/ 260401 h 537733"/>
              <a:gd name="connsiteX3" fmla="*/ 1913653 w 1913653"/>
              <a:gd name="connsiteY3" fmla="*/ 537733 h 537733"/>
              <a:gd name="connsiteX4" fmla="*/ 132914 w 1913653"/>
              <a:gd name="connsiteY4" fmla="*/ 533400 h 537733"/>
              <a:gd name="connsiteX5" fmla="*/ 130386 w 1913653"/>
              <a:gd name="connsiteY5" fmla="*/ 224086 h 537733"/>
              <a:gd name="connsiteX6" fmla="*/ 137248 w 1913653"/>
              <a:gd name="connsiteY6" fmla="*/ 0 h 537733"/>
              <a:gd name="connsiteX0" fmla="*/ 137248 w 1913653"/>
              <a:gd name="connsiteY0" fmla="*/ 0 h 537733"/>
              <a:gd name="connsiteX1" fmla="*/ 1913653 w 1913653"/>
              <a:gd name="connsiteY1" fmla="*/ 4333 h 537733"/>
              <a:gd name="connsiteX2" fmla="*/ 1909427 w 1913653"/>
              <a:gd name="connsiteY2" fmla="*/ 260401 h 537733"/>
              <a:gd name="connsiteX3" fmla="*/ 1913653 w 1913653"/>
              <a:gd name="connsiteY3" fmla="*/ 537733 h 537733"/>
              <a:gd name="connsiteX4" fmla="*/ 132914 w 1913653"/>
              <a:gd name="connsiteY4" fmla="*/ 533400 h 537733"/>
              <a:gd name="connsiteX5" fmla="*/ 130386 w 1913653"/>
              <a:gd name="connsiteY5" fmla="*/ 224086 h 537733"/>
              <a:gd name="connsiteX6" fmla="*/ 137248 w 1913653"/>
              <a:gd name="connsiteY6" fmla="*/ 0 h 537733"/>
              <a:gd name="connsiteX0" fmla="*/ 133733 w 1910138"/>
              <a:gd name="connsiteY0" fmla="*/ 0 h 537733"/>
              <a:gd name="connsiteX1" fmla="*/ 1910138 w 1910138"/>
              <a:gd name="connsiteY1" fmla="*/ 4333 h 537733"/>
              <a:gd name="connsiteX2" fmla="*/ 1905912 w 1910138"/>
              <a:gd name="connsiteY2" fmla="*/ 260401 h 537733"/>
              <a:gd name="connsiteX3" fmla="*/ 1910138 w 1910138"/>
              <a:gd name="connsiteY3" fmla="*/ 537733 h 537733"/>
              <a:gd name="connsiteX4" fmla="*/ 129399 w 1910138"/>
              <a:gd name="connsiteY4" fmla="*/ 533400 h 537733"/>
              <a:gd name="connsiteX5" fmla="*/ 126871 w 1910138"/>
              <a:gd name="connsiteY5" fmla="*/ 224086 h 537733"/>
              <a:gd name="connsiteX6" fmla="*/ 133733 w 1910138"/>
              <a:gd name="connsiteY6" fmla="*/ 0 h 537733"/>
              <a:gd name="connsiteX0" fmla="*/ 133733 w 1910138"/>
              <a:gd name="connsiteY0" fmla="*/ 0 h 537733"/>
              <a:gd name="connsiteX1" fmla="*/ 1910138 w 1910138"/>
              <a:gd name="connsiteY1" fmla="*/ 4333 h 537733"/>
              <a:gd name="connsiteX2" fmla="*/ 1905912 w 1910138"/>
              <a:gd name="connsiteY2" fmla="*/ 260401 h 537733"/>
              <a:gd name="connsiteX3" fmla="*/ 1910138 w 1910138"/>
              <a:gd name="connsiteY3" fmla="*/ 537733 h 537733"/>
              <a:gd name="connsiteX4" fmla="*/ 129399 w 1910138"/>
              <a:gd name="connsiteY4" fmla="*/ 533400 h 537733"/>
              <a:gd name="connsiteX5" fmla="*/ 126871 w 1910138"/>
              <a:gd name="connsiteY5" fmla="*/ 224086 h 537733"/>
              <a:gd name="connsiteX6" fmla="*/ 133733 w 1910138"/>
              <a:gd name="connsiteY6" fmla="*/ 0 h 537733"/>
              <a:gd name="connsiteX0" fmla="*/ 134731 w 1911136"/>
              <a:gd name="connsiteY0" fmla="*/ 2 h 537735"/>
              <a:gd name="connsiteX1" fmla="*/ 1911136 w 1911136"/>
              <a:gd name="connsiteY1" fmla="*/ 4335 h 537735"/>
              <a:gd name="connsiteX2" fmla="*/ 1906910 w 1911136"/>
              <a:gd name="connsiteY2" fmla="*/ 260403 h 537735"/>
              <a:gd name="connsiteX3" fmla="*/ 1911136 w 1911136"/>
              <a:gd name="connsiteY3" fmla="*/ 537735 h 537735"/>
              <a:gd name="connsiteX4" fmla="*/ 130397 w 1911136"/>
              <a:gd name="connsiteY4" fmla="*/ 533402 h 537735"/>
              <a:gd name="connsiteX5" fmla="*/ 127869 w 1911136"/>
              <a:gd name="connsiteY5" fmla="*/ 224088 h 537735"/>
              <a:gd name="connsiteX6" fmla="*/ 134731 w 1911136"/>
              <a:gd name="connsiteY6" fmla="*/ 2 h 537735"/>
              <a:gd name="connsiteX0" fmla="*/ 134731 w 1911136"/>
              <a:gd name="connsiteY0" fmla="*/ 2 h 537735"/>
              <a:gd name="connsiteX1" fmla="*/ 1911136 w 1911136"/>
              <a:gd name="connsiteY1" fmla="*/ 4335 h 537735"/>
              <a:gd name="connsiteX2" fmla="*/ 1906910 w 1911136"/>
              <a:gd name="connsiteY2" fmla="*/ 260403 h 537735"/>
              <a:gd name="connsiteX3" fmla="*/ 1911136 w 1911136"/>
              <a:gd name="connsiteY3" fmla="*/ 537735 h 537735"/>
              <a:gd name="connsiteX4" fmla="*/ 130397 w 1911136"/>
              <a:gd name="connsiteY4" fmla="*/ 533402 h 537735"/>
              <a:gd name="connsiteX5" fmla="*/ 127869 w 1911136"/>
              <a:gd name="connsiteY5" fmla="*/ 224088 h 537735"/>
              <a:gd name="connsiteX6" fmla="*/ 134731 w 1911136"/>
              <a:gd name="connsiteY6" fmla="*/ 2 h 537735"/>
              <a:gd name="connsiteX0" fmla="*/ 7016 w 1783421"/>
              <a:gd name="connsiteY0" fmla="*/ 0 h 537733"/>
              <a:gd name="connsiteX1" fmla="*/ 1783421 w 1783421"/>
              <a:gd name="connsiteY1" fmla="*/ 4333 h 537733"/>
              <a:gd name="connsiteX2" fmla="*/ 1779195 w 1783421"/>
              <a:gd name="connsiteY2" fmla="*/ 260401 h 537733"/>
              <a:gd name="connsiteX3" fmla="*/ 1783421 w 1783421"/>
              <a:gd name="connsiteY3" fmla="*/ 537733 h 537733"/>
              <a:gd name="connsiteX4" fmla="*/ 2682 w 1783421"/>
              <a:gd name="connsiteY4" fmla="*/ 533400 h 537733"/>
              <a:gd name="connsiteX5" fmla="*/ 154 w 1783421"/>
              <a:gd name="connsiteY5" fmla="*/ 224086 h 537733"/>
              <a:gd name="connsiteX6" fmla="*/ 7016 w 1783421"/>
              <a:gd name="connsiteY6" fmla="*/ 0 h 537733"/>
              <a:gd name="connsiteX0" fmla="*/ 15564 w 1791969"/>
              <a:gd name="connsiteY0" fmla="*/ 0 h 537733"/>
              <a:gd name="connsiteX1" fmla="*/ 1791969 w 1791969"/>
              <a:gd name="connsiteY1" fmla="*/ 4333 h 537733"/>
              <a:gd name="connsiteX2" fmla="*/ 1787743 w 1791969"/>
              <a:gd name="connsiteY2" fmla="*/ 260401 h 537733"/>
              <a:gd name="connsiteX3" fmla="*/ 1791969 w 1791969"/>
              <a:gd name="connsiteY3" fmla="*/ 537733 h 537733"/>
              <a:gd name="connsiteX4" fmla="*/ 11230 w 1791969"/>
              <a:gd name="connsiteY4" fmla="*/ 533400 h 537733"/>
              <a:gd name="connsiteX5" fmla="*/ 35 w 1791969"/>
              <a:gd name="connsiteY5" fmla="*/ 241421 h 537733"/>
              <a:gd name="connsiteX6" fmla="*/ 15564 w 1791969"/>
              <a:gd name="connsiteY6" fmla="*/ 0 h 537733"/>
              <a:gd name="connsiteX0" fmla="*/ 11196 w 1791934"/>
              <a:gd name="connsiteY0" fmla="*/ 0 h 542067"/>
              <a:gd name="connsiteX1" fmla="*/ 1791934 w 1791934"/>
              <a:gd name="connsiteY1" fmla="*/ 8667 h 542067"/>
              <a:gd name="connsiteX2" fmla="*/ 1787708 w 1791934"/>
              <a:gd name="connsiteY2" fmla="*/ 264735 h 542067"/>
              <a:gd name="connsiteX3" fmla="*/ 1791934 w 1791934"/>
              <a:gd name="connsiteY3" fmla="*/ 542067 h 542067"/>
              <a:gd name="connsiteX4" fmla="*/ 11195 w 1791934"/>
              <a:gd name="connsiteY4" fmla="*/ 537734 h 542067"/>
              <a:gd name="connsiteX5" fmla="*/ 0 w 1791934"/>
              <a:gd name="connsiteY5" fmla="*/ 245755 h 542067"/>
              <a:gd name="connsiteX6" fmla="*/ 11196 w 1791934"/>
              <a:gd name="connsiteY6" fmla="*/ 0 h 542067"/>
              <a:gd name="connsiteX0" fmla="*/ 11196 w 1791934"/>
              <a:gd name="connsiteY0" fmla="*/ 0 h 542067"/>
              <a:gd name="connsiteX1" fmla="*/ 1791934 w 1791934"/>
              <a:gd name="connsiteY1" fmla="*/ 8667 h 542067"/>
              <a:gd name="connsiteX2" fmla="*/ 1787708 w 1791934"/>
              <a:gd name="connsiteY2" fmla="*/ 264735 h 542067"/>
              <a:gd name="connsiteX3" fmla="*/ 1791934 w 1791934"/>
              <a:gd name="connsiteY3" fmla="*/ 542067 h 542067"/>
              <a:gd name="connsiteX4" fmla="*/ 11195 w 1791934"/>
              <a:gd name="connsiteY4" fmla="*/ 537734 h 542067"/>
              <a:gd name="connsiteX5" fmla="*/ 0 w 1791934"/>
              <a:gd name="connsiteY5" fmla="*/ 245755 h 542067"/>
              <a:gd name="connsiteX6" fmla="*/ 11196 w 1791934"/>
              <a:gd name="connsiteY6" fmla="*/ 0 h 542067"/>
              <a:gd name="connsiteX0" fmla="*/ 11196 w 1791934"/>
              <a:gd name="connsiteY0" fmla="*/ 0 h 542067"/>
              <a:gd name="connsiteX1" fmla="*/ 1791934 w 1791934"/>
              <a:gd name="connsiteY1" fmla="*/ 8667 h 542067"/>
              <a:gd name="connsiteX2" fmla="*/ 1787708 w 1791934"/>
              <a:gd name="connsiteY2" fmla="*/ 264735 h 542067"/>
              <a:gd name="connsiteX3" fmla="*/ 1791934 w 1791934"/>
              <a:gd name="connsiteY3" fmla="*/ 542067 h 542067"/>
              <a:gd name="connsiteX4" fmla="*/ 11195 w 1791934"/>
              <a:gd name="connsiteY4" fmla="*/ 537734 h 542067"/>
              <a:gd name="connsiteX5" fmla="*/ 0 w 1791934"/>
              <a:gd name="connsiteY5" fmla="*/ 245755 h 542067"/>
              <a:gd name="connsiteX6" fmla="*/ 11196 w 1791934"/>
              <a:gd name="connsiteY6" fmla="*/ 0 h 542067"/>
              <a:gd name="connsiteX0" fmla="*/ 11196 w 1850613"/>
              <a:gd name="connsiteY0" fmla="*/ 0 h 542067"/>
              <a:gd name="connsiteX1" fmla="*/ 1850613 w 1850613"/>
              <a:gd name="connsiteY1" fmla="*/ 3320 h 542067"/>
              <a:gd name="connsiteX2" fmla="*/ 1787708 w 1850613"/>
              <a:gd name="connsiteY2" fmla="*/ 264735 h 542067"/>
              <a:gd name="connsiteX3" fmla="*/ 1791934 w 1850613"/>
              <a:gd name="connsiteY3" fmla="*/ 542067 h 542067"/>
              <a:gd name="connsiteX4" fmla="*/ 11195 w 1850613"/>
              <a:gd name="connsiteY4" fmla="*/ 537734 h 542067"/>
              <a:gd name="connsiteX5" fmla="*/ 0 w 1850613"/>
              <a:gd name="connsiteY5" fmla="*/ 245755 h 542067"/>
              <a:gd name="connsiteX6" fmla="*/ 11196 w 1850613"/>
              <a:gd name="connsiteY6" fmla="*/ 0 h 542067"/>
              <a:gd name="connsiteX0" fmla="*/ 11196 w 1850613"/>
              <a:gd name="connsiteY0" fmla="*/ 0 h 542067"/>
              <a:gd name="connsiteX1" fmla="*/ 1850613 w 1850613"/>
              <a:gd name="connsiteY1" fmla="*/ 3320 h 542067"/>
              <a:gd name="connsiteX2" fmla="*/ 1814381 w 1850613"/>
              <a:gd name="connsiteY2" fmla="*/ 259388 h 542067"/>
              <a:gd name="connsiteX3" fmla="*/ 1791934 w 1850613"/>
              <a:gd name="connsiteY3" fmla="*/ 542067 h 542067"/>
              <a:gd name="connsiteX4" fmla="*/ 11195 w 1850613"/>
              <a:gd name="connsiteY4" fmla="*/ 537734 h 542067"/>
              <a:gd name="connsiteX5" fmla="*/ 0 w 1850613"/>
              <a:gd name="connsiteY5" fmla="*/ 245755 h 542067"/>
              <a:gd name="connsiteX6" fmla="*/ 11196 w 1850613"/>
              <a:gd name="connsiteY6" fmla="*/ 0 h 542067"/>
              <a:gd name="connsiteX0" fmla="*/ 11196 w 1850613"/>
              <a:gd name="connsiteY0" fmla="*/ 0 h 542067"/>
              <a:gd name="connsiteX1" fmla="*/ 1850613 w 1850613"/>
              <a:gd name="connsiteY1" fmla="*/ 3320 h 542067"/>
              <a:gd name="connsiteX2" fmla="*/ 1814381 w 1850613"/>
              <a:gd name="connsiteY2" fmla="*/ 259388 h 542067"/>
              <a:gd name="connsiteX3" fmla="*/ 1791934 w 1850613"/>
              <a:gd name="connsiteY3" fmla="*/ 542067 h 542067"/>
              <a:gd name="connsiteX4" fmla="*/ 11195 w 1850613"/>
              <a:gd name="connsiteY4" fmla="*/ 537734 h 542067"/>
              <a:gd name="connsiteX5" fmla="*/ 0 w 1850613"/>
              <a:gd name="connsiteY5" fmla="*/ 245755 h 542067"/>
              <a:gd name="connsiteX6" fmla="*/ 11196 w 1850613"/>
              <a:gd name="connsiteY6" fmla="*/ 0 h 542067"/>
              <a:gd name="connsiteX0" fmla="*/ 11196 w 1850613"/>
              <a:gd name="connsiteY0" fmla="*/ 0 h 542067"/>
              <a:gd name="connsiteX1" fmla="*/ 1850613 w 1850613"/>
              <a:gd name="connsiteY1" fmla="*/ 3320 h 542067"/>
              <a:gd name="connsiteX2" fmla="*/ 1825050 w 1850613"/>
              <a:gd name="connsiteY2" fmla="*/ 264736 h 542067"/>
              <a:gd name="connsiteX3" fmla="*/ 1791934 w 1850613"/>
              <a:gd name="connsiteY3" fmla="*/ 542067 h 542067"/>
              <a:gd name="connsiteX4" fmla="*/ 11195 w 1850613"/>
              <a:gd name="connsiteY4" fmla="*/ 537734 h 542067"/>
              <a:gd name="connsiteX5" fmla="*/ 0 w 1850613"/>
              <a:gd name="connsiteY5" fmla="*/ 245755 h 542067"/>
              <a:gd name="connsiteX6" fmla="*/ 11196 w 1850613"/>
              <a:gd name="connsiteY6" fmla="*/ 0 h 542067"/>
              <a:gd name="connsiteX0" fmla="*/ 11196 w 1850613"/>
              <a:gd name="connsiteY0" fmla="*/ 0 h 547414"/>
              <a:gd name="connsiteX1" fmla="*/ 1850613 w 1850613"/>
              <a:gd name="connsiteY1" fmla="*/ 3320 h 547414"/>
              <a:gd name="connsiteX2" fmla="*/ 1825050 w 1850613"/>
              <a:gd name="connsiteY2" fmla="*/ 264736 h 547414"/>
              <a:gd name="connsiteX3" fmla="*/ 1802602 w 1850613"/>
              <a:gd name="connsiteY3" fmla="*/ 547414 h 547414"/>
              <a:gd name="connsiteX4" fmla="*/ 11195 w 1850613"/>
              <a:gd name="connsiteY4" fmla="*/ 537734 h 547414"/>
              <a:gd name="connsiteX5" fmla="*/ 0 w 1850613"/>
              <a:gd name="connsiteY5" fmla="*/ 245755 h 547414"/>
              <a:gd name="connsiteX6" fmla="*/ 11196 w 1850613"/>
              <a:gd name="connsiteY6" fmla="*/ 0 h 547414"/>
              <a:gd name="connsiteX0" fmla="*/ 11196 w 1855947"/>
              <a:gd name="connsiteY0" fmla="*/ 0 h 547414"/>
              <a:gd name="connsiteX1" fmla="*/ 1855947 w 1855947"/>
              <a:gd name="connsiteY1" fmla="*/ 8667 h 547414"/>
              <a:gd name="connsiteX2" fmla="*/ 1825050 w 1855947"/>
              <a:gd name="connsiteY2" fmla="*/ 264736 h 547414"/>
              <a:gd name="connsiteX3" fmla="*/ 1802602 w 1855947"/>
              <a:gd name="connsiteY3" fmla="*/ 547414 h 547414"/>
              <a:gd name="connsiteX4" fmla="*/ 11195 w 1855947"/>
              <a:gd name="connsiteY4" fmla="*/ 537734 h 547414"/>
              <a:gd name="connsiteX5" fmla="*/ 0 w 1855947"/>
              <a:gd name="connsiteY5" fmla="*/ 245755 h 547414"/>
              <a:gd name="connsiteX6" fmla="*/ 11196 w 1855947"/>
              <a:gd name="connsiteY6" fmla="*/ 0 h 547414"/>
              <a:gd name="connsiteX0" fmla="*/ 102286 w 1861686"/>
              <a:gd name="connsiteY0" fmla="*/ 0 h 547414"/>
              <a:gd name="connsiteX1" fmla="*/ 1861686 w 1861686"/>
              <a:gd name="connsiteY1" fmla="*/ 8667 h 547414"/>
              <a:gd name="connsiteX2" fmla="*/ 1830789 w 1861686"/>
              <a:gd name="connsiteY2" fmla="*/ 264736 h 547414"/>
              <a:gd name="connsiteX3" fmla="*/ 1808341 w 1861686"/>
              <a:gd name="connsiteY3" fmla="*/ 547414 h 547414"/>
              <a:gd name="connsiteX4" fmla="*/ 16934 w 1861686"/>
              <a:gd name="connsiteY4" fmla="*/ 537734 h 547414"/>
              <a:gd name="connsiteX5" fmla="*/ 5739 w 1861686"/>
              <a:gd name="connsiteY5" fmla="*/ 245755 h 547414"/>
              <a:gd name="connsiteX6" fmla="*/ 102286 w 1861686"/>
              <a:gd name="connsiteY6" fmla="*/ 0 h 547414"/>
              <a:gd name="connsiteX0" fmla="*/ 87207 w 1846607"/>
              <a:gd name="connsiteY0" fmla="*/ 0 h 547414"/>
              <a:gd name="connsiteX1" fmla="*/ 1846607 w 1846607"/>
              <a:gd name="connsiteY1" fmla="*/ 8667 h 547414"/>
              <a:gd name="connsiteX2" fmla="*/ 1815710 w 1846607"/>
              <a:gd name="connsiteY2" fmla="*/ 264736 h 547414"/>
              <a:gd name="connsiteX3" fmla="*/ 1793262 w 1846607"/>
              <a:gd name="connsiteY3" fmla="*/ 547414 h 547414"/>
              <a:gd name="connsiteX4" fmla="*/ 1855 w 1846607"/>
              <a:gd name="connsiteY4" fmla="*/ 537734 h 547414"/>
              <a:gd name="connsiteX5" fmla="*/ 38670 w 1846607"/>
              <a:gd name="connsiteY5" fmla="*/ 245755 h 547414"/>
              <a:gd name="connsiteX6" fmla="*/ 87207 w 1846607"/>
              <a:gd name="connsiteY6" fmla="*/ 0 h 547414"/>
              <a:gd name="connsiteX0" fmla="*/ 71095 w 1846498"/>
              <a:gd name="connsiteY0" fmla="*/ 0 h 547414"/>
              <a:gd name="connsiteX1" fmla="*/ 1846498 w 1846498"/>
              <a:gd name="connsiteY1" fmla="*/ 8667 h 547414"/>
              <a:gd name="connsiteX2" fmla="*/ 1815601 w 1846498"/>
              <a:gd name="connsiteY2" fmla="*/ 264736 h 547414"/>
              <a:gd name="connsiteX3" fmla="*/ 1793153 w 1846498"/>
              <a:gd name="connsiteY3" fmla="*/ 547414 h 547414"/>
              <a:gd name="connsiteX4" fmla="*/ 1746 w 1846498"/>
              <a:gd name="connsiteY4" fmla="*/ 537734 h 547414"/>
              <a:gd name="connsiteX5" fmla="*/ 38561 w 1846498"/>
              <a:gd name="connsiteY5" fmla="*/ 245755 h 547414"/>
              <a:gd name="connsiteX6" fmla="*/ 71095 w 1846498"/>
              <a:gd name="connsiteY6" fmla="*/ 0 h 547414"/>
              <a:gd name="connsiteX0" fmla="*/ 69349 w 1844752"/>
              <a:gd name="connsiteY0" fmla="*/ 0 h 547414"/>
              <a:gd name="connsiteX1" fmla="*/ 1844752 w 1844752"/>
              <a:gd name="connsiteY1" fmla="*/ 8667 h 547414"/>
              <a:gd name="connsiteX2" fmla="*/ 1813855 w 1844752"/>
              <a:gd name="connsiteY2" fmla="*/ 264736 h 547414"/>
              <a:gd name="connsiteX3" fmla="*/ 1791407 w 1844752"/>
              <a:gd name="connsiteY3" fmla="*/ 547414 h 547414"/>
              <a:gd name="connsiteX4" fmla="*/ 0 w 1844752"/>
              <a:gd name="connsiteY4" fmla="*/ 537734 h 547414"/>
              <a:gd name="connsiteX5" fmla="*/ 36815 w 1844752"/>
              <a:gd name="connsiteY5" fmla="*/ 245755 h 547414"/>
              <a:gd name="connsiteX6" fmla="*/ 69349 w 1844752"/>
              <a:gd name="connsiteY6" fmla="*/ 0 h 547414"/>
              <a:gd name="connsiteX0" fmla="*/ 64014 w 1844752"/>
              <a:gd name="connsiteY0" fmla="*/ 0 h 547414"/>
              <a:gd name="connsiteX1" fmla="*/ 1844752 w 1844752"/>
              <a:gd name="connsiteY1" fmla="*/ 8667 h 547414"/>
              <a:gd name="connsiteX2" fmla="*/ 1813855 w 1844752"/>
              <a:gd name="connsiteY2" fmla="*/ 264736 h 547414"/>
              <a:gd name="connsiteX3" fmla="*/ 1791407 w 1844752"/>
              <a:gd name="connsiteY3" fmla="*/ 547414 h 547414"/>
              <a:gd name="connsiteX4" fmla="*/ 0 w 1844752"/>
              <a:gd name="connsiteY4" fmla="*/ 537734 h 547414"/>
              <a:gd name="connsiteX5" fmla="*/ 36815 w 1844752"/>
              <a:gd name="connsiteY5" fmla="*/ 245755 h 547414"/>
              <a:gd name="connsiteX6" fmla="*/ 64014 w 1844752"/>
              <a:gd name="connsiteY6" fmla="*/ 0 h 547414"/>
              <a:gd name="connsiteX0" fmla="*/ 64014 w 1844752"/>
              <a:gd name="connsiteY0" fmla="*/ 0 h 547414"/>
              <a:gd name="connsiteX1" fmla="*/ 1844752 w 1844752"/>
              <a:gd name="connsiteY1" fmla="*/ 8667 h 547414"/>
              <a:gd name="connsiteX2" fmla="*/ 1813855 w 1844752"/>
              <a:gd name="connsiteY2" fmla="*/ 264736 h 547414"/>
              <a:gd name="connsiteX3" fmla="*/ 1791407 w 1844752"/>
              <a:gd name="connsiteY3" fmla="*/ 547414 h 547414"/>
              <a:gd name="connsiteX4" fmla="*/ 0 w 1844752"/>
              <a:gd name="connsiteY4" fmla="*/ 537734 h 547414"/>
              <a:gd name="connsiteX5" fmla="*/ 36815 w 1844752"/>
              <a:gd name="connsiteY5" fmla="*/ 240408 h 547414"/>
              <a:gd name="connsiteX6" fmla="*/ 64014 w 1844752"/>
              <a:gd name="connsiteY6" fmla="*/ 0 h 547414"/>
              <a:gd name="connsiteX0" fmla="*/ 64014 w 1844752"/>
              <a:gd name="connsiteY0" fmla="*/ 0 h 547414"/>
              <a:gd name="connsiteX1" fmla="*/ 1844752 w 1844752"/>
              <a:gd name="connsiteY1" fmla="*/ 8667 h 547414"/>
              <a:gd name="connsiteX2" fmla="*/ 1813855 w 1844752"/>
              <a:gd name="connsiteY2" fmla="*/ 264736 h 547414"/>
              <a:gd name="connsiteX3" fmla="*/ 1791407 w 1844752"/>
              <a:gd name="connsiteY3" fmla="*/ 547414 h 547414"/>
              <a:gd name="connsiteX4" fmla="*/ 0 w 1844752"/>
              <a:gd name="connsiteY4" fmla="*/ 537734 h 547414"/>
              <a:gd name="connsiteX5" fmla="*/ 36815 w 1844752"/>
              <a:gd name="connsiteY5" fmla="*/ 240408 h 547414"/>
              <a:gd name="connsiteX6" fmla="*/ 64014 w 1844752"/>
              <a:gd name="connsiteY6" fmla="*/ 0 h 547414"/>
              <a:gd name="connsiteX0" fmla="*/ 64014 w 1844752"/>
              <a:gd name="connsiteY0" fmla="*/ 0 h 547414"/>
              <a:gd name="connsiteX1" fmla="*/ 1844752 w 1844752"/>
              <a:gd name="connsiteY1" fmla="*/ 8667 h 547414"/>
              <a:gd name="connsiteX2" fmla="*/ 1818304 w 1844752"/>
              <a:gd name="connsiteY2" fmla="*/ 273657 h 547414"/>
              <a:gd name="connsiteX3" fmla="*/ 1791407 w 1844752"/>
              <a:gd name="connsiteY3" fmla="*/ 547414 h 547414"/>
              <a:gd name="connsiteX4" fmla="*/ 0 w 1844752"/>
              <a:gd name="connsiteY4" fmla="*/ 537734 h 547414"/>
              <a:gd name="connsiteX5" fmla="*/ 36815 w 1844752"/>
              <a:gd name="connsiteY5" fmla="*/ 240408 h 547414"/>
              <a:gd name="connsiteX6" fmla="*/ 64014 w 1844752"/>
              <a:gd name="connsiteY6" fmla="*/ 0 h 547414"/>
              <a:gd name="connsiteX0" fmla="*/ 64014 w 1844752"/>
              <a:gd name="connsiteY0" fmla="*/ 0 h 547414"/>
              <a:gd name="connsiteX1" fmla="*/ 1844752 w 1844752"/>
              <a:gd name="connsiteY1" fmla="*/ 8667 h 547414"/>
              <a:gd name="connsiteX2" fmla="*/ 1818304 w 1844752"/>
              <a:gd name="connsiteY2" fmla="*/ 273657 h 547414"/>
              <a:gd name="connsiteX3" fmla="*/ 1791407 w 1844752"/>
              <a:gd name="connsiteY3" fmla="*/ 547414 h 547414"/>
              <a:gd name="connsiteX4" fmla="*/ 0 w 1844752"/>
              <a:gd name="connsiteY4" fmla="*/ 537734 h 547414"/>
              <a:gd name="connsiteX5" fmla="*/ 32366 w 1844752"/>
              <a:gd name="connsiteY5" fmla="*/ 244868 h 547414"/>
              <a:gd name="connsiteX6" fmla="*/ 64014 w 1844752"/>
              <a:gd name="connsiteY6" fmla="*/ 0 h 547414"/>
              <a:gd name="connsiteX0" fmla="*/ 64014 w 1844752"/>
              <a:gd name="connsiteY0" fmla="*/ 0 h 547414"/>
              <a:gd name="connsiteX1" fmla="*/ 1844752 w 1844752"/>
              <a:gd name="connsiteY1" fmla="*/ 8667 h 547414"/>
              <a:gd name="connsiteX2" fmla="*/ 1818304 w 1844752"/>
              <a:gd name="connsiteY2" fmla="*/ 273657 h 547414"/>
              <a:gd name="connsiteX3" fmla="*/ 1791407 w 1844752"/>
              <a:gd name="connsiteY3" fmla="*/ 547414 h 547414"/>
              <a:gd name="connsiteX4" fmla="*/ 0 w 1844752"/>
              <a:gd name="connsiteY4" fmla="*/ 537734 h 547414"/>
              <a:gd name="connsiteX5" fmla="*/ 32366 w 1844752"/>
              <a:gd name="connsiteY5" fmla="*/ 244868 h 547414"/>
              <a:gd name="connsiteX6" fmla="*/ 64014 w 1844752"/>
              <a:gd name="connsiteY6" fmla="*/ 0 h 547414"/>
              <a:gd name="connsiteX0" fmla="*/ 160505 w 1844752"/>
              <a:gd name="connsiteY0" fmla="*/ 0 h 547414"/>
              <a:gd name="connsiteX1" fmla="*/ 1844752 w 1844752"/>
              <a:gd name="connsiteY1" fmla="*/ 8667 h 547414"/>
              <a:gd name="connsiteX2" fmla="*/ 1818304 w 1844752"/>
              <a:gd name="connsiteY2" fmla="*/ 273657 h 547414"/>
              <a:gd name="connsiteX3" fmla="*/ 1791407 w 1844752"/>
              <a:gd name="connsiteY3" fmla="*/ 547414 h 547414"/>
              <a:gd name="connsiteX4" fmla="*/ 0 w 1844752"/>
              <a:gd name="connsiteY4" fmla="*/ 537734 h 547414"/>
              <a:gd name="connsiteX5" fmla="*/ 32366 w 1844752"/>
              <a:gd name="connsiteY5" fmla="*/ 244868 h 547414"/>
              <a:gd name="connsiteX6" fmla="*/ 160505 w 1844752"/>
              <a:gd name="connsiteY6" fmla="*/ 0 h 547414"/>
              <a:gd name="connsiteX0" fmla="*/ 129246 w 1813493"/>
              <a:gd name="connsiteY0" fmla="*/ 0 h 547414"/>
              <a:gd name="connsiteX1" fmla="*/ 1813493 w 1813493"/>
              <a:gd name="connsiteY1" fmla="*/ 8667 h 547414"/>
              <a:gd name="connsiteX2" fmla="*/ 1787045 w 1813493"/>
              <a:gd name="connsiteY2" fmla="*/ 273657 h 547414"/>
              <a:gd name="connsiteX3" fmla="*/ 1760148 w 1813493"/>
              <a:gd name="connsiteY3" fmla="*/ 547414 h 547414"/>
              <a:gd name="connsiteX4" fmla="*/ 57191 w 1813493"/>
              <a:gd name="connsiteY4" fmla="*/ 537735 h 547414"/>
              <a:gd name="connsiteX5" fmla="*/ 1107 w 1813493"/>
              <a:gd name="connsiteY5" fmla="*/ 244868 h 547414"/>
              <a:gd name="connsiteX6" fmla="*/ 129246 w 1813493"/>
              <a:gd name="connsiteY6" fmla="*/ 0 h 547414"/>
              <a:gd name="connsiteX0" fmla="*/ 72056 w 1756303"/>
              <a:gd name="connsiteY0" fmla="*/ 0 h 547414"/>
              <a:gd name="connsiteX1" fmla="*/ 1756303 w 1756303"/>
              <a:gd name="connsiteY1" fmla="*/ 8667 h 547414"/>
              <a:gd name="connsiteX2" fmla="*/ 1729855 w 1756303"/>
              <a:gd name="connsiteY2" fmla="*/ 273657 h 547414"/>
              <a:gd name="connsiteX3" fmla="*/ 1702958 w 1756303"/>
              <a:gd name="connsiteY3" fmla="*/ 547414 h 547414"/>
              <a:gd name="connsiteX4" fmla="*/ 1 w 1756303"/>
              <a:gd name="connsiteY4" fmla="*/ 537735 h 547414"/>
              <a:gd name="connsiteX5" fmla="*/ 32368 w 1756303"/>
              <a:gd name="connsiteY5" fmla="*/ 248898 h 547414"/>
              <a:gd name="connsiteX6" fmla="*/ 72056 w 1756303"/>
              <a:gd name="connsiteY6" fmla="*/ 0 h 547414"/>
              <a:gd name="connsiteX0" fmla="*/ 72054 w 1756301"/>
              <a:gd name="connsiteY0" fmla="*/ 0 h 547414"/>
              <a:gd name="connsiteX1" fmla="*/ 1756301 w 1756301"/>
              <a:gd name="connsiteY1" fmla="*/ 8667 h 547414"/>
              <a:gd name="connsiteX2" fmla="*/ 1729853 w 1756301"/>
              <a:gd name="connsiteY2" fmla="*/ 273657 h 547414"/>
              <a:gd name="connsiteX3" fmla="*/ 1702956 w 1756301"/>
              <a:gd name="connsiteY3" fmla="*/ 547414 h 547414"/>
              <a:gd name="connsiteX4" fmla="*/ -1 w 1756301"/>
              <a:gd name="connsiteY4" fmla="*/ 537739 h 547414"/>
              <a:gd name="connsiteX5" fmla="*/ 32366 w 1756301"/>
              <a:gd name="connsiteY5" fmla="*/ 248898 h 547414"/>
              <a:gd name="connsiteX6" fmla="*/ 72054 w 1756301"/>
              <a:gd name="connsiteY6" fmla="*/ 0 h 547414"/>
              <a:gd name="connsiteX0" fmla="*/ 72056 w 1756303"/>
              <a:gd name="connsiteY0" fmla="*/ 0 h 547414"/>
              <a:gd name="connsiteX1" fmla="*/ 1756303 w 1756303"/>
              <a:gd name="connsiteY1" fmla="*/ 8667 h 547414"/>
              <a:gd name="connsiteX2" fmla="*/ 1729855 w 1756303"/>
              <a:gd name="connsiteY2" fmla="*/ 273657 h 547414"/>
              <a:gd name="connsiteX3" fmla="*/ 1702958 w 1756303"/>
              <a:gd name="connsiteY3" fmla="*/ 547414 h 547414"/>
              <a:gd name="connsiteX4" fmla="*/ 1 w 1756303"/>
              <a:gd name="connsiteY4" fmla="*/ 537739 h 547414"/>
              <a:gd name="connsiteX5" fmla="*/ 32368 w 1756303"/>
              <a:gd name="connsiteY5" fmla="*/ 248898 h 547414"/>
              <a:gd name="connsiteX6" fmla="*/ 72056 w 1756303"/>
              <a:gd name="connsiteY6" fmla="*/ 0 h 5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56303" h="547414">
                <a:moveTo>
                  <a:pt x="72056" y="0"/>
                </a:moveTo>
                <a:lnTo>
                  <a:pt x="1756303" y="8667"/>
                </a:lnTo>
                <a:cubicBezTo>
                  <a:pt x="1754894" y="94023"/>
                  <a:pt x="1731264" y="188301"/>
                  <a:pt x="1729855" y="273657"/>
                </a:cubicBezTo>
                <a:cubicBezTo>
                  <a:pt x="1709927" y="371448"/>
                  <a:pt x="1701549" y="454970"/>
                  <a:pt x="1702958" y="547414"/>
                </a:cubicBezTo>
                <a:lnTo>
                  <a:pt x="1" y="537739"/>
                </a:lnTo>
                <a:cubicBezTo>
                  <a:pt x="22075" y="364733"/>
                  <a:pt x="20359" y="338521"/>
                  <a:pt x="32368" y="248898"/>
                </a:cubicBezTo>
                <a:cubicBezTo>
                  <a:pt x="44377" y="159275"/>
                  <a:pt x="54253" y="129331"/>
                  <a:pt x="72056" y="0"/>
                </a:cubicBez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baseline="-25000" dirty="0">
              <a:solidFill>
                <a:prstClr val="white"/>
              </a:solidFill>
            </a:endParaRPr>
          </a:p>
        </p:txBody>
      </p:sp>
      <p:cxnSp>
        <p:nvCxnSpPr>
          <p:cNvPr id="9" name="Elbow Connector 29">
            <a:extLst>
              <a:ext uri="{FF2B5EF4-FFF2-40B4-BE49-F238E27FC236}">
                <a16:creationId xmlns:a16="http://schemas.microsoft.com/office/drawing/2014/main" id="{169F3C7A-BA09-46C4-AD8A-BC109E33587C}"/>
              </a:ext>
            </a:extLst>
          </p:cNvPr>
          <p:cNvCxnSpPr/>
          <p:nvPr/>
        </p:nvCxnSpPr>
        <p:spPr>
          <a:xfrm flipV="1">
            <a:off x="4220653" y="3237677"/>
            <a:ext cx="7112000" cy="571500"/>
          </a:xfrm>
          <a:prstGeom prst="bentConnector3">
            <a:avLst>
              <a:gd name="adj1" fmla="val 7802"/>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0" name="Elbow Connector 30">
            <a:extLst>
              <a:ext uri="{FF2B5EF4-FFF2-40B4-BE49-F238E27FC236}">
                <a16:creationId xmlns:a16="http://schemas.microsoft.com/office/drawing/2014/main" id="{9DA9C8EF-351A-4223-B8D5-761E8506B62A}"/>
              </a:ext>
            </a:extLst>
          </p:cNvPr>
          <p:cNvCxnSpPr/>
          <p:nvPr/>
        </p:nvCxnSpPr>
        <p:spPr>
          <a:xfrm flipV="1">
            <a:off x="4220653" y="4247327"/>
            <a:ext cx="7112000" cy="571500"/>
          </a:xfrm>
          <a:prstGeom prst="bentConnector3">
            <a:avLst>
              <a:gd name="adj1" fmla="val 7802"/>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sp>
        <p:nvSpPr>
          <p:cNvPr id="11" name="Subtitle 2">
            <a:extLst>
              <a:ext uri="{FF2B5EF4-FFF2-40B4-BE49-F238E27FC236}">
                <a16:creationId xmlns:a16="http://schemas.microsoft.com/office/drawing/2014/main" id="{BEF155DE-1C2E-45D6-82E9-BB4CCBECE429}"/>
              </a:ext>
            </a:extLst>
          </p:cNvPr>
          <p:cNvSpPr txBox="1">
            <a:spLocks/>
          </p:cNvSpPr>
          <p:nvPr/>
        </p:nvSpPr>
        <p:spPr>
          <a:xfrm>
            <a:off x="4846707" y="4458825"/>
            <a:ext cx="6582833" cy="955675"/>
          </a:xfrm>
          <a:prstGeom prst="rect">
            <a:avLst/>
          </a:prstGeom>
        </p:spPr>
        <p:txBody>
          <a:bodyPr anchor="b"/>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fontAlgn="auto">
              <a:spcAft>
                <a:spcPts val="0"/>
              </a:spcAft>
              <a:buFont typeface="Arial" panose="020B0604020202020204" pitchFamily="34" charset="0"/>
              <a:buNone/>
              <a:defRPr/>
            </a:pPr>
            <a:r>
              <a:rPr lang="en-US" sz="1800" dirty="0">
                <a:latin typeface="Franklin Gothic Medium Cond" panose="020B0606030402020204" pitchFamily="34" charset="0"/>
              </a:rPr>
              <a:t>Promulgate the Budget Operations Manual to improve and systematize methods, techniques and procedures employed in budget operation, preparation, authorization, review, execution and accountability.</a:t>
            </a:r>
          </a:p>
        </p:txBody>
      </p:sp>
      <p:sp>
        <p:nvSpPr>
          <p:cNvPr id="12" name="Subtitle 2">
            <a:extLst>
              <a:ext uri="{FF2B5EF4-FFF2-40B4-BE49-F238E27FC236}">
                <a16:creationId xmlns:a16="http://schemas.microsoft.com/office/drawing/2014/main" id="{128E63F2-2CD8-41AF-947F-9226EC236A44}"/>
              </a:ext>
            </a:extLst>
          </p:cNvPr>
          <p:cNvSpPr txBox="1">
            <a:spLocks/>
          </p:cNvSpPr>
          <p:nvPr/>
        </p:nvSpPr>
        <p:spPr>
          <a:xfrm>
            <a:off x="4855036" y="2614663"/>
            <a:ext cx="6604000" cy="569913"/>
          </a:xfrm>
          <a:prstGeom prst="rect">
            <a:avLst/>
          </a:prstGeom>
        </p:spPr>
        <p:txBody>
          <a:bodyPr anchor="b"/>
          <a:lstStyle>
            <a:lvl1pPr indent="0">
              <a:spcBef>
                <a:spcPct val="20000"/>
              </a:spcBef>
              <a:buFont typeface="Arial" pitchFamily="34" charset="0"/>
              <a:buNone/>
              <a:defRPr>
                <a:solidFill>
                  <a:schemeClr val="accent1">
                    <a:lumMod val="50000"/>
                  </a:schemeClr>
                </a:solidFill>
              </a:defRPr>
            </a:lvl1pPr>
            <a:lvl2pPr indent="0" algn="ctr">
              <a:spcBef>
                <a:spcPct val="20000"/>
              </a:spcBef>
              <a:buFont typeface="Arial" pitchFamily="34" charset="0"/>
              <a:buNone/>
              <a:defRPr sz="2800">
                <a:solidFill>
                  <a:schemeClr val="tx1">
                    <a:tint val="75000"/>
                  </a:schemeClr>
                </a:solidFill>
              </a:defRPr>
            </a:lvl2pPr>
            <a:lvl3pPr indent="0" algn="ctr">
              <a:spcBef>
                <a:spcPct val="20000"/>
              </a:spcBef>
              <a:buFont typeface="Arial" pitchFamily="34" charset="0"/>
              <a:buNone/>
              <a:defRPr sz="2400">
                <a:solidFill>
                  <a:schemeClr val="tx1">
                    <a:tint val="75000"/>
                  </a:schemeClr>
                </a:solidFill>
              </a:defRPr>
            </a:lvl3pPr>
            <a:lvl4pPr indent="0" algn="ctr">
              <a:spcBef>
                <a:spcPct val="20000"/>
              </a:spcBef>
              <a:buFont typeface="Arial" pitchFamily="34" charset="0"/>
              <a:buNone/>
              <a:defRPr sz="2000">
                <a:solidFill>
                  <a:schemeClr val="tx1">
                    <a:tint val="75000"/>
                  </a:schemeClr>
                </a:solidFill>
              </a:defRPr>
            </a:lvl4pPr>
            <a:lvl5pPr indent="0" algn="ctr">
              <a:spcBef>
                <a:spcPct val="20000"/>
              </a:spcBef>
              <a:buFont typeface="Arial" pitchFamily="34" charset="0"/>
              <a:buNone/>
              <a:defRPr sz="2000">
                <a:solidFill>
                  <a:schemeClr val="tx1">
                    <a:tint val="75000"/>
                  </a:schemeClr>
                </a:solidFill>
              </a:defRPr>
            </a:lvl5pPr>
            <a:lvl6pPr indent="0" algn="ctr">
              <a:spcBef>
                <a:spcPct val="20000"/>
              </a:spcBef>
              <a:buFont typeface="Arial" pitchFamily="34" charset="0"/>
              <a:buNone/>
              <a:defRPr sz="2000">
                <a:solidFill>
                  <a:schemeClr val="tx1">
                    <a:tint val="75000"/>
                  </a:schemeClr>
                </a:solidFill>
              </a:defRPr>
            </a:lvl6pPr>
            <a:lvl7pPr indent="0" algn="ctr">
              <a:spcBef>
                <a:spcPct val="20000"/>
              </a:spcBef>
              <a:buFont typeface="Arial" pitchFamily="34" charset="0"/>
              <a:buNone/>
              <a:defRPr sz="2000">
                <a:solidFill>
                  <a:schemeClr val="tx1">
                    <a:tint val="75000"/>
                  </a:schemeClr>
                </a:solidFill>
              </a:defRPr>
            </a:lvl7pPr>
            <a:lvl8pPr indent="0" algn="ctr">
              <a:spcBef>
                <a:spcPct val="20000"/>
              </a:spcBef>
              <a:buFont typeface="Arial" pitchFamily="34" charset="0"/>
              <a:buNone/>
              <a:defRPr sz="2000">
                <a:solidFill>
                  <a:schemeClr val="tx1">
                    <a:tint val="75000"/>
                  </a:schemeClr>
                </a:solidFill>
              </a:defRPr>
            </a:lvl8pPr>
            <a:lvl9pPr indent="0" algn="ctr">
              <a:spcBef>
                <a:spcPct val="20000"/>
              </a:spcBef>
              <a:buFont typeface="Arial" pitchFamily="34" charset="0"/>
              <a:buNone/>
              <a:defRPr sz="2000">
                <a:solidFill>
                  <a:schemeClr val="tx1">
                    <a:tint val="75000"/>
                  </a:schemeClr>
                </a:solidFill>
              </a:defRPr>
            </a:lvl9pPr>
          </a:lstStyle>
          <a:p>
            <a:pPr algn="just" eaLnBrk="1" fontAlgn="auto" hangingPunct="1">
              <a:spcAft>
                <a:spcPts val="0"/>
              </a:spcAft>
              <a:defRPr/>
            </a:pPr>
            <a:r>
              <a:rPr lang="en-US" sz="2800" dirty="0">
                <a:solidFill>
                  <a:schemeClr val="tx1"/>
                </a:solidFill>
                <a:latin typeface="Franklin Gothic Medium Cond" panose="020B0606030402020204" pitchFamily="34" charset="0"/>
              </a:rPr>
              <a:t>Release Allocations to LGUs through the BTr</a:t>
            </a:r>
          </a:p>
        </p:txBody>
      </p:sp>
      <p:sp>
        <p:nvSpPr>
          <p:cNvPr id="13" name="Oval 4">
            <a:extLst>
              <a:ext uri="{FF2B5EF4-FFF2-40B4-BE49-F238E27FC236}">
                <a16:creationId xmlns:a16="http://schemas.microsoft.com/office/drawing/2014/main" id="{45123F66-5D20-4D51-A989-99C4E15C60E1}"/>
              </a:ext>
            </a:extLst>
          </p:cNvPr>
          <p:cNvSpPr/>
          <p:nvPr/>
        </p:nvSpPr>
        <p:spPr>
          <a:xfrm rot="16200000">
            <a:off x="1639751" y="3185269"/>
            <a:ext cx="1688371" cy="3001548"/>
          </a:xfrm>
          <a:custGeom>
            <a:avLst/>
            <a:gdLst/>
            <a:ahLst/>
            <a:cxnLst/>
            <a:rect l="l" t="t" r="r" b="b"/>
            <a:pathLst>
              <a:path w="4572000" h="4572000">
                <a:moveTo>
                  <a:pt x="2286000" y="457200"/>
                </a:moveTo>
                <a:cubicBezTo>
                  <a:pt x="1275982" y="457200"/>
                  <a:pt x="457200" y="1275982"/>
                  <a:pt x="457200" y="2286000"/>
                </a:cubicBezTo>
                <a:cubicBezTo>
                  <a:pt x="457200" y="3296018"/>
                  <a:pt x="1275982" y="4114800"/>
                  <a:pt x="2286000" y="4114800"/>
                </a:cubicBezTo>
                <a:cubicBezTo>
                  <a:pt x="3296018" y="4114800"/>
                  <a:pt x="4114800" y="3296018"/>
                  <a:pt x="4114800" y="2286000"/>
                </a:cubicBezTo>
                <a:cubicBezTo>
                  <a:pt x="4114800" y="1275982"/>
                  <a:pt x="3296018" y="457200"/>
                  <a:pt x="2286000" y="457200"/>
                </a:cubicBezTo>
                <a:close/>
                <a:moveTo>
                  <a:pt x="2286000" y="0"/>
                </a:moveTo>
                <a:cubicBezTo>
                  <a:pt x="3548523" y="0"/>
                  <a:pt x="4572000" y="1023477"/>
                  <a:pt x="4572000" y="2286000"/>
                </a:cubicBezTo>
                <a:cubicBezTo>
                  <a:pt x="4572000" y="3548523"/>
                  <a:pt x="3548523" y="4572000"/>
                  <a:pt x="2286000" y="4572000"/>
                </a:cubicBezTo>
                <a:cubicBezTo>
                  <a:pt x="1023477" y="4572000"/>
                  <a:pt x="0" y="3548523"/>
                  <a:pt x="0" y="2286000"/>
                </a:cubicBezTo>
                <a:cubicBezTo>
                  <a:pt x="0" y="1023477"/>
                  <a:pt x="1023477" y="0"/>
                  <a:pt x="2286000" y="0"/>
                </a:cubicBezTo>
                <a:close/>
              </a:path>
            </a:pathLst>
          </a:custGeom>
          <a:solidFill>
            <a:schemeClr val="accent2">
              <a:lumMod val="90000"/>
              <a:lumOff val="10000"/>
            </a:schemeClr>
          </a:solidFill>
          <a:ln>
            <a:solidFill>
              <a:schemeClr val="accent2">
                <a:lumMod val="50000"/>
                <a:lumOff val="50000"/>
              </a:schemeClr>
            </a:solidFill>
          </a:ln>
          <a:scene3d>
            <a:camera prst="orthographicFront">
              <a:rot lat="1200000" lon="6600000" rev="0"/>
            </a:camera>
            <a:lightRig rig="threePt" dir="t"/>
          </a:scene3d>
          <a:sp3d extrusionH="247650" prstMaterial="metal">
            <a:bevelT/>
            <a:bevelB/>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4" name="Rectangle 11">
            <a:extLst>
              <a:ext uri="{FF2B5EF4-FFF2-40B4-BE49-F238E27FC236}">
                <a16:creationId xmlns:a16="http://schemas.microsoft.com/office/drawing/2014/main" id="{C6EEA90F-DEDB-49E4-AC47-B73D0EACD6BD}"/>
              </a:ext>
            </a:extLst>
          </p:cNvPr>
          <p:cNvSpPr/>
          <p:nvPr/>
        </p:nvSpPr>
        <p:spPr>
          <a:xfrm rot="16200000">
            <a:off x="2147468" y="4009409"/>
            <a:ext cx="676275" cy="431800"/>
          </a:xfrm>
          <a:custGeom>
            <a:avLst/>
            <a:gdLst>
              <a:gd name="connsiteX0" fmla="*/ 0 w 714769"/>
              <a:gd name="connsiteY0" fmla="*/ 0 h 533400"/>
              <a:gd name="connsiteX1" fmla="*/ 714769 w 714769"/>
              <a:gd name="connsiteY1" fmla="*/ 0 h 533400"/>
              <a:gd name="connsiteX2" fmla="*/ 714769 w 714769"/>
              <a:gd name="connsiteY2" fmla="*/ 533400 h 533400"/>
              <a:gd name="connsiteX3" fmla="*/ 0 w 714769"/>
              <a:gd name="connsiteY3" fmla="*/ 533400 h 533400"/>
              <a:gd name="connsiteX4" fmla="*/ 0 w 714769"/>
              <a:gd name="connsiteY4" fmla="*/ 0 h 533400"/>
              <a:gd name="connsiteX0" fmla="*/ 0 w 714769"/>
              <a:gd name="connsiteY0" fmla="*/ 0 h 533400"/>
              <a:gd name="connsiteX1" fmla="*/ 714769 w 714769"/>
              <a:gd name="connsiteY1" fmla="*/ 0 h 533400"/>
              <a:gd name="connsiteX2" fmla="*/ 714769 w 714769"/>
              <a:gd name="connsiteY2" fmla="*/ 260402 h 533400"/>
              <a:gd name="connsiteX3" fmla="*/ 714769 w 714769"/>
              <a:gd name="connsiteY3" fmla="*/ 533400 h 533400"/>
              <a:gd name="connsiteX4" fmla="*/ 0 w 714769"/>
              <a:gd name="connsiteY4" fmla="*/ 533400 h 533400"/>
              <a:gd name="connsiteX5" fmla="*/ 0 w 714769"/>
              <a:gd name="connsiteY5" fmla="*/ 0 h 533400"/>
              <a:gd name="connsiteX0" fmla="*/ 0 w 744997"/>
              <a:gd name="connsiteY0" fmla="*/ 0 h 533400"/>
              <a:gd name="connsiteX1" fmla="*/ 744997 w 744997"/>
              <a:gd name="connsiteY1" fmla="*/ 0 h 533400"/>
              <a:gd name="connsiteX2" fmla="*/ 714769 w 744997"/>
              <a:gd name="connsiteY2" fmla="*/ 260402 h 533400"/>
              <a:gd name="connsiteX3" fmla="*/ 714769 w 744997"/>
              <a:gd name="connsiteY3" fmla="*/ 533400 h 533400"/>
              <a:gd name="connsiteX4" fmla="*/ 0 w 744997"/>
              <a:gd name="connsiteY4" fmla="*/ 533400 h 533400"/>
              <a:gd name="connsiteX5" fmla="*/ 0 w 744997"/>
              <a:gd name="connsiteY5" fmla="*/ 0 h 533400"/>
              <a:gd name="connsiteX0" fmla="*/ 0 w 744997"/>
              <a:gd name="connsiteY0" fmla="*/ 0 h 533400"/>
              <a:gd name="connsiteX1" fmla="*/ 744997 w 744997"/>
              <a:gd name="connsiteY1" fmla="*/ 0 h 533400"/>
              <a:gd name="connsiteX2" fmla="*/ 714769 w 744997"/>
              <a:gd name="connsiteY2" fmla="*/ 260402 h 533400"/>
              <a:gd name="connsiteX3" fmla="*/ 744997 w 744997"/>
              <a:gd name="connsiteY3" fmla="*/ 533400 h 533400"/>
              <a:gd name="connsiteX4" fmla="*/ 0 w 744997"/>
              <a:gd name="connsiteY4" fmla="*/ 533400 h 533400"/>
              <a:gd name="connsiteX5" fmla="*/ 0 w 744997"/>
              <a:gd name="connsiteY5" fmla="*/ 0 h 533400"/>
              <a:gd name="connsiteX0" fmla="*/ 0 w 744997"/>
              <a:gd name="connsiteY0" fmla="*/ 0 h 533400"/>
              <a:gd name="connsiteX1" fmla="*/ 744997 w 744997"/>
              <a:gd name="connsiteY1" fmla="*/ 0 h 533400"/>
              <a:gd name="connsiteX2" fmla="*/ 732104 w 744997"/>
              <a:gd name="connsiteY2" fmla="*/ 260402 h 533400"/>
              <a:gd name="connsiteX3" fmla="*/ 744997 w 744997"/>
              <a:gd name="connsiteY3" fmla="*/ 533400 h 533400"/>
              <a:gd name="connsiteX4" fmla="*/ 0 w 744997"/>
              <a:gd name="connsiteY4" fmla="*/ 533400 h 533400"/>
              <a:gd name="connsiteX5" fmla="*/ 0 w 744997"/>
              <a:gd name="connsiteY5" fmla="*/ 0 h 533400"/>
              <a:gd name="connsiteX0" fmla="*/ 0 w 745105"/>
              <a:gd name="connsiteY0" fmla="*/ 0 h 533400"/>
              <a:gd name="connsiteX1" fmla="*/ 744997 w 745105"/>
              <a:gd name="connsiteY1" fmla="*/ 0 h 533400"/>
              <a:gd name="connsiteX2" fmla="*/ 745105 w 745105"/>
              <a:gd name="connsiteY2" fmla="*/ 256068 h 533400"/>
              <a:gd name="connsiteX3" fmla="*/ 744997 w 745105"/>
              <a:gd name="connsiteY3" fmla="*/ 533400 h 533400"/>
              <a:gd name="connsiteX4" fmla="*/ 0 w 745105"/>
              <a:gd name="connsiteY4" fmla="*/ 533400 h 533400"/>
              <a:gd name="connsiteX5" fmla="*/ 0 w 745105"/>
              <a:gd name="connsiteY5" fmla="*/ 0 h 533400"/>
              <a:gd name="connsiteX0" fmla="*/ 0 w 744997"/>
              <a:gd name="connsiteY0" fmla="*/ 0 h 533400"/>
              <a:gd name="connsiteX1" fmla="*/ 744997 w 744997"/>
              <a:gd name="connsiteY1" fmla="*/ 0 h 533400"/>
              <a:gd name="connsiteX2" fmla="*/ 740771 w 744997"/>
              <a:gd name="connsiteY2" fmla="*/ 256068 h 533400"/>
              <a:gd name="connsiteX3" fmla="*/ 744997 w 744997"/>
              <a:gd name="connsiteY3" fmla="*/ 533400 h 533400"/>
              <a:gd name="connsiteX4" fmla="*/ 0 w 744997"/>
              <a:gd name="connsiteY4" fmla="*/ 533400 h 533400"/>
              <a:gd name="connsiteX5" fmla="*/ 0 w 744997"/>
              <a:gd name="connsiteY5" fmla="*/ 0 h 533400"/>
              <a:gd name="connsiteX0" fmla="*/ 0 w 1776405"/>
              <a:gd name="connsiteY0" fmla="*/ 0 h 537733"/>
              <a:gd name="connsiteX1" fmla="*/ 1776405 w 1776405"/>
              <a:gd name="connsiteY1" fmla="*/ 4333 h 537733"/>
              <a:gd name="connsiteX2" fmla="*/ 1772179 w 1776405"/>
              <a:gd name="connsiteY2" fmla="*/ 260401 h 537733"/>
              <a:gd name="connsiteX3" fmla="*/ 1776405 w 1776405"/>
              <a:gd name="connsiteY3" fmla="*/ 537733 h 537733"/>
              <a:gd name="connsiteX4" fmla="*/ 1031408 w 1776405"/>
              <a:gd name="connsiteY4" fmla="*/ 537733 h 537733"/>
              <a:gd name="connsiteX5" fmla="*/ 0 w 1776405"/>
              <a:gd name="connsiteY5" fmla="*/ 0 h 537733"/>
              <a:gd name="connsiteX0" fmla="*/ 4334 w 1780739"/>
              <a:gd name="connsiteY0" fmla="*/ 0 h 537733"/>
              <a:gd name="connsiteX1" fmla="*/ 1780739 w 1780739"/>
              <a:gd name="connsiteY1" fmla="*/ 4333 h 537733"/>
              <a:gd name="connsiteX2" fmla="*/ 1776513 w 1780739"/>
              <a:gd name="connsiteY2" fmla="*/ 260401 h 537733"/>
              <a:gd name="connsiteX3" fmla="*/ 1780739 w 1780739"/>
              <a:gd name="connsiteY3" fmla="*/ 537733 h 537733"/>
              <a:gd name="connsiteX4" fmla="*/ 0 w 1780739"/>
              <a:gd name="connsiteY4" fmla="*/ 533400 h 537733"/>
              <a:gd name="connsiteX5" fmla="*/ 4334 w 1780739"/>
              <a:gd name="connsiteY5" fmla="*/ 0 h 537733"/>
              <a:gd name="connsiteX0" fmla="*/ 4334 w 1780739"/>
              <a:gd name="connsiteY0" fmla="*/ 0 h 537733"/>
              <a:gd name="connsiteX1" fmla="*/ 1780739 w 1780739"/>
              <a:gd name="connsiteY1" fmla="*/ 4333 h 537733"/>
              <a:gd name="connsiteX2" fmla="*/ 1776513 w 1780739"/>
              <a:gd name="connsiteY2" fmla="*/ 260401 h 537733"/>
              <a:gd name="connsiteX3" fmla="*/ 1780739 w 1780739"/>
              <a:gd name="connsiteY3" fmla="*/ 537733 h 537733"/>
              <a:gd name="connsiteX4" fmla="*/ 0 w 1780739"/>
              <a:gd name="connsiteY4" fmla="*/ 533400 h 537733"/>
              <a:gd name="connsiteX5" fmla="*/ 4334 w 1780739"/>
              <a:gd name="connsiteY5" fmla="*/ 0 h 537733"/>
              <a:gd name="connsiteX0" fmla="*/ 4334 w 1780739"/>
              <a:gd name="connsiteY0" fmla="*/ 0 h 537733"/>
              <a:gd name="connsiteX1" fmla="*/ 1780739 w 1780739"/>
              <a:gd name="connsiteY1" fmla="*/ 4333 h 537733"/>
              <a:gd name="connsiteX2" fmla="*/ 1776513 w 1780739"/>
              <a:gd name="connsiteY2" fmla="*/ 260401 h 537733"/>
              <a:gd name="connsiteX3" fmla="*/ 1780739 w 1780739"/>
              <a:gd name="connsiteY3" fmla="*/ 537733 h 537733"/>
              <a:gd name="connsiteX4" fmla="*/ 0 w 1780739"/>
              <a:gd name="connsiteY4" fmla="*/ 533400 h 537733"/>
              <a:gd name="connsiteX5" fmla="*/ 4334 w 1780739"/>
              <a:gd name="connsiteY5" fmla="*/ 0 h 537733"/>
              <a:gd name="connsiteX0" fmla="*/ 137248 w 1913653"/>
              <a:gd name="connsiteY0" fmla="*/ 0 h 537733"/>
              <a:gd name="connsiteX1" fmla="*/ 1913653 w 1913653"/>
              <a:gd name="connsiteY1" fmla="*/ 4333 h 537733"/>
              <a:gd name="connsiteX2" fmla="*/ 1909427 w 1913653"/>
              <a:gd name="connsiteY2" fmla="*/ 260401 h 537733"/>
              <a:gd name="connsiteX3" fmla="*/ 1913653 w 1913653"/>
              <a:gd name="connsiteY3" fmla="*/ 537733 h 537733"/>
              <a:gd name="connsiteX4" fmla="*/ 132914 w 1913653"/>
              <a:gd name="connsiteY4" fmla="*/ 533400 h 537733"/>
              <a:gd name="connsiteX5" fmla="*/ 130386 w 1913653"/>
              <a:gd name="connsiteY5" fmla="*/ 224086 h 537733"/>
              <a:gd name="connsiteX6" fmla="*/ 137248 w 1913653"/>
              <a:gd name="connsiteY6" fmla="*/ 0 h 537733"/>
              <a:gd name="connsiteX0" fmla="*/ 137248 w 1913653"/>
              <a:gd name="connsiteY0" fmla="*/ 0 h 537733"/>
              <a:gd name="connsiteX1" fmla="*/ 1913653 w 1913653"/>
              <a:gd name="connsiteY1" fmla="*/ 4333 h 537733"/>
              <a:gd name="connsiteX2" fmla="*/ 1909427 w 1913653"/>
              <a:gd name="connsiteY2" fmla="*/ 260401 h 537733"/>
              <a:gd name="connsiteX3" fmla="*/ 1913653 w 1913653"/>
              <a:gd name="connsiteY3" fmla="*/ 537733 h 537733"/>
              <a:gd name="connsiteX4" fmla="*/ 132914 w 1913653"/>
              <a:gd name="connsiteY4" fmla="*/ 533400 h 537733"/>
              <a:gd name="connsiteX5" fmla="*/ 130386 w 1913653"/>
              <a:gd name="connsiteY5" fmla="*/ 224086 h 537733"/>
              <a:gd name="connsiteX6" fmla="*/ 137248 w 1913653"/>
              <a:gd name="connsiteY6" fmla="*/ 0 h 537733"/>
              <a:gd name="connsiteX0" fmla="*/ 133733 w 1910138"/>
              <a:gd name="connsiteY0" fmla="*/ 0 h 537733"/>
              <a:gd name="connsiteX1" fmla="*/ 1910138 w 1910138"/>
              <a:gd name="connsiteY1" fmla="*/ 4333 h 537733"/>
              <a:gd name="connsiteX2" fmla="*/ 1905912 w 1910138"/>
              <a:gd name="connsiteY2" fmla="*/ 260401 h 537733"/>
              <a:gd name="connsiteX3" fmla="*/ 1910138 w 1910138"/>
              <a:gd name="connsiteY3" fmla="*/ 537733 h 537733"/>
              <a:gd name="connsiteX4" fmla="*/ 129399 w 1910138"/>
              <a:gd name="connsiteY4" fmla="*/ 533400 h 537733"/>
              <a:gd name="connsiteX5" fmla="*/ 126871 w 1910138"/>
              <a:gd name="connsiteY5" fmla="*/ 224086 h 537733"/>
              <a:gd name="connsiteX6" fmla="*/ 133733 w 1910138"/>
              <a:gd name="connsiteY6" fmla="*/ 0 h 537733"/>
              <a:gd name="connsiteX0" fmla="*/ 133733 w 1910138"/>
              <a:gd name="connsiteY0" fmla="*/ 0 h 537733"/>
              <a:gd name="connsiteX1" fmla="*/ 1910138 w 1910138"/>
              <a:gd name="connsiteY1" fmla="*/ 4333 h 537733"/>
              <a:gd name="connsiteX2" fmla="*/ 1905912 w 1910138"/>
              <a:gd name="connsiteY2" fmla="*/ 260401 h 537733"/>
              <a:gd name="connsiteX3" fmla="*/ 1910138 w 1910138"/>
              <a:gd name="connsiteY3" fmla="*/ 537733 h 537733"/>
              <a:gd name="connsiteX4" fmla="*/ 129399 w 1910138"/>
              <a:gd name="connsiteY4" fmla="*/ 533400 h 537733"/>
              <a:gd name="connsiteX5" fmla="*/ 126871 w 1910138"/>
              <a:gd name="connsiteY5" fmla="*/ 224086 h 537733"/>
              <a:gd name="connsiteX6" fmla="*/ 133733 w 1910138"/>
              <a:gd name="connsiteY6" fmla="*/ 0 h 537733"/>
              <a:gd name="connsiteX0" fmla="*/ 134731 w 1911136"/>
              <a:gd name="connsiteY0" fmla="*/ 2 h 537735"/>
              <a:gd name="connsiteX1" fmla="*/ 1911136 w 1911136"/>
              <a:gd name="connsiteY1" fmla="*/ 4335 h 537735"/>
              <a:gd name="connsiteX2" fmla="*/ 1906910 w 1911136"/>
              <a:gd name="connsiteY2" fmla="*/ 260403 h 537735"/>
              <a:gd name="connsiteX3" fmla="*/ 1911136 w 1911136"/>
              <a:gd name="connsiteY3" fmla="*/ 537735 h 537735"/>
              <a:gd name="connsiteX4" fmla="*/ 130397 w 1911136"/>
              <a:gd name="connsiteY4" fmla="*/ 533402 h 537735"/>
              <a:gd name="connsiteX5" fmla="*/ 127869 w 1911136"/>
              <a:gd name="connsiteY5" fmla="*/ 224088 h 537735"/>
              <a:gd name="connsiteX6" fmla="*/ 134731 w 1911136"/>
              <a:gd name="connsiteY6" fmla="*/ 2 h 537735"/>
              <a:gd name="connsiteX0" fmla="*/ 134731 w 1911136"/>
              <a:gd name="connsiteY0" fmla="*/ 2 h 537735"/>
              <a:gd name="connsiteX1" fmla="*/ 1911136 w 1911136"/>
              <a:gd name="connsiteY1" fmla="*/ 4335 h 537735"/>
              <a:gd name="connsiteX2" fmla="*/ 1906910 w 1911136"/>
              <a:gd name="connsiteY2" fmla="*/ 260403 h 537735"/>
              <a:gd name="connsiteX3" fmla="*/ 1911136 w 1911136"/>
              <a:gd name="connsiteY3" fmla="*/ 537735 h 537735"/>
              <a:gd name="connsiteX4" fmla="*/ 130397 w 1911136"/>
              <a:gd name="connsiteY4" fmla="*/ 533402 h 537735"/>
              <a:gd name="connsiteX5" fmla="*/ 127869 w 1911136"/>
              <a:gd name="connsiteY5" fmla="*/ 224088 h 537735"/>
              <a:gd name="connsiteX6" fmla="*/ 134731 w 1911136"/>
              <a:gd name="connsiteY6" fmla="*/ 2 h 537735"/>
              <a:gd name="connsiteX0" fmla="*/ 7016 w 1783421"/>
              <a:gd name="connsiteY0" fmla="*/ 0 h 537733"/>
              <a:gd name="connsiteX1" fmla="*/ 1783421 w 1783421"/>
              <a:gd name="connsiteY1" fmla="*/ 4333 h 537733"/>
              <a:gd name="connsiteX2" fmla="*/ 1779195 w 1783421"/>
              <a:gd name="connsiteY2" fmla="*/ 260401 h 537733"/>
              <a:gd name="connsiteX3" fmla="*/ 1783421 w 1783421"/>
              <a:gd name="connsiteY3" fmla="*/ 537733 h 537733"/>
              <a:gd name="connsiteX4" fmla="*/ 2682 w 1783421"/>
              <a:gd name="connsiteY4" fmla="*/ 533400 h 537733"/>
              <a:gd name="connsiteX5" fmla="*/ 154 w 1783421"/>
              <a:gd name="connsiteY5" fmla="*/ 224086 h 537733"/>
              <a:gd name="connsiteX6" fmla="*/ 7016 w 1783421"/>
              <a:gd name="connsiteY6" fmla="*/ 0 h 537733"/>
              <a:gd name="connsiteX0" fmla="*/ 15564 w 1791969"/>
              <a:gd name="connsiteY0" fmla="*/ 0 h 537733"/>
              <a:gd name="connsiteX1" fmla="*/ 1791969 w 1791969"/>
              <a:gd name="connsiteY1" fmla="*/ 4333 h 537733"/>
              <a:gd name="connsiteX2" fmla="*/ 1787743 w 1791969"/>
              <a:gd name="connsiteY2" fmla="*/ 260401 h 537733"/>
              <a:gd name="connsiteX3" fmla="*/ 1791969 w 1791969"/>
              <a:gd name="connsiteY3" fmla="*/ 537733 h 537733"/>
              <a:gd name="connsiteX4" fmla="*/ 11230 w 1791969"/>
              <a:gd name="connsiteY4" fmla="*/ 533400 h 537733"/>
              <a:gd name="connsiteX5" fmla="*/ 35 w 1791969"/>
              <a:gd name="connsiteY5" fmla="*/ 241421 h 537733"/>
              <a:gd name="connsiteX6" fmla="*/ 15564 w 1791969"/>
              <a:gd name="connsiteY6" fmla="*/ 0 h 537733"/>
              <a:gd name="connsiteX0" fmla="*/ 11196 w 1791934"/>
              <a:gd name="connsiteY0" fmla="*/ 0 h 542067"/>
              <a:gd name="connsiteX1" fmla="*/ 1791934 w 1791934"/>
              <a:gd name="connsiteY1" fmla="*/ 8667 h 542067"/>
              <a:gd name="connsiteX2" fmla="*/ 1787708 w 1791934"/>
              <a:gd name="connsiteY2" fmla="*/ 264735 h 542067"/>
              <a:gd name="connsiteX3" fmla="*/ 1791934 w 1791934"/>
              <a:gd name="connsiteY3" fmla="*/ 542067 h 542067"/>
              <a:gd name="connsiteX4" fmla="*/ 11195 w 1791934"/>
              <a:gd name="connsiteY4" fmla="*/ 537734 h 542067"/>
              <a:gd name="connsiteX5" fmla="*/ 0 w 1791934"/>
              <a:gd name="connsiteY5" fmla="*/ 245755 h 542067"/>
              <a:gd name="connsiteX6" fmla="*/ 11196 w 1791934"/>
              <a:gd name="connsiteY6" fmla="*/ 0 h 542067"/>
              <a:gd name="connsiteX0" fmla="*/ 11196 w 1791934"/>
              <a:gd name="connsiteY0" fmla="*/ 0 h 542067"/>
              <a:gd name="connsiteX1" fmla="*/ 1791934 w 1791934"/>
              <a:gd name="connsiteY1" fmla="*/ 8667 h 542067"/>
              <a:gd name="connsiteX2" fmla="*/ 1787708 w 1791934"/>
              <a:gd name="connsiteY2" fmla="*/ 264735 h 542067"/>
              <a:gd name="connsiteX3" fmla="*/ 1791934 w 1791934"/>
              <a:gd name="connsiteY3" fmla="*/ 542067 h 542067"/>
              <a:gd name="connsiteX4" fmla="*/ 11195 w 1791934"/>
              <a:gd name="connsiteY4" fmla="*/ 537734 h 542067"/>
              <a:gd name="connsiteX5" fmla="*/ 0 w 1791934"/>
              <a:gd name="connsiteY5" fmla="*/ 245755 h 542067"/>
              <a:gd name="connsiteX6" fmla="*/ 11196 w 1791934"/>
              <a:gd name="connsiteY6" fmla="*/ 0 h 542067"/>
              <a:gd name="connsiteX0" fmla="*/ 11196 w 1791934"/>
              <a:gd name="connsiteY0" fmla="*/ 0 h 542067"/>
              <a:gd name="connsiteX1" fmla="*/ 1791934 w 1791934"/>
              <a:gd name="connsiteY1" fmla="*/ 8667 h 542067"/>
              <a:gd name="connsiteX2" fmla="*/ 1787708 w 1791934"/>
              <a:gd name="connsiteY2" fmla="*/ 264735 h 542067"/>
              <a:gd name="connsiteX3" fmla="*/ 1791934 w 1791934"/>
              <a:gd name="connsiteY3" fmla="*/ 542067 h 542067"/>
              <a:gd name="connsiteX4" fmla="*/ 11195 w 1791934"/>
              <a:gd name="connsiteY4" fmla="*/ 537734 h 542067"/>
              <a:gd name="connsiteX5" fmla="*/ 0 w 1791934"/>
              <a:gd name="connsiteY5" fmla="*/ 245755 h 542067"/>
              <a:gd name="connsiteX6" fmla="*/ 11196 w 1791934"/>
              <a:gd name="connsiteY6" fmla="*/ 0 h 542067"/>
              <a:gd name="connsiteX0" fmla="*/ 11196 w 1850613"/>
              <a:gd name="connsiteY0" fmla="*/ 0 h 542067"/>
              <a:gd name="connsiteX1" fmla="*/ 1850613 w 1850613"/>
              <a:gd name="connsiteY1" fmla="*/ 3320 h 542067"/>
              <a:gd name="connsiteX2" fmla="*/ 1787708 w 1850613"/>
              <a:gd name="connsiteY2" fmla="*/ 264735 h 542067"/>
              <a:gd name="connsiteX3" fmla="*/ 1791934 w 1850613"/>
              <a:gd name="connsiteY3" fmla="*/ 542067 h 542067"/>
              <a:gd name="connsiteX4" fmla="*/ 11195 w 1850613"/>
              <a:gd name="connsiteY4" fmla="*/ 537734 h 542067"/>
              <a:gd name="connsiteX5" fmla="*/ 0 w 1850613"/>
              <a:gd name="connsiteY5" fmla="*/ 245755 h 542067"/>
              <a:gd name="connsiteX6" fmla="*/ 11196 w 1850613"/>
              <a:gd name="connsiteY6" fmla="*/ 0 h 542067"/>
              <a:gd name="connsiteX0" fmla="*/ 11196 w 1850613"/>
              <a:gd name="connsiteY0" fmla="*/ 0 h 542067"/>
              <a:gd name="connsiteX1" fmla="*/ 1850613 w 1850613"/>
              <a:gd name="connsiteY1" fmla="*/ 3320 h 542067"/>
              <a:gd name="connsiteX2" fmla="*/ 1814381 w 1850613"/>
              <a:gd name="connsiteY2" fmla="*/ 259388 h 542067"/>
              <a:gd name="connsiteX3" fmla="*/ 1791934 w 1850613"/>
              <a:gd name="connsiteY3" fmla="*/ 542067 h 542067"/>
              <a:gd name="connsiteX4" fmla="*/ 11195 w 1850613"/>
              <a:gd name="connsiteY4" fmla="*/ 537734 h 542067"/>
              <a:gd name="connsiteX5" fmla="*/ 0 w 1850613"/>
              <a:gd name="connsiteY5" fmla="*/ 245755 h 542067"/>
              <a:gd name="connsiteX6" fmla="*/ 11196 w 1850613"/>
              <a:gd name="connsiteY6" fmla="*/ 0 h 542067"/>
              <a:gd name="connsiteX0" fmla="*/ 11196 w 1850613"/>
              <a:gd name="connsiteY0" fmla="*/ 0 h 542067"/>
              <a:gd name="connsiteX1" fmla="*/ 1850613 w 1850613"/>
              <a:gd name="connsiteY1" fmla="*/ 3320 h 542067"/>
              <a:gd name="connsiteX2" fmla="*/ 1814381 w 1850613"/>
              <a:gd name="connsiteY2" fmla="*/ 259388 h 542067"/>
              <a:gd name="connsiteX3" fmla="*/ 1791934 w 1850613"/>
              <a:gd name="connsiteY3" fmla="*/ 542067 h 542067"/>
              <a:gd name="connsiteX4" fmla="*/ 11195 w 1850613"/>
              <a:gd name="connsiteY4" fmla="*/ 537734 h 542067"/>
              <a:gd name="connsiteX5" fmla="*/ 0 w 1850613"/>
              <a:gd name="connsiteY5" fmla="*/ 245755 h 542067"/>
              <a:gd name="connsiteX6" fmla="*/ 11196 w 1850613"/>
              <a:gd name="connsiteY6" fmla="*/ 0 h 542067"/>
              <a:gd name="connsiteX0" fmla="*/ 11196 w 1850613"/>
              <a:gd name="connsiteY0" fmla="*/ 0 h 542067"/>
              <a:gd name="connsiteX1" fmla="*/ 1850613 w 1850613"/>
              <a:gd name="connsiteY1" fmla="*/ 3320 h 542067"/>
              <a:gd name="connsiteX2" fmla="*/ 1825050 w 1850613"/>
              <a:gd name="connsiteY2" fmla="*/ 264736 h 542067"/>
              <a:gd name="connsiteX3" fmla="*/ 1791934 w 1850613"/>
              <a:gd name="connsiteY3" fmla="*/ 542067 h 542067"/>
              <a:gd name="connsiteX4" fmla="*/ 11195 w 1850613"/>
              <a:gd name="connsiteY4" fmla="*/ 537734 h 542067"/>
              <a:gd name="connsiteX5" fmla="*/ 0 w 1850613"/>
              <a:gd name="connsiteY5" fmla="*/ 245755 h 542067"/>
              <a:gd name="connsiteX6" fmla="*/ 11196 w 1850613"/>
              <a:gd name="connsiteY6" fmla="*/ 0 h 542067"/>
              <a:gd name="connsiteX0" fmla="*/ 11196 w 1850613"/>
              <a:gd name="connsiteY0" fmla="*/ 0 h 547414"/>
              <a:gd name="connsiteX1" fmla="*/ 1850613 w 1850613"/>
              <a:gd name="connsiteY1" fmla="*/ 3320 h 547414"/>
              <a:gd name="connsiteX2" fmla="*/ 1825050 w 1850613"/>
              <a:gd name="connsiteY2" fmla="*/ 264736 h 547414"/>
              <a:gd name="connsiteX3" fmla="*/ 1802602 w 1850613"/>
              <a:gd name="connsiteY3" fmla="*/ 547414 h 547414"/>
              <a:gd name="connsiteX4" fmla="*/ 11195 w 1850613"/>
              <a:gd name="connsiteY4" fmla="*/ 537734 h 547414"/>
              <a:gd name="connsiteX5" fmla="*/ 0 w 1850613"/>
              <a:gd name="connsiteY5" fmla="*/ 245755 h 547414"/>
              <a:gd name="connsiteX6" fmla="*/ 11196 w 1850613"/>
              <a:gd name="connsiteY6" fmla="*/ 0 h 547414"/>
              <a:gd name="connsiteX0" fmla="*/ 11196 w 1855947"/>
              <a:gd name="connsiteY0" fmla="*/ 0 h 547414"/>
              <a:gd name="connsiteX1" fmla="*/ 1855947 w 1855947"/>
              <a:gd name="connsiteY1" fmla="*/ 8667 h 547414"/>
              <a:gd name="connsiteX2" fmla="*/ 1825050 w 1855947"/>
              <a:gd name="connsiteY2" fmla="*/ 264736 h 547414"/>
              <a:gd name="connsiteX3" fmla="*/ 1802602 w 1855947"/>
              <a:gd name="connsiteY3" fmla="*/ 547414 h 547414"/>
              <a:gd name="connsiteX4" fmla="*/ 11195 w 1855947"/>
              <a:gd name="connsiteY4" fmla="*/ 537734 h 547414"/>
              <a:gd name="connsiteX5" fmla="*/ 0 w 1855947"/>
              <a:gd name="connsiteY5" fmla="*/ 245755 h 547414"/>
              <a:gd name="connsiteX6" fmla="*/ 11196 w 1855947"/>
              <a:gd name="connsiteY6" fmla="*/ 0 h 547414"/>
              <a:gd name="connsiteX0" fmla="*/ 102286 w 1861686"/>
              <a:gd name="connsiteY0" fmla="*/ 0 h 547414"/>
              <a:gd name="connsiteX1" fmla="*/ 1861686 w 1861686"/>
              <a:gd name="connsiteY1" fmla="*/ 8667 h 547414"/>
              <a:gd name="connsiteX2" fmla="*/ 1830789 w 1861686"/>
              <a:gd name="connsiteY2" fmla="*/ 264736 h 547414"/>
              <a:gd name="connsiteX3" fmla="*/ 1808341 w 1861686"/>
              <a:gd name="connsiteY3" fmla="*/ 547414 h 547414"/>
              <a:gd name="connsiteX4" fmla="*/ 16934 w 1861686"/>
              <a:gd name="connsiteY4" fmla="*/ 537734 h 547414"/>
              <a:gd name="connsiteX5" fmla="*/ 5739 w 1861686"/>
              <a:gd name="connsiteY5" fmla="*/ 245755 h 547414"/>
              <a:gd name="connsiteX6" fmla="*/ 102286 w 1861686"/>
              <a:gd name="connsiteY6" fmla="*/ 0 h 547414"/>
              <a:gd name="connsiteX0" fmla="*/ 87207 w 1846607"/>
              <a:gd name="connsiteY0" fmla="*/ 0 h 547414"/>
              <a:gd name="connsiteX1" fmla="*/ 1846607 w 1846607"/>
              <a:gd name="connsiteY1" fmla="*/ 8667 h 547414"/>
              <a:gd name="connsiteX2" fmla="*/ 1815710 w 1846607"/>
              <a:gd name="connsiteY2" fmla="*/ 264736 h 547414"/>
              <a:gd name="connsiteX3" fmla="*/ 1793262 w 1846607"/>
              <a:gd name="connsiteY3" fmla="*/ 547414 h 547414"/>
              <a:gd name="connsiteX4" fmla="*/ 1855 w 1846607"/>
              <a:gd name="connsiteY4" fmla="*/ 537734 h 547414"/>
              <a:gd name="connsiteX5" fmla="*/ 38670 w 1846607"/>
              <a:gd name="connsiteY5" fmla="*/ 245755 h 547414"/>
              <a:gd name="connsiteX6" fmla="*/ 87207 w 1846607"/>
              <a:gd name="connsiteY6" fmla="*/ 0 h 547414"/>
              <a:gd name="connsiteX0" fmla="*/ 71095 w 1846498"/>
              <a:gd name="connsiteY0" fmla="*/ 0 h 547414"/>
              <a:gd name="connsiteX1" fmla="*/ 1846498 w 1846498"/>
              <a:gd name="connsiteY1" fmla="*/ 8667 h 547414"/>
              <a:gd name="connsiteX2" fmla="*/ 1815601 w 1846498"/>
              <a:gd name="connsiteY2" fmla="*/ 264736 h 547414"/>
              <a:gd name="connsiteX3" fmla="*/ 1793153 w 1846498"/>
              <a:gd name="connsiteY3" fmla="*/ 547414 h 547414"/>
              <a:gd name="connsiteX4" fmla="*/ 1746 w 1846498"/>
              <a:gd name="connsiteY4" fmla="*/ 537734 h 547414"/>
              <a:gd name="connsiteX5" fmla="*/ 38561 w 1846498"/>
              <a:gd name="connsiteY5" fmla="*/ 245755 h 547414"/>
              <a:gd name="connsiteX6" fmla="*/ 71095 w 1846498"/>
              <a:gd name="connsiteY6" fmla="*/ 0 h 547414"/>
              <a:gd name="connsiteX0" fmla="*/ 69349 w 1844752"/>
              <a:gd name="connsiteY0" fmla="*/ 0 h 547414"/>
              <a:gd name="connsiteX1" fmla="*/ 1844752 w 1844752"/>
              <a:gd name="connsiteY1" fmla="*/ 8667 h 547414"/>
              <a:gd name="connsiteX2" fmla="*/ 1813855 w 1844752"/>
              <a:gd name="connsiteY2" fmla="*/ 264736 h 547414"/>
              <a:gd name="connsiteX3" fmla="*/ 1791407 w 1844752"/>
              <a:gd name="connsiteY3" fmla="*/ 547414 h 547414"/>
              <a:gd name="connsiteX4" fmla="*/ 0 w 1844752"/>
              <a:gd name="connsiteY4" fmla="*/ 537734 h 547414"/>
              <a:gd name="connsiteX5" fmla="*/ 36815 w 1844752"/>
              <a:gd name="connsiteY5" fmla="*/ 245755 h 547414"/>
              <a:gd name="connsiteX6" fmla="*/ 69349 w 1844752"/>
              <a:gd name="connsiteY6" fmla="*/ 0 h 547414"/>
              <a:gd name="connsiteX0" fmla="*/ 64014 w 1844752"/>
              <a:gd name="connsiteY0" fmla="*/ 0 h 547414"/>
              <a:gd name="connsiteX1" fmla="*/ 1844752 w 1844752"/>
              <a:gd name="connsiteY1" fmla="*/ 8667 h 547414"/>
              <a:gd name="connsiteX2" fmla="*/ 1813855 w 1844752"/>
              <a:gd name="connsiteY2" fmla="*/ 264736 h 547414"/>
              <a:gd name="connsiteX3" fmla="*/ 1791407 w 1844752"/>
              <a:gd name="connsiteY3" fmla="*/ 547414 h 547414"/>
              <a:gd name="connsiteX4" fmla="*/ 0 w 1844752"/>
              <a:gd name="connsiteY4" fmla="*/ 537734 h 547414"/>
              <a:gd name="connsiteX5" fmla="*/ 36815 w 1844752"/>
              <a:gd name="connsiteY5" fmla="*/ 245755 h 547414"/>
              <a:gd name="connsiteX6" fmla="*/ 64014 w 1844752"/>
              <a:gd name="connsiteY6" fmla="*/ 0 h 547414"/>
              <a:gd name="connsiteX0" fmla="*/ 64014 w 1844752"/>
              <a:gd name="connsiteY0" fmla="*/ 0 h 547414"/>
              <a:gd name="connsiteX1" fmla="*/ 1844752 w 1844752"/>
              <a:gd name="connsiteY1" fmla="*/ 8667 h 547414"/>
              <a:gd name="connsiteX2" fmla="*/ 1813855 w 1844752"/>
              <a:gd name="connsiteY2" fmla="*/ 264736 h 547414"/>
              <a:gd name="connsiteX3" fmla="*/ 1791407 w 1844752"/>
              <a:gd name="connsiteY3" fmla="*/ 547414 h 547414"/>
              <a:gd name="connsiteX4" fmla="*/ 0 w 1844752"/>
              <a:gd name="connsiteY4" fmla="*/ 537734 h 547414"/>
              <a:gd name="connsiteX5" fmla="*/ 36815 w 1844752"/>
              <a:gd name="connsiteY5" fmla="*/ 240408 h 547414"/>
              <a:gd name="connsiteX6" fmla="*/ 64014 w 1844752"/>
              <a:gd name="connsiteY6" fmla="*/ 0 h 547414"/>
              <a:gd name="connsiteX0" fmla="*/ 64014 w 1844752"/>
              <a:gd name="connsiteY0" fmla="*/ 0 h 547414"/>
              <a:gd name="connsiteX1" fmla="*/ 1844752 w 1844752"/>
              <a:gd name="connsiteY1" fmla="*/ 8667 h 547414"/>
              <a:gd name="connsiteX2" fmla="*/ 1813855 w 1844752"/>
              <a:gd name="connsiteY2" fmla="*/ 264736 h 547414"/>
              <a:gd name="connsiteX3" fmla="*/ 1791407 w 1844752"/>
              <a:gd name="connsiteY3" fmla="*/ 547414 h 547414"/>
              <a:gd name="connsiteX4" fmla="*/ 0 w 1844752"/>
              <a:gd name="connsiteY4" fmla="*/ 537734 h 547414"/>
              <a:gd name="connsiteX5" fmla="*/ 31481 w 1844752"/>
              <a:gd name="connsiteY5" fmla="*/ 240408 h 547414"/>
              <a:gd name="connsiteX6" fmla="*/ 64014 w 1844752"/>
              <a:gd name="connsiteY6" fmla="*/ 0 h 547414"/>
              <a:gd name="connsiteX0" fmla="*/ 399588 w 1846629"/>
              <a:gd name="connsiteY0" fmla="*/ 0 h 547414"/>
              <a:gd name="connsiteX1" fmla="*/ 1846629 w 1846629"/>
              <a:gd name="connsiteY1" fmla="*/ 8667 h 547414"/>
              <a:gd name="connsiteX2" fmla="*/ 1815732 w 1846629"/>
              <a:gd name="connsiteY2" fmla="*/ 264736 h 547414"/>
              <a:gd name="connsiteX3" fmla="*/ 1793284 w 1846629"/>
              <a:gd name="connsiteY3" fmla="*/ 547414 h 547414"/>
              <a:gd name="connsiteX4" fmla="*/ 1877 w 1846629"/>
              <a:gd name="connsiteY4" fmla="*/ 537734 h 547414"/>
              <a:gd name="connsiteX5" fmla="*/ 33358 w 1846629"/>
              <a:gd name="connsiteY5" fmla="*/ 240408 h 547414"/>
              <a:gd name="connsiteX6" fmla="*/ 399588 w 1846629"/>
              <a:gd name="connsiteY6" fmla="*/ 0 h 547414"/>
              <a:gd name="connsiteX0" fmla="*/ 397711 w 1844752"/>
              <a:gd name="connsiteY0" fmla="*/ 0 h 547414"/>
              <a:gd name="connsiteX1" fmla="*/ 1844752 w 1844752"/>
              <a:gd name="connsiteY1" fmla="*/ 8667 h 547414"/>
              <a:gd name="connsiteX2" fmla="*/ 1813855 w 1844752"/>
              <a:gd name="connsiteY2" fmla="*/ 264736 h 547414"/>
              <a:gd name="connsiteX3" fmla="*/ 1791407 w 1844752"/>
              <a:gd name="connsiteY3" fmla="*/ 547414 h 547414"/>
              <a:gd name="connsiteX4" fmla="*/ 0 w 1844752"/>
              <a:gd name="connsiteY4" fmla="*/ 537734 h 547414"/>
              <a:gd name="connsiteX5" fmla="*/ 361155 w 1844752"/>
              <a:gd name="connsiteY5" fmla="*/ 232348 h 547414"/>
              <a:gd name="connsiteX6" fmla="*/ 397711 w 1844752"/>
              <a:gd name="connsiteY6" fmla="*/ 0 h 547414"/>
              <a:gd name="connsiteX0" fmla="*/ 72054 w 1519095"/>
              <a:gd name="connsiteY0" fmla="*/ 0 h 547414"/>
              <a:gd name="connsiteX1" fmla="*/ 1519095 w 1519095"/>
              <a:gd name="connsiteY1" fmla="*/ 8667 h 547414"/>
              <a:gd name="connsiteX2" fmla="*/ 1488198 w 1519095"/>
              <a:gd name="connsiteY2" fmla="*/ 264736 h 547414"/>
              <a:gd name="connsiteX3" fmla="*/ 1465750 w 1519095"/>
              <a:gd name="connsiteY3" fmla="*/ 547414 h 547414"/>
              <a:gd name="connsiteX4" fmla="*/ 0 w 1519095"/>
              <a:gd name="connsiteY4" fmla="*/ 541766 h 547414"/>
              <a:gd name="connsiteX5" fmla="*/ 35498 w 1519095"/>
              <a:gd name="connsiteY5" fmla="*/ 232348 h 547414"/>
              <a:gd name="connsiteX6" fmla="*/ 72054 w 1519095"/>
              <a:gd name="connsiteY6" fmla="*/ 0 h 547414"/>
              <a:gd name="connsiteX0" fmla="*/ 72054 w 1519095"/>
              <a:gd name="connsiteY0" fmla="*/ 0 h 547414"/>
              <a:gd name="connsiteX1" fmla="*/ 1519095 w 1519095"/>
              <a:gd name="connsiteY1" fmla="*/ 8667 h 547414"/>
              <a:gd name="connsiteX2" fmla="*/ 1488198 w 1519095"/>
              <a:gd name="connsiteY2" fmla="*/ 264736 h 547414"/>
              <a:gd name="connsiteX3" fmla="*/ 1465750 w 1519095"/>
              <a:gd name="connsiteY3" fmla="*/ 547414 h 547414"/>
              <a:gd name="connsiteX4" fmla="*/ 0 w 1519095"/>
              <a:gd name="connsiteY4" fmla="*/ 541766 h 547414"/>
              <a:gd name="connsiteX5" fmla="*/ 35498 w 1519095"/>
              <a:gd name="connsiteY5" fmla="*/ 232348 h 547414"/>
              <a:gd name="connsiteX6" fmla="*/ 72054 w 1519095"/>
              <a:gd name="connsiteY6" fmla="*/ 0 h 547414"/>
              <a:gd name="connsiteX0" fmla="*/ 72054 w 1519095"/>
              <a:gd name="connsiteY0" fmla="*/ 0 h 547414"/>
              <a:gd name="connsiteX1" fmla="*/ 1519095 w 1519095"/>
              <a:gd name="connsiteY1" fmla="*/ 8667 h 547414"/>
              <a:gd name="connsiteX2" fmla="*/ 1488198 w 1519095"/>
              <a:gd name="connsiteY2" fmla="*/ 264736 h 547414"/>
              <a:gd name="connsiteX3" fmla="*/ 1465750 w 1519095"/>
              <a:gd name="connsiteY3" fmla="*/ 547414 h 547414"/>
              <a:gd name="connsiteX4" fmla="*/ 0 w 1519095"/>
              <a:gd name="connsiteY4" fmla="*/ 541766 h 547414"/>
              <a:gd name="connsiteX5" fmla="*/ 35498 w 1519095"/>
              <a:gd name="connsiteY5" fmla="*/ 232348 h 547414"/>
              <a:gd name="connsiteX6" fmla="*/ 72054 w 1519095"/>
              <a:gd name="connsiteY6" fmla="*/ 0 h 547414"/>
              <a:gd name="connsiteX0" fmla="*/ 72054 w 1519095"/>
              <a:gd name="connsiteY0" fmla="*/ 0 h 547414"/>
              <a:gd name="connsiteX1" fmla="*/ 1519095 w 1519095"/>
              <a:gd name="connsiteY1" fmla="*/ 8667 h 547414"/>
              <a:gd name="connsiteX2" fmla="*/ 1488198 w 1519095"/>
              <a:gd name="connsiteY2" fmla="*/ 264736 h 547414"/>
              <a:gd name="connsiteX3" fmla="*/ 1465750 w 1519095"/>
              <a:gd name="connsiteY3" fmla="*/ 547414 h 547414"/>
              <a:gd name="connsiteX4" fmla="*/ 0 w 1519095"/>
              <a:gd name="connsiteY4" fmla="*/ 541766 h 547414"/>
              <a:gd name="connsiteX5" fmla="*/ 31476 w 1519095"/>
              <a:gd name="connsiteY5" fmla="*/ 252498 h 547414"/>
              <a:gd name="connsiteX6" fmla="*/ 72054 w 1519095"/>
              <a:gd name="connsiteY6" fmla="*/ 0 h 547414"/>
              <a:gd name="connsiteX0" fmla="*/ 72054 w 1519095"/>
              <a:gd name="connsiteY0" fmla="*/ 0 h 547414"/>
              <a:gd name="connsiteX1" fmla="*/ 1519095 w 1519095"/>
              <a:gd name="connsiteY1" fmla="*/ 8667 h 547414"/>
              <a:gd name="connsiteX2" fmla="*/ 1488198 w 1519095"/>
              <a:gd name="connsiteY2" fmla="*/ 264736 h 547414"/>
              <a:gd name="connsiteX3" fmla="*/ 1465750 w 1519095"/>
              <a:gd name="connsiteY3" fmla="*/ 547414 h 547414"/>
              <a:gd name="connsiteX4" fmla="*/ 0 w 1519095"/>
              <a:gd name="connsiteY4" fmla="*/ 541766 h 547414"/>
              <a:gd name="connsiteX5" fmla="*/ 31476 w 1519095"/>
              <a:gd name="connsiteY5" fmla="*/ 256528 h 547414"/>
              <a:gd name="connsiteX6" fmla="*/ 72054 w 1519095"/>
              <a:gd name="connsiteY6" fmla="*/ 0 h 547414"/>
              <a:gd name="connsiteX0" fmla="*/ 72054 w 1519095"/>
              <a:gd name="connsiteY0" fmla="*/ 0 h 547414"/>
              <a:gd name="connsiteX1" fmla="*/ 1519095 w 1519095"/>
              <a:gd name="connsiteY1" fmla="*/ 8667 h 547414"/>
              <a:gd name="connsiteX2" fmla="*/ 1488198 w 1519095"/>
              <a:gd name="connsiteY2" fmla="*/ 264736 h 547414"/>
              <a:gd name="connsiteX3" fmla="*/ 1465750 w 1519095"/>
              <a:gd name="connsiteY3" fmla="*/ 547414 h 547414"/>
              <a:gd name="connsiteX4" fmla="*/ 0 w 1519095"/>
              <a:gd name="connsiteY4" fmla="*/ 541766 h 547414"/>
              <a:gd name="connsiteX5" fmla="*/ 31476 w 1519095"/>
              <a:gd name="connsiteY5" fmla="*/ 260559 h 547414"/>
              <a:gd name="connsiteX6" fmla="*/ 72054 w 1519095"/>
              <a:gd name="connsiteY6" fmla="*/ 0 h 547414"/>
              <a:gd name="connsiteX0" fmla="*/ 72054 w 1519095"/>
              <a:gd name="connsiteY0" fmla="*/ 0 h 547414"/>
              <a:gd name="connsiteX1" fmla="*/ 1519095 w 1519095"/>
              <a:gd name="connsiteY1" fmla="*/ 8667 h 547414"/>
              <a:gd name="connsiteX2" fmla="*/ 1488198 w 1519095"/>
              <a:gd name="connsiteY2" fmla="*/ 264736 h 547414"/>
              <a:gd name="connsiteX3" fmla="*/ 1465750 w 1519095"/>
              <a:gd name="connsiteY3" fmla="*/ 547414 h 547414"/>
              <a:gd name="connsiteX4" fmla="*/ 0 w 1519095"/>
              <a:gd name="connsiteY4" fmla="*/ 541766 h 547414"/>
              <a:gd name="connsiteX5" fmla="*/ 27456 w 1519095"/>
              <a:gd name="connsiteY5" fmla="*/ 260559 h 547414"/>
              <a:gd name="connsiteX6" fmla="*/ 72054 w 1519095"/>
              <a:gd name="connsiteY6" fmla="*/ 0 h 547414"/>
              <a:gd name="connsiteX0" fmla="*/ 68033 w 1519095"/>
              <a:gd name="connsiteY0" fmla="*/ 0 h 547414"/>
              <a:gd name="connsiteX1" fmla="*/ 1519095 w 1519095"/>
              <a:gd name="connsiteY1" fmla="*/ 8667 h 547414"/>
              <a:gd name="connsiteX2" fmla="*/ 1488198 w 1519095"/>
              <a:gd name="connsiteY2" fmla="*/ 264736 h 547414"/>
              <a:gd name="connsiteX3" fmla="*/ 1465750 w 1519095"/>
              <a:gd name="connsiteY3" fmla="*/ 547414 h 547414"/>
              <a:gd name="connsiteX4" fmla="*/ 0 w 1519095"/>
              <a:gd name="connsiteY4" fmla="*/ 541766 h 547414"/>
              <a:gd name="connsiteX5" fmla="*/ 27456 w 1519095"/>
              <a:gd name="connsiteY5" fmla="*/ 260559 h 547414"/>
              <a:gd name="connsiteX6" fmla="*/ 68033 w 1519095"/>
              <a:gd name="connsiteY6" fmla="*/ 0 h 547414"/>
              <a:gd name="connsiteX0" fmla="*/ 72055 w 1523117"/>
              <a:gd name="connsiteY0" fmla="*/ 0 h 547414"/>
              <a:gd name="connsiteX1" fmla="*/ 1523117 w 1523117"/>
              <a:gd name="connsiteY1" fmla="*/ 8667 h 547414"/>
              <a:gd name="connsiteX2" fmla="*/ 1492220 w 1523117"/>
              <a:gd name="connsiteY2" fmla="*/ 264736 h 547414"/>
              <a:gd name="connsiteX3" fmla="*/ 1469772 w 1523117"/>
              <a:gd name="connsiteY3" fmla="*/ 547414 h 547414"/>
              <a:gd name="connsiteX4" fmla="*/ 0 w 1523117"/>
              <a:gd name="connsiteY4" fmla="*/ 541766 h 547414"/>
              <a:gd name="connsiteX5" fmla="*/ 31478 w 1523117"/>
              <a:gd name="connsiteY5" fmla="*/ 260559 h 547414"/>
              <a:gd name="connsiteX6" fmla="*/ 72055 w 1523117"/>
              <a:gd name="connsiteY6" fmla="*/ 0 h 547414"/>
              <a:gd name="connsiteX0" fmla="*/ 72055 w 1523117"/>
              <a:gd name="connsiteY0" fmla="*/ 0 h 547414"/>
              <a:gd name="connsiteX1" fmla="*/ 1523117 w 1523117"/>
              <a:gd name="connsiteY1" fmla="*/ 8667 h 547414"/>
              <a:gd name="connsiteX2" fmla="*/ 1492220 w 1523117"/>
              <a:gd name="connsiteY2" fmla="*/ 264736 h 547414"/>
              <a:gd name="connsiteX3" fmla="*/ 1469772 w 1523117"/>
              <a:gd name="connsiteY3" fmla="*/ 547414 h 547414"/>
              <a:gd name="connsiteX4" fmla="*/ 0 w 1523117"/>
              <a:gd name="connsiteY4" fmla="*/ 541766 h 547414"/>
              <a:gd name="connsiteX5" fmla="*/ 31478 w 1523117"/>
              <a:gd name="connsiteY5" fmla="*/ 260559 h 547414"/>
              <a:gd name="connsiteX6" fmla="*/ 72055 w 1523117"/>
              <a:gd name="connsiteY6" fmla="*/ 0 h 547414"/>
              <a:gd name="connsiteX0" fmla="*/ 72055 w 1523117"/>
              <a:gd name="connsiteY0" fmla="*/ 0 h 547414"/>
              <a:gd name="connsiteX1" fmla="*/ 1523117 w 1523117"/>
              <a:gd name="connsiteY1" fmla="*/ 8667 h 547414"/>
              <a:gd name="connsiteX2" fmla="*/ 1492220 w 1523117"/>
              <a:gd name="connsiteY2" fmla="*/ 264736 h 547414"/>
              <a:gd name="connsiteX3" fmla="*/ 1469772 w 1523117"/>
              <a:gd name="connsiteY3" fmla="*/ 547414 h 547414"/>
              <a:gd name="connsiteX4" fmla="*/ 0 w 1523117"/>
              <a:gd name="connsiteY4" fmla="*/ 541766 h 547414"/>
              <a:gd name="connsiteX5" fmla="*/ 31478 w 1523117"/>
              <a:gd name="connsiteY5" fmla="*/ 260559 h 547414"/>
              <a:gd name="connsiteX6" fmla="*/ 72055 w 1523117"/>
              <a:gd name="connsiteY6" fmla="*/ 0 h 547414"/>
              <a:gd name="connsiteX0" fmla="*/ 72055 w 1523117"/>
              <a:gd name="connsiteY0" fmla="*/ 0 h 547414"/>
              <a:gd name="connsiteX1" fmla="*/ 1523117 w 1523117"/>
              <a:gd name="connsiteY1" fmla="*/ 8667 h 547414"/>
              <a:gd name="connsiteX2" fmla="*/ 1492220 w 1523117"/>
              <a:gd name="connsiteY2" fmla="*/ 264736 h 547414"/>
              <a:gd name="connsiteX3" fmla="*/ 1469772 w 1523117"/>
              <a:gd name="connsiteY3" fmla="*/ 547414 h 547414"/>
              <a:gd name="connsiteX4" fmla="*/ 0 w 1523117"/>
              <a:gd name="connsiteY4" fmla="*/ 541766 h 547414"/>
              <a:gd name="connsiteX5" fmla="*/ 27458 w 1523117"/>
              <a:gd name="connsiteY5" fmla="*/ 256529 h 547414"/>
              <a:gd name="connsiteX6" fmla="*/ 72055 w 1523117"/>
              <a:gd name="connsiteY6" fmla="*/ 0 h 5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3117" h="547414">
                <a:moveTo>
                  <a:pt x="72055" y="0"/>
                </a:moveTo>
                <a:lnTo>
                  <a:pt x="1523117" y="8667"/>
                </a:lnTo>
                <a:cubicBezTo>
                  <a:pt x="1521708" y="94023"/>
                  <a:pt x="1493629" y="179380"/>
                  <a:pt x="1492220" y="264736"/>
                </a:cubicBezTo>
                <a:cubicBezTo>
                  <a:pt x="1472292" y="362527"/>
                  <a:pt x="1468363" y="454970"/>
                  <a:pt x="1469772" y="547414"/>
                </a:cubicBezTo>
                <a:lnTo>
                  <a:pt x="0" y="541766"/>
                </a:lnTo>
                <a:cubicBezTo>
                  <a:pt x="5992" y="352639"/>
                  <a:pt x="11012" y="395660"/>
                  <a:pt x="27458" y="256529"/>
                </a:cubicBezTo>
                <a:cubicBezTo>
                  <a:pt x="40496" y="146227"/>
                  <a:pt x="46869" y="132701"/>
                  <a:pt x="72055" y="0"/>
                </a:cubicBez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baseline="-25000" dirty="0">
              <a:solidFill>
                <a:prstClr val="white"/>
              </a:solidFill>
            </a:endParaRPr>
          </a:p>
        </p:txBody>
      </p:sp>
      <p:sp>
        <p:nvSpPr>
          <p:cNvPr id="15" name="Oval 4">
            <a:extLst>
              <a:ext uri="{FF2B5EF4-FFF2-40B4-BE49-F238E27FC236}">
                <a16:creationId xmlns:a16="http://schemas.microsoft.com/office/drawing/2014/main" id="{F92F93FC-A8DE-4A3B-877E-D3EA301FB24D}"/>
              </a:ext>
            </a:extLst>
          </p:cNvPr>
          <p:cNvSpPr/>
          <p:nvPr/>
        </p:nvSpPr>
        <p:spPr>
          <a:xfrm rot="16200000">
            <a:off x="1622393" y="2143361"/>
            <a:ext cx="1688371" cy="3001548"/>
          </a:xfrm>
          <a:custGeom>
            <a:avLst/>
            <a:gdLst/>
            <a:ahLst/>
            <a:cxnLst/>
            <a:rect l="l" t="t" r="r" b="b"/>
            <a:pathLst>
              <a:path w="4572000" h="4572000">
                <a:moveTo>
                  <a:pt x="2286000" y="457200"/>
                </a:moveTo>
                <a:cubicBezTo>
                  <a:pt x="1275982" y="457200"/>
                  <a:pt x="457200" y="1275982"/>
                  <a:pt x="457200" y="2286000"/>
                </a:cubicBezTo>
                <a:cubicBezTo>
                  <a:pt x="457200" y="3296018"/>
                  <a:pt x="1275982" y="4114800"/>
                  <a:pt x="2286000" y="4114800"/>
                </a:cubicBezTo>
                <a:cubicBezTo>
                  <a:pt x="3296018" y="4114800"/>
                  <a:pt x="4114800" y="3296018"/>
                  <a:pt x="4114800" y="2286000"/>
                </a:cubicBezTo>
                <a:cubicBezTo>
                  <a:pt x="4114800" y="1275982"/>
                  <a:pt x="3296018" y="457200"/>
                  <a:pt x="2286000" y="457200"/>
                </a:cubicBezTo>
                <a:close/>
                <a:moveTo>
                  <a:pt x="2286000" y="0"/>
                </a:moveTo>
                <a:cubicBezTo>
                  <a:pt x="3548523" y="0"/>
                  <a:pt x="4572000" y="1023477"/>
                  <a:pt x="4572000" y="2286000"/>
                </a:cubicBezTo>
                <a:cubicBezTo>
                  <a:pt x="4572000" y="3548523"/>
                  <a:pt x="3548523" y="4572000"/>
                  <a:pt x="2286000" y="4572000"/>
                </a:cubicBezTo>
                <a:cubicBezTo>
                  <a:pt x="1023477" y="4572000"/>
                  <a:pt x="0" y="3548523"/>
                  <a:pt x="0" y="2286000"/>
                </a:cubicBezTo>
                <a:cubicBezTo>
                  <a:pt x="0" y="1023477"/>
                  <a:pt x="1023477" y="0"/>
                  <a:pt x="2286000" y="0"/>
                </a:cubicBezTo>
                <a:close/>
              </a:path>
            </a:pathLst>
          </a:custGeom>
          <a:solidFill>
            <a:schemeClr val="accent2">
              <a:lumMod val="90000"/>
              <a:lumOff val="10000"/>
            </a:schemeClr>
          </a:solidFill>
          <a:ln>
            <a:solidFill>
              <a:schemeClr val="accent2">
                <a:lumMod val="50000"/>
                <a:lumOff val="50000"/>
              </a:schemeClr>
            </a:solidFill>
          </a:ln>
          <a:scene3d>
            <a:camera prst="orthographicFront">
              <a:rot lat="1200000" lon="6600000" rev="0"/>
            </a:camera>
            <a:lightRig rig="threePt" dir="t"/>
          </a:scene3d>
          <a:sp3d extrusionH="247650" prstMaterial="metal">
            <a:bevelT/>
            <a:bevelB/>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6" name="Rectangle 11">
            <a:extLst>
              <a:ext uri="{FF2B5EF4-FFF2-40B4-BE49-F238E27FC236}">
                <a16:creationId xmlns:a16="http://schemas.microsoft.com/office/drawing/2014/main" id="{BC8936CB-32ED-4976-8F1A-12E1D90896C1}"/>
              </a:ext>
            </a:extLst>
          </p:cNvPr>
          <p:cNvSpPr/>
          <p:nvPr/>
        </p:nvSpPr>
        <p:spPr>
          <a:xfrm rot="16200000">
            <a:off x="1616978" y="2124252"/>
            <a:ext cx="1773238" cy="1022351"/>
          </a:xfrm>
          <a:custGeom>
            <a:avLst/>
            <a:gdLst>
              <a:gd name="connsiteX0" fmla="*/ 1752600 w 2743200"/>
              <a:gd name="connsiteY0" fmla="*/ 0 h 1295400"/>
              <a:gd name="connsiteX1" fmla="*/ 2743200 w 2743200"/>
              <a:gd name="connsiteY1" fmla="*/ 647700 h 1295400"/>
              <a:gd name="connsiteX2" fmla="*/ 1752600 w 2743200"/>
              <a:gd name="connsiteY2" fmla="*/ 1295400 h 1295400"/>
              <a:gd name="connsiteX3" fmla="*/ 1752600 w 2743200"/>
              <a:gd name="connsiteY3" fmla="*/ 921175 h 1295400"/>
              <a:gd name="connsiteX4" fmla="*/ 0 w 2743200"/>
              <a:gd name="connsiteY4" fmla="*/ 911727 h 1295400"/>
              <a:gd name="connsiteX5" fmla="*/ 26209 w 2743200"/>
              <a:gd name="connsiteY5" fmla="*/ 614401 h 1295400"/>
              <a:gd name="connsiteX6" fmla="*/ 64169 w 2743200"/>
              <a:gd name="connsiteY6" fmla="*/ 373993 h 1295400"/>
              <a:gd name="connsiteX7" fmla="*/ 1752600 w 2743200"/>
              <a:gd name="connsiteY7" fmla="*/ 382191 h 1295400"/>
              <a:gd name="connsiteX8" fmla="*/ 1752600 w 2743200"/>
              <a:gd name="connsiteY8" fmla="*/ 0 h 1295400"/>
              <a:gd name="connsiteX0" fmla="*/ 2975634 w 3966234"/>
              <a:gd name="connsiteY0" fmla="*/ 0 h 1295400"/>
              <a:gd name="connsiteX1" fmla="*/ 3966234 w 3966234"/>
              <a:gd name="connsiteY1" fmla="*/ 647700 h 1295400"/>
              <a:gd name="connsiteX2" fmla="*/ 2975634 w 3966234"/>
              <a:gd name="connsiteY2" fmla="*/ 1295400 h 1295400"/>
              <a:gd name="connsiteX3" fmla="*/ 2975634 w 3966234"/>
              <a:gd name="connsiteY3" fmla="*/ 921175 h 1295400"/>
              <a:gd name="connsiteX4" fmla="*/ 1223034 w 3966234"/>
              <a:gd name="connsiteY4" fmla="*/ 911727 h 1295400"/>
              <a:gd name="connsiteX5" fmla="*/ 67 w 3966234"/>
              <a:gd name="connsiteY5" fmla="*/ 607463 h 1295400"/>
              <a:gd name="connsiteX6" fmla="*/ 1287203 w 3966234"/>
              <a:gd name="connsiteY6" fmla="*/ 373993 h 1295400"/>
              <a:gd name="connsiteX7" fmla="*/ 2975634 w 3966234"/>
              <a:gd name="connsiteY7" fmla="*/ 382191 h 1295400"/>
              <a:gd name="connsiteX8" fmla="*/ 2975634 w 3966234"/>
              <a:gd name="connsiteY8" fmla="*/ 0 h 1295400"/>
              <a:gd name="connsiteX0" fmla="*/ 3018074 w 4008674"/>
              <a:gd name="connsiteY0" fmla="*/ 0 h 1295400"/>
              <a:gd name="connsiteX1" fmla="*/ 4008674 w 4008674"/>
              <a:gd name="connsiteY1" fmla="*/ 647700 h 1295400"/>
              <a:gd name="connsiteX2" fmla="*/ 3018074 w 4008674"/>
              <a:gd name="connsiteY2" fmla="*/ 1295400 h 1295400"/>
              <a:gd name="connsiteX3" fmla="*/ 3018074 w 4008674"/>
              <a:gd name="connsiteY3" fmla="*/ 921175 h 1295400"/>
              <a:gd name="connsiteX4" fmla="*/ 0 w 4008674"/>
              <a:gd name="connsiteY4" fmla="*/ 899637 h 1295400"/>
              <a:gd name="connsiteX5" fmla="*/ 42507 w 4008674"/>
              <a:gd name="connsiteY5" fmla="*/ 607463 h 1295400"/>
              <a:gd name="connsiteX6" fmla="*/ 1329643 w 4008674"/>
              <a:gd name="connsiteY6" fmla="*/ 373993 h 1295400"/>
              <a:gd name="connsiteX7" fmla="*/ 3018074 w 4008674"/>
              <a:gd name="connsiteY7" fmla="*/ 382191 h 1295400"/>
              <a:gd name="connsiteX8" fmla="*/ 3018074 w 4008674"/>
              <a:gd name="connsiteY8" fmla="*/ 0 h 1295400"/>
              <a:gd name="connsiteX0" fmla="*/ 3018074 w 4008674"/>
              <a:gd name="connsiteY0" fmla="*/ 0 h 1295400"/>
              <a:gd name="connsiteX1" fmla="*/ 4008674 w 4008674"/>
              <a:gd name="connsiteY1" fmla="*/ 647700 h 1295400"/>
              <a:gd name="connsiteX2" fmla="*/ 3018074 w 4008674"/>
              <a:gd name="connsiteY2" fmla="*/ 1295400 h 1295400"/>
              <a:gd name="connsiteX3" fmla="*/ 3018074 w 4008674"/>
              <a:gd name="connsiteY3" fmla="*/ 921175 h 1295400"/>
              <a:gd name="connsiteX4" fmla="*/ 0 w 4008674"/>
              <a:gd name="connsiteY4" fmla="*/ 899637 h 1295400"/>
              <a:gd name="connsiteX5" fmla="*/ 42507 w 4008674"/>
              <a:gd name="connsiteY5" fmla="*/ 607463 h 1295400"/>
              <a:gd name="connsiteX6" fmla="*/ 72231 w 4008674"/>
              <a:gd name="connsiteY6" fmla="*/ 365932 h 1295400"/>
              <a:gd name="connsiteX7" fmla="*/ 3018074 w 4008674"/>
              <a:gd name="connsiteY7" fmla="*/ 382191 h 1295400"/>
              <a:gd name="connsiteX8" fmla="*/ 3018074 w 4008674"/>
              <a:gd name="connsiteY8" fmla="*/ 0 h 1295400"/>
              <a:gd name="connsiteX0" fmla="*/ 3005983 w 3996583"/>
              <a:gd name="connsiteY0" fmla="*/ 0 h 1295400"/>
              <a:gd name="connsiteX1" fmla="*/ 3996583 w 3996583"/>
              <a:gd name="connsiteY1" fmla="*/ 647700 h 1295400"/>
              <a:gd name="connsiteX2" fmla="*/ 3005983 w 3996583"/>
              <a:gd name="connsiteY2" fmla="*/ 1295400 h 1295400"/>
              <a:gd name="connsiteX3" fmla="*/ 3005983 w 3996583"/>
              <a:gd name="connsiteY3" fmla="*/ 921175 h 1295400"/>
              <a:gd name="connsiteX4" fmla="*/ 0 w 3996583"/>
              <a:gd name="connsiteY4" fmla="*/ 899637 h 1295400"/>
              <a:gd name="connsiteX5" fmla="*/ 30416 w 3996583"/>
              <a:gd name="connsiteY5" fmla="*/ 607463 h 1295400"/>
              <a:gd name="connsiteX6" fmla="*/ 60140 w 3996583"/>
              <a:gd name="connsiteY6" fmla="*/ 365932 h 1295400"/>
              <a:gd name="connsiteX7" fmla="*/ 3005983 w 3996583"/>
              <a:gd name="connsiteY7" fmla="*/ 382191 h 1295400"/>
              <a:gd name="connsiteX8" fmla="*/ 3005983 w 3996583"/>
              <a:gd name="connsiteY8" fmla="*/ 0 h 1295400"/>
              <a:gd name="connsiteX0" fmla="*/ 3005983 w 3996583"/>
              <a:gd name="connsiteY0" fmla="*/ 0 h 1295400"/>
              <a:gd name="connsiteX1" fmla="*/ 3996583 w 3996583"/>
              <a:gd name="connsiteY1" fmla="*/ 647700 h 1295400"/>
              <a:gd name="connsiteX2" fmla="*/ 3005983 w 3996583"/>
              <a:gd name="connsiteY2" fmla="*/ 1295400 h 1295400"/>
              <a:gd name="connsiteX3" fmla="*/ 3005983 w 3996583"/>
              <a:gd name="connsiteY3" fmla="*/ 921175 h 1295400"/>
              <a:gd name="connsiteX4" fmla="*/ 0 w 3996583"/>
              <a:gd name="connsiteY4" fmla="*/ 899637 h 1295400"/>
              <a:gd name="connsiteX5" fmla="*/ 30416 w 3996583"/>
              <a:gd name="connsiteY5" fmla="*/ 607463 h 1295400"/>
              <a:gd name="connsiteX6" fmla="*/ 60140 w 3996583"/>
              <a:gd name="connsiteY6" fmla="*/ 365932 h 1295400"/>
              <a:gd name="connsiteX7" fmla="*/ 3005983 w 3996583"/>
              <a:gd name="connsiteY7" fmla="*/ 382191 h 1295400"/>
              <a:gd name="connsiteX8" fmla="*/ 3005983 w 3996583"/>
              <a:gd name="connsiteY8" fmla="*/ 0 h 1295400"/>
              <a:gd name="connsiteX0" fmla="*/ 3005983 w 3996583"/>
              <a:gd name="connsiteY0" fmla="*/ 0 h 1295400"/>
              <a:gd name="connsiteX1" fmla="*/ 3996583 w 3996583"/>
              <a:gd name="connsiteY1" fmla="*/ 647700 h 1295400"/>
              <a:gd name="connsiteX2" fmla="*/ 3005983 w 3996583"/>
              <a:gd name="connsiteY2" fmla="*/ 1295400 h 1295400"/>
              <a:gd name="connsiteX3" fmla="*/ 3005983 w 3996583"/>
              <a:gd name="connsiteY3" fmla="*/ 921175 h 1295400"/>
              <a:gd name="connsiteX4" fmla="*/ 0 w 3996583"/>
              <a:gd name="connsiteY4" fmla="*/ 899637 h 1295400"/>
              <a:gd name="connsiteX5" fmla="*/ 30416 w 3996583"/>
              <a:gd name="connsiteY5" fmla="*/ 607463 h 1295400"/>
              <a:gd name="connsiteX6" fmla="*/ 60140 w 3996583"/>
              <a:gd name="connsiteY6" fmla="*/ 365932 h 1295400"/>
              <a:gd name="connsiteX7" fmla="*/ 3005983 w 3996583"/>
              <a:gd name="connsiteY7" fmla="*/ 382191 h 1295400"/>
              <a:gd name="connsiteX8" fmla="*/ 3005983 w 3996583"/>
              <a:gd name="connsiteY8" fmla="*/ 0 h 1295400"/>
              <a:gd name="connsiteX0" fmla="*/ 3221030 w 4211630"/>
              <a:gd name="connsiteY0" fmla="*/ 0 h 1295400"/>
              <a:gd name="connsiteX1" fmla="*/ 4211630 w 4211630"/>
              <a:gd name="connsiteY1" fmla="*/ 647700 h 1295400"/>
              <a:gd name="connsiteX2" fmla="*/ 3221030 w 4211630"/>
              <a:gd name="connsiteY2" fmla="*/ 1295400 h 1295400"/>
              <a:gd name="connsiteX3" fmla="*/ 3221030 w 4211630"/>
              <a:gd name="connsiteY3" fmla="*/ 921175 h 1295400"/>
              <a:gd name="connsiteX4" fmla="*/ 215047 w 4211630"/>
              <a:gd name="connsiteY4" fmla="*/ 899637 h 1295400"/>
              <a:gd name="connsiteX5" fmla="*/ 245463 w 4211630"/>
              <a:gd name="connsiteY5" fmla="*/ 607463 h 1295400"/>
              <a:gd name="connsiteX6" fmla="*/ 275187 w 4211630"/>
              <a:gd name="connsiteY6" fmla="*/ 365932 h 1295400"/>
              <a:gd name="connsiteX7" fmla="*/ 3221030 w 4211630"/>
              <a:gd name="connsiteY7" fmla="*/ 382191 h 1295400"/>
              <a:gd name="connsiteX8" fmla="*/ 3221030 w 4211630"/>
              <a:gd name="connsiteY8" fmla="*/ 0 h 1295400"/>
              <a:gd name="connsiteX0" fmla="*/ 3005983 w 3996583"/>
              <a:gd name="connsiteY0" fmla="*/ 0 h 1295400"/>
              <a:gd name="connsiteX1" fmla="*/ 3996583 w 3996583"/>
              <a:gd name="connsiteY1" fmla="*/ 647700 h 1295400"/>
              <a:gd name="connsiteX2" fmla="*/ 3005983 w 3996583"/>
              <a:gd name="connsiteY2" fmla="*/ 1295400 h 1295400"/>
              <a:gd name="connsiteX3" fmla="*/ 3005983 w 3996583"/>
              <a:gd name="connsiteY3" fmla="*/ 921175 h 1295400"/>
              <a:gd name="connsiteX4" fmla="*/ 0 w 3996583"/>
              <a:gd name="connsiteY4" fmla="*/ 899637 h 1295400"/>
              <a:gd name="connsiteX5" fmla="*/ 30416 w 3996583"/>
              <a:gd name="connsiteY5" fmla="*/ 607463 h 1295400"/>
              <a:gd name="connsiteX6" fmla="*/ 60140 w 3996583"/>
              <a:gd name="connsiteY6" fmla="*/ 365932 h 1295400"/>
              <a:gd name="connsiteX7" fmla="*/ 3005983 w 3996583"/>
              <a:gd name="connsiteY7" fmla="*/ 382191 h 1295400"/>
              <a:gd name="connsiteX8" fmla="*/ 3005983 w 3996583"/>
              <a:gd name="connsiteY8" fmla="*/ 0 h 1295400"/>
              <a:gd name="connsiteX0" fmla="*/ 3005983 w 3996583"/>
              <a:gd name="connsiteY0" fmla="*/ 0 h 1295400"/>
              <a:gd name="connsiteX1" fmla="*/ 3996583 w 3996583"/>
              <a:gd name="connsiteY1" fmla="*/ 647700 h 1295400"/>
              <a:gd name="connsiteX2" fmla="*/ 3005983 w 3996583"/>
              <a:gd name="connsiteY2" fmla="*/ 1295400 h 1295400"/>
              <a:gd name="connsiteX3" fmla="*/ 3005983 w 3996583"/>
              <a:gd name="connsiteY3" fmla="*/ 921175 h 1295400"/>
              <a:gd name="connsiteX4" fmla="*/ 0 w 3996583"/>
              <a:gd name="connsiteY4" fmla="*/ 899637 h 1295400"/>
              <a:gd name="connsiteX5" fmla="*/ 30416 w 3996583"/>
              <a:gd name="connsiteY5" fmla="*/ 607463 h 1295400"/>
              <a:gd name="connsiteX6" fmla="*/ 60140 w 3996583"/>
              <a:gd name="connsiteY6" fmla="*/ 365932 h 1295400"/>
              <a:gd name="connsiteX7" fmla="*/ 3005983 w 3996583"/>
              <a:gd name="connsiteY7" fmla="*/ 382191 h 1295400"/>
              <a:gd name="connsiteX8" fmla="*/ 3005983 w 3996583"/>
              <a:gd name="connsiteY8" fmla="*/ 0 h 1295400"/>
              <a:gd name="connsiteX0" fmla="*/ 3005983 w 3996583"/>
              <a:gd name="connsiteY0" fmla="*/ 0 h 1295400"/>
              <a:gd name="connsiteX1" fmla="*/ 3996583 w 3996583"/>
              <a:gd name="connsiteY1" fmla="*/ 647700 h 1295400"/>
              <a:gd name="connsiteX2" fmla="*/ 3005983 w 3996583"/>
              <a:gd name="connsiteY2" fmla="*/ 1295400 h 1295400"/>
              <a:gd name="connsiteX3" fmla="*/ 3005983 w 3996583"/>
              <a:gd name="connsiteY3" fmla="*/ 921175 h 1295400"/>
              <a:gd name="connsiteX4" fmla="*/ 0 w 3996583"/>
              <a:gd name="connsiteY4" fmla="*/ 899637 h 1295400"/>
              <a:gd name="connsiteX5" fmla="*/ 26385 w 3996583"/>
              <a:gd name="connsiteY5" fmla="*/ 627615 h 1295400"/>
              <a:gd name="connsiteX6" fmla="*/ 60140 w 3996583"/>
              <a:gd name="connsiteY6" fmla="*/ 365932 h 1295400"/>
              <a:gd name="connsiteX7" fmla="*/ 3005983 w 3996583"/>
              <a:gd name="connsiteY7" fmla="*/ 382191 h 1295400"/>
              <a:gd name="connsiteX8" fmla="*/ 3005983 w 3996583"/>
              <a:gd name="connsiteY8" fmla="*/ 0 h 1295400"/>
              <a:gd name="connsiteX0" fmla="*/ 3005983 w 3996583"/>
              <a:gd name="connsiteY0" fmla="*/ 0 h 1295400"/>
              <a:gd name="connsiteX1" fmla="*/ 3996583 w 3996583"/>
              <a:gd name="connsiteY1" fmla="*/ 647700 h 1295400"/>
              <a:gd name="connsiteX2" fmla="*/ 3005983 w 3996583"/>
              <a:gd name="connsiteY2" fmla="*/ 1295400 h 1295400"/>
              <a:gd name="connsiteX3" fmla="*/ 3005983 w 3996583"/>
              <a:gd name="connsiteY3" fmla="*/ 921175 h 1295400"/>
              <a:gd name="connsiteX4" fmla="*/ 0 w 3996583"/>
              <a:gd name="connsiteY4" fmla="*/ 899637 h 1295400"/>
              <a:gd name="connsiteX5" fmla="*/ 22356 w 3996583"/>
              <a:gd name="connsiteY5" fmla="*/ 631646 h 1295400"/>
              <a:gd name="connsiteX6" fmla="*/ 60140 w 3996583"/>
              <a:gd name="connsiteY6" fmla="*/ 365932 h 1295400"/>
              <a:gd name="connsiteX7" fmla="*/ 3005983 w 3996583"/>
              <a:gd name="connsiteY7" fmla="*/ 382191 h 1295400"/>
              <a:gd name="connsiteX8" fmla="*/ 3005983 w 3996583"/>
              <a:gd name="connsiteY8" fmla="*/ 0 h 1295400"/>
              <a:gd name="connsiteX0" fmla="*/ 3010013 w 4000613"/>
              <a:gd name="connsiteY0" fmla="*/ 0 h 1295400"/>
              <a:gd name="connsiteX1" fmla="*/ 4000613 w 4000613"/>
              <a:gd name="connsiteY1" fmla="*/ 647700 h 1295400"/>
              <a:gd name="connsiteX2" fmla="*/ 3010013 w 4000613"/>
              <a:gd name="connsiteY2" fmla="*/ 1295400 h 1295400"/>
              <a:gd name="connsiteX3" fmla="*/ 3010013 w 4000613"/>
              <a:gd name="connsiteY3" fmla="*/ 921175 h 1295400"/>
              <a:gd name="connsiteX4" fmla="*/ 0 w 4000613"/>
              <a:gd name="connsiteY4" fmla="*/ 899637 h 1295400"/>
              <a:gd name="connsiteX5" fmla="*/ 26386 w 4000613"/>
              <a:gd name="connsiteY5" fmla="*/ 631646 h 1295400"/>
              <a:gd name="connsiteX6" fmla="*/ 64170 w 4000613"/>
              <a:gd name="connsiteY6" fmla="*/ 365932 h 1295400"/>
              <a:gd name="connsiteX7" fmla="*/ 3010013 w 4000613"/>
              <a:gd name="connsiteY7" fmla="*/ 382191 h 1295400"/>
              <a:gd name="connsiteX8" fmla="*/ 3010013 w 4000613"/>
              <a:gd name="connsiteY8" fmla="*/ 0 h 1295400"/>
              <a:gd name="connsiteX0" fmla="*/ 3010013 w 4000613"/>
              <a:gd name="connsiteY0" fmla="*/ 0 h 1295400"/>
              <a:gd name="connsiteX1" fmla="*/ 4000613 w 4000613"/>
              <a:gd name="connsiteY1" fmla="*/ 647700 h 1295400"/>
              <a:gd name="connsiteX2" fmla="*/ 3010013 w 4000613"/>
              <a:gd name="connsiteY2" fmla="*/ 1295400 h 1295400"/>
              <a:gd name="connsiteX3" fmla="*/ 3010013 w 4000613"/>
              <a:gd name="connsiteY3" fmla="*/ 921175 h 1295400"/>
              <a:gd name="connsiteX4" fmla="*/ 0 w 4000613"/>
              <a:gd name="connsiteY4" fmla="*/ 899637 h 1295400"/>
              <a:gd name="connsiteX5" fmla="*/ 26386 w 4000613"/>
              <a:gd name="connsiteY5" fmla="*/ 631646 h 1295400"/>
              <a:gd name="connsiteX6" fmla="*/ 64170 w 4000613"/>
              <a:gd name="connsiteY6" fmla="*/ 365932 h 1295400"/>
              <a:gd name="connsiteX7" fmla="*/ 3010013 w 4000613"/>
              <a:gd name="connsiteY7" fmla="*/ 382191 h 1295400"/>
              <a:gd name="connsiteX8" fmla="*/ 3010013 w 4000613"/>
              <a:gd name="connsiteY8"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00613" h="1295400">
                <a:moveTo>
                  <a:pt x="3010013" y="0"/>
                </a:moveTo>
                <a:lnTo>
                  <a:pt x="4000613" y="647700"/>
                </a:lnTo>
                <a:lnTo>
                  <a:pt x="3010013" y="1295400"/>
                </a:lnTo>
                <a:lnTo>
                  <a:pt x="3010013" y="921175"/>
                </a:lnTo>
                <a:lnTo>
                  <a:pt x="0" y="899637"/>
                </a:lnTo>
                <a:cubicBezTo>
                  <a:pt x="7147" y="753551"/>
                  <a:pt x="15694" y="752837"/>
                  <a:pt x="26386" y="631646"/>
                </a:cubicBezTo>
                <a:cubicBezTo>
                  <a:pt x="37078" y="510455"/>
                  <a:pt x="55044" y="486544"/>
                  <a:pt x="64170" y="365932"/>
                </a:cubicBezTo>
                <a:lnTo>
                  <a:pt x="3010013" y="382191"/>
                </a:lnTo>
                <a:lnTo>
                  <a:pt x="3010013" y="0"/>
                </a:ln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baseline="-25000" dirty="0">
              <a:solidFill>
                <a:prstClr val="white"/>
              </a:solidFill>
            </a:endParaRPr>
          </a:p>
        </p:txBody>
      </p:sp>
      <p:cxnSp>
        <p:nvCxnSpPr>
          <p:cNvPr id="17" name="Elbow Connector 37">
            <a:extLst>
              <a:ext uri="{FF2B5EF4-FFF2-40B4-BE49-F238E27FC236}">
                <a16:creationId xmlns:a16="http://schemas.microsoft.com/office/drawing/2014/main" id="{38BE0641-B181-45AD-A26F-B11AFC23BDE7}"/>
              </a:ext>
            </a:extLst>
          </p:cNvPr>
          <p:cNvCxnSpPr/>
          <p:nvPr/>
        </p:nvCxnSpPr>
        <p:spPr>
          <a:xfrm flipV="1">
            <a:off x="4220653" y="5499260"/>
            <a:ext cx="7112000" cy="571500"/>
          </a:xfrm>
          <a:prstGeom prst="bentConnector3">
            <a:avLst>
              <a:gd name="adj1" fmla="val 7802"/>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sp>
        <p:nvSpPr>
          <p:cNvPr id="18" name="Subtitle 2">
            <a:extLst>
              <a:ext uri="{FF2B5EF4-FFF2-40B4-BE49-F238E27FC236}">
                <a16:creationId xmlns:a16="http://schemas.microsoft.com/office/drawing/2014/main" id="{87455DB0-2091-4428-B803-7152C8D70635}"/>
              </a:ext>
            </a:extLst>
          </p:cNvPr>
          <p:cNvSpPr txBox="1">
            <a:spLocks/>
          </p:cNvSpPr>
          <p:nvPr/>
        </p:nvSpPr>
        <p:spPr>
          <a:xfrm>
            <a:off x="4846706" y="3583165"/>
            <a:ext cx="6600191" cy="647700"/>
          </a:xfrm>
          <a:prstGeom prst="rect">
            <a:avLst/>
          </a:prstGeom>
        </p:spPr>
        <p:txBody>
          <a:bodyPr anchor="b">
            <a:noAutofit/>
          </a:bodyPr>
          <a:lstStyle>
            <a:lvl1pPr indent="0">
              <a:spcBef>
                <a:spcPct val="20000"/>
              </a:spcBef>
              <a:buFont typeface="Arial" pitchFamily="34" charset="0"/>
              <a:buNone/>
              <a:defRPr>
                <a:solidFill>
                  <a:schemeClr val="accent1">
                    <a:lumMod val="50000"/>
                  </a:schemeClr>
                </a:solidFill>
              </a:defRPr>
            </a:lvl1pPr>
            <a:lvl2pPr indent="0" algn="ctr">
              <a:spcBef>
                <a:spcPct val="20000"/>
              </a:spcBef>
              <a:buFont typeface="Arial" pitchFamily="34" charset="0"/>
              <a:buNone/>
              <a:defRPr sz="2800">
                <a:solidFill>
                  <a:schemeClr val="tx1">
                    <a:tint val="75000"/>
                  </a:schemeClr>
                </a:solidFill>
              </a:defRPr>
            </a:lvl2pPr>
            <a:lvl3pPr indent="0" algn="ctr">
              <a:spcBef>
                <a:spcPct val="20000"/>
              </a:spcBef>
              <a:buFont typeface="Arial" pitchFamily="34" charset="0"/>
              <a:buNone/>
              <a:defRPr sz="2400">
                <a:solidFill>
                  <a:schemeClr val="tx1">
                    <a:tint val="75000"/>
                  </a:schemeClr>
                </a:solidFill>
              </a:defRPr>
            </a:lvl3pPr>
            <a:lvl4pPr indent="0" algn="ctr">
              <a:spcBef>
                <a:spcPct val="20000"/>
              </a:spcBef>
              <a:buFont typeface="Arial" pitchFamily="34" charset="0"/>
              <a:buNone/>
              <a:defRPr sz="2000">
                <a:solidFill>
                  <a:schemeClr val="tx1">
                    <a:tint val="75000"/>
                  </a:schemeClr>
                </a:solidFill>
              </a:defRPr>
            </a:lvl4pPr>
            <a:lvl5pPr indent="0" algn="ctr">
              <a:spcBef>
                <a:spcPct val="20000"/>
              </a:spcBef>
              <a:buFont typeface="Arial" pitchFamily="34" charset="0"/>
              <a:buNone/>
              <a:defRPr sz="2000">
                <a:solidFill>
                  <a:schemeClr val="tx1">
                    <a:tint val="75000"/>
                  </a:schemeClr>
                </a:solidFill>
              </a:defRPr>
            </a:lvl5pPr>
            <a:lvl6pPr indent="0" algn="ctr">
              <a:spcBef>
                <a:spcPct val="20000"/>
              </a:spcBef>
              <a:buFont typeface="Arial" pitchFamily="34" charset="0"/>
              <a:buNone/>
              <a:defRPr sz="2000">
                <a:solidFill>
                  <a:schemeClr val="tx1">
                    <a:tint val="75000"/>
                  </a:schemeClr>
                </a:solidFill>
              </a:defRPr>
            </a:lvl6pPr>
            <a:lvl7pPr indent="0" algn="ctr">
              <a:spcBef>
                <a:spcPct val="20000"/>
              </a:spcBef>
              <a:buFont typeface="Arial" pitchFamily="34" charset="0"/>
              <a:buNone/>
              <a:defRPr sz="2000">
                <a:solidFill>
                  <a:schemeClr val="tx1">
                    <a:tint val="75000"/>
                  </a:schemeClr>
                </a:solidFill>
              </a:defRPr>
            </a:lvl7pPr>
            <a:lvl8pPr indent="0" algn="ctr">
              <a:spcBef>
                <a:spcPct val="20000"/>
              </a:spcBef>
              <a:buFont typeface="Arial" pitchFamily="34" charset="0"/>
              <a:buNone/>
              <a:defRPr sz="2000">
                <a:solidFill>
                  <a:schemeClr val="tx1">
                    <a:tint val="75000"/>
                  </a:schemeClr>
                </a:solidFill>
              </a:defRPr>
            </a:lvl8pPr>
            <a:lvl9pPr indent="0" algn="ctr">
              <a:spcBef>
                <a:spcPct val="20000"/>
              </a:spcBef>
              <a:buFont typeface="Arial" pitchFamily="34" charset="0"/>
              <a:buNone/>
              <a:defRPr sz="2000">
                <a:solidFill>
                  <a:schemeClr val="tx1">
                    <a:tint val="75000"/>
                  </a:schemeClr>
                </a:solidFill>
              </a:defRPr>
            </a:lvl9pPr>
          </a:lstStyle>
          <a:p>
            <a:pPr algn="just" eaLnBrk="1" fontAlgn="auto" hangingPunct="1">
              <a:spcAft>
                <a:spcPts val="0"/>
              </a:spcAft>
              <a:defRPr/>
            </a:pPr>
            <a:r>
              <a:rPr lang="en-US" sz="2400" dirty="0">
                <a:solidFill>
                  <a:schemeClr val="tx1"/>
                </a:solidFill>
                <a:latin typeface="Franklin Gothic Medium Cond" panose="020B0606030402020204" pitchFamily="34" charset="0"/>
              </a:rPr>
              <a:t>Review the annual and supplemental budgets of Provinces and HUCs</a:t>
            </a:r>
          </a:p>
        </p:txBody>
      </p:sp>
      <p:pic>
        <p:nvPicPr>
          <p:cNvPr id="19" name="Logo">
            <a:extLst>
              <a:ext uri="{FF2B5EF4-FFF2-40B4-BE49-F238E27FC236}">
                <a16:creationId xmlns:a16="http://schemas.microsoft.com/office/drawing/2014/main" id="{F1FB03D9-DC95-4106-828B-707FCC658D0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01356" y="1605934"/>
            <a:ext cx="1921913" cy="1400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24521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nodePh="1">
                                  <p:stCondLst>
                                    <p:cond delay="0"/>
                                  </p:stCondLst>
                                  <p:endCondLst>
                                    <p:cond evt="begin" delay="0">
                                      <p:tn val="5"/>
                                    </p:cond>
                                  </p:end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200"/>
                                        <p:tgtEl>
                                          <p:spTgt spid="6"/>
                                        </p:tgtEl>
                                      </p:cBhvr>
                                    </p:animEffect>
                                  </p:childTnLst>
                                </p:cTn>
                              </p:par>
                            </p:childTnLst>
                          </p:cTn>
                        </p:par>
                        <p:par>
                          <p:cTn id="13" fill="hold">
                            <p:stCondLst>
                              <p:cond delay="200"/>
                            </p:stCondLst>
                            <p:childTnLst>
                              <p:par>
                                <p:cTn id="14" presetID="22" presetClass="entr" presetSubtype="4" fill="hold" nodeType="afterEffect">
                                  <p:stCondLst>
                                    <p:cond delay="100"/>
                                  </p:stCondLst>
                                  <p:childTnLst>
                                    <p:set>
                                      <p:cBhvr>
                                        <p:cTn id="15" dur="1" fill="hold">
                                          <p:stCondLst>
                                            <p:cond delay="0"/>
                                          </p:stCondLst>
                                        </p:cTn>
                                        <p:tgtEl>
                                          <p:spTgt spid="8"/>
                                        </p:tgtEl>
                                        <p:attrNameLst>
                                          <p:attrName>style.visibility</p:attrName>
                                        </p:attrNameLst>
                                      </p:cBhvr>
                                      <p:to>
                                        <p:strVal val="visible"/>
                                      </p:to>
                                    </p:set>
                                    <p:animEffect transition="in" filter="wipe(down)">
                                      <p:cBhvr>
                                        <p:cTn id="16" dur="500"/>
                                        <p:tgtEl>
                                          <p:spTgt spid="8"/>
                                        </p:tgtEl>
                                      </p:cBhvr>
                                    </p:animEffect>
                                  </p:childTnLst>
                                </p:cTn>
                              </p:par>
                            </p:childTnLst>
                          </p:cTn>
                        </p:par>
                        <p:par>
                          <p:cTn id="17" fill="hold">
                            <p:stCondLst>
                              <p:cond delay="800"/>
                            </p:stCondLst>
                            <p:childTnLst>
                              <p:par>
                                <p:cTn id="18" presetID="10" presetClass="entr" presetSubtype="0" fill="hold" nodeType="afterEffect">
                                  <p:stCondLst>
                                    <p:cond delay="10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500"/>
                                        <p:tgtEl>
                                          <p:spTgt spid="1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1">
                                            <p:txEl>
                                              <p:pRg st="0" end="0"/>
                                            </p:txEl>
                                          </p:spTgt>
                                        </p:tgtEl>
                                        <p:attrNameLst>
                                          <p:attrName>style.visibility</p:attrName>
                                        </p:attrNameLst>
                                      </p:cBhvr>
                                      <p:to>
                                        <p:strVal val="visible"/>
                                      </p:to>
                                    </p:set>
                                    <p:animEffect transition="in" filter="fade">
                                      <p:cBhvr>
                                        <p:cTn id="23" dur="500"/>
                                        <p:tgtEl>
                                          <p:spTgt spid="11">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down)">
                                      <p:cBhvr>
                                        <p:cTn id="28" dur="500"/>
                                        <p:tgtEl>
                                          <p:spTgt spid="14"/>
                                        </p:tgtEl>
                                      </p:cBhvr>
                                    </p:animEffect>
                                  </p:childTnLst>
                                </p:cTn>
                              </p:par>
                            </p:childTnLst>
                          </p:cTn>
                        </p:par>
                        <p:par>
                          <p:cTn id="29" fill="hold">
                            <p:stCondLst>
                              <p:cond delay="500"/>
                            </p:stCondLst>
                            <p:childTnLst>
                              <p:par>
                                <p:cTn id="30" presetID="10" presetClass="entr" presetSubtype="0" fill="hold" nodeType="afterEffect">
                                  <p:stCondLst>
                                    <p:cond delay="10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8">
                                            <p:txEl>
                                              <p:pRg st="0" end="0"/>
                                            </p:txEl>
                                          </p:spTgt>
                                        </p:tgtEl>
                                        <p:attrNameLst>
                                          <p:attrName>style.visibility</p:attrName>
                                        </p:attrNameLst>
                                      </p:cBhvr>
                                      <p:to>
                                        <p:strVal val="visible"/>
                                      </p:to>
                                    </p:set>
                                    <p:animEffect transition="in" filter="fade">
                                      <p:cBhvr>
                                        <p:cTn id="35" dur="500"/>
                                        <p:tgtEl>
                                          <p:spTgt spid="18">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wipe(down)">
                                      <p:cBhvr>
                                        <p:cTn id="40" dur="500"/>
                                        <p:tgtEl>
                                          <p:spTgt spid="16"/>
                                        </p:tgtEl>
                                      </p:cBhvr>
                                    </p:animEffect>
                                  </p:childTnLst>
                                </p:cTn>
                              </p:par>
                            </p:childTnLst>
                          </p:cTn>
                        </p:par>
                        <p:par>
                          <p:cTn id="41" fill="hold">
                            <p:stCondLst>
                              <p:cond delay="500"/>
                            </p:stCondLst>
                            <p:childTnLst>
                              <p:par>
                                <p:cTn id="42" presetID="10" presetClass="entr" presetSubtype="0" fill="hold" nodeType="afterEffect">
                                  <p:stCondLst>
                                    <p:cond delay="100"/>
                                  </p:stCondLst>
                                  <p:childTnLst>
                                    <p:set>
                                      <p:cBhvr>
                                        <p:cTn id="43" dur="1" fill="hold">
                                          <p:stCondLst>
                                            <p:cond delay="0"/>
                                          </p:stCondLst>
                                        </p:cTn>
                                        <p:tgtEl>
                                          <p:spTgt spid="9"/>
                                        </p:tgtEl>
                                        <p:attrNameLst>
                                          <p:attrName>style.visibility</p:attrName>
                                        </p:attrNameLst>
                                      </p:cBhvr>
                                      <p:to>
                                        <p:strVal val="visible"/>
                                      </p:to>
                                    </p:set>
                                    <p:animEffect transition="in" filter="fade">
                                      <p:cBhvr>
                                        <p:cTn id="44" dur="500"/>
                                        <p:tgtEl>
                                          <p:spTgt spid="9"/>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2">
                                            <p:txEl>
                                              <p:pRg st="0" end="0"/>
                                            </p:txEl>
                                          </p:spTgt>
                                        </p:tgtEl>
                                        <p:attrNameLst>
                                          <p:attrName>style.visibility</p:attrName>
                                        </p:attrNameLst>
                                      </p:cBhvr>
                                      <p:to>
                                        <p:strVal val="visible"/>
                                      </p:to>
                                    </p:set>
                                    <p:animEffect transition="in" filter="fade">
                                      <p:cBhvr>
                                        <p:cTn id="47" dur="500"/>
                                        <p:tgtEl>
                                          <p:spTgt spid="12">
                                            <p:txEl>
                                              <p:pRg st="0" end="0"/>
                                            </p:txEl>
                                          </p:spTgt>
                                        </p:tgtEl>
                                      </p:cBhvr>
                                    </p:animEffect>
                                  </p:childTnLst>
                                </p:cTn>
                              </p:par>
                            </p:childTnLst>
                          </p:cTn>
                        </p:par>
                        <p:par>
                          <p:cTn id="48" fill="hold">
                            <p:stCondLst>
                              <p:cond delay="1100"/>
                            </p:stCondLst>
                            <p:childTnLst>
                              <p:par>
                                <p:cTn id="49" presetID="10" presetClass="entr" presetSubtype="0" fill="hold"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12" grpId="0" build="p"/>
      <p:bldP spid="18"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9125" y="1557814"/>
            <a:ext cx="8413750" cy="1325563"/>
          </a:xfrm>
        </p:spPr>
        <p:txBody>
          <a:bodyPr/>
          <a:lstStyle/>
          <a:p>
            <a:r>
              <a:rPr lang="en-PH" altLang="en-US" sz="2600" b="1" u="sng" dirty="0">
                <a:latin typeface="Franklin Gothic Medium Cond" panose="020B0606030402020204" pitchFamily="34" charset="0"/>
                <a:ea typeface="Batang"/>
                <a:cs typeface="Batang"/>
              </a:rPr>
              <a:t>Step 2. </a:t>
            </a:r>
            <a:r>
              <a:rPr lang="en-PH" altLang="en-US" sz="2600" dirty="0">
                <a:latin typeface="Franklin Gothic Medium Cond" panose="020B0606030402020204" pitchFamily="34" charset="0"/>
                <a:ea typeface="Batang"/>
                <a:cs typeface="Batang"/>
              </a:rPr>
              <a:t>The Punong Barangay in coordination with the BDC prepares the barangay budget.</a:t>
            </a:r>
          </a:p>
        </p:txBody>
      </p:sp>
      <p:sp>
        <p:nvSpPr>
          <p:cNvPr id="10" name="TextBox 9"/>
          <p:cNvSpPr txBox="1">
            <a:spLocks noChangeArrowheads="1"/>
          </p:cNvSpPr>
          <p:nvPr/>
        </p:nvSpPr>
        <p:spPr bwMode="auto">
          <a:xfrm>
            <a:off x="2174242" y="3291876"/>
            <a:ext cx="7752079"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just" eaLnBrk="1" hangingPunct="1"/>
            <a:r>
              <a:rPr lang="en-PH" altLang="en-US" sz="2100" b="1" u="sng" dirty="0">
                <a:solidFill>
                  <a:srgbClr val="0070C0"/>
                </a:solidFill>
                <a:latin typeface="Franklin Gothic Medium Cond" panose="020B0606030402020204" pitchFamily="34" charset="0"/>
                <a:ea typeface="Batang"/>
                <a:cs typeface="Batang"/>
              </a:rPr>
              <a:t>Task 1</a:t>
            </a:r>
            <a:r>
              <a:rPr lang="en-PH" altLang="en-US" sz="2100" dirty="0">
                <a:latin typeface="Franklin Gothic Medium Cond" panose="020B0606030402020204" pitchFamily="34" charset="0"/>
                <a:ea typeface="Batang"/>
                <a:cs typeface="Batang"/>
              </a:rPr>
              <a:t>. The Punong barangay prepares the estimated income for the ensuing year upon receipt of the statement of income and expenditure from the barangay treasurer. </a:t>
            </a:r>
          </a:p>
        </p:txBody>
      </p:sp>
      <p:sp>
        <p:nvSpPr>
          <p:cNvPr id="7" name="TextBox 6"/>
          <p:cNvSpPr txBox="1"/>
          <p:nvPr/>
        </p:nvSpPr>
        <p:spPr>
          <a:xfrm>
            <a:off x="7276075" y="2497227"/>
            <a:ext cx="2731966" cy="338554"/>
          </a:xfrm>
          <a:prstGeom prst="rect">
            <a:avLst/>
          </a:prstGeom>
          <a:noFill/>
        </p:spPr>
        <p:txBody>
          <a:bodyPr wrap="none">
            <a:spAutoFit/>
          </a:bodyPr>
          <a:lstStyle/>
          <a:p>
            <a:pPr eaLnBrk="1" hangingPunct="1">
              <a:defRPr/>
            </a:pPr>
            <a:r>
              <a:rPr lang="en-US" altLang="en-US" sz="1600" i="1" dirty="0">
                <a:solidFill>
                  <a:schemeClr val="bg2">
                    <a:lumMod val="50000"/>
                  </a:schemeClr>
                </a:solidFill>
                <a:latin typeface="Franklin Gothic Medium Cond" panose="020B0606030402020204" pitchFamily="34" charset="0"/>
                <a:cs typeface="Times New Roman" panose="02020603050405020304" pitchFamily="18" charset="0"/>
              </a:rPr>
              <a:t>Section 389 (b) (7), R.A. No. 7160</a:t>
            </a:r>
            <a:endParaRPr lang="en-PH" sz="1600" i="1" dirty="0">
              <a:solidFill>
                <a:schemeClr val="bg2">
                  <a:lumMod val="50000"/>
                </a:schemeClr>
              </a:solidFill>
              <a:latin typeface="Franklin Gothic Medium Cond" panose="020B0606030402020204" pitchFamily="34" charset="0"/>
            </a:endParaRPr>
          </a:p>
        </p:txBody>
      </p:sp>
      <p:sp>
        <p:nvSpPr>
          <p:cNvPr id="8" name="TextBox 7"/>
          <p:cNvSpPr txBox="1">
            <a:spLocks noChangeArrowheads="1"/>
          </p:cNvSpPr>
          <p:nvPr/>
        </p:nvSpPr>
        <p:spPr bwMode="auto">
          <a:xfrm>
            <a:off x="2174241" y="4587241"/>
            <a:ext cx="7833800"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just" eaLnBrk="1" hangingPunct="1"/>
            <a:r>
              <a:rPr lang="en-PH" altLang="en-US" sz="2100" b="1" u="sng" dirty="0">
                <a:solidFill>
                  <a:srgbClr val="0070C0"/>
                </a:solidFill>
                <a:latin typeface="Franklin Gothic Medium Cond" panose="020B0606030402020204" pitchFamily="34" charset="0"/>
                <a:ea typeface="Batang"/>
                <a:cs typeface="Batang"/>
              </a:rPr>
              <a:t>Task 2.</a:t>
            </a:r>
            <a:r>
              <a:rPr lang="en-PH" altLang="en-US" sz="2100" dirty="0">
                <a:latin typeface="Franklin Gothic Medium Cond" panose="020B0606030402020204" pitchFamily="34" charset="0"/>
                <a:ea typeface="Batang"/>
                <a:cs typeface="Batang"/>
              </a:rPr>
              <a:t> Of the total general fund (estimated income), set aside 10% for the Sangguniang Kabataan and inform the SK Chairperson, as soon as possible, of the total amount representing the 10% SK fund.</a:t>
            </a:r>
            <a:endParaRPr lang="en-PH" altLang="en-US" sz="2100" b="1" u="sng" dirty="0">
              <a:latin typeface="Franklin Gothic Medium Cond" panose="020B0606030402020204" pitchFamily="34" charset="0"/>
              <a:ea typeface="Batang"/>
              <a:cs typeface="Batang"/>
            </a:endParaRPr>
          </a:p>
        </p:txBody>
      </p:sp>
      <p:sp>
        <p:nvSpPr>
          <p:cNvPr id="11" name="TextBox 10"/>
          <p:cNvSpPr txBox="1"/>
          <p:nvPr/>
        </p:nvSpPr>
        <p:spPr>
          <a:xfrm>
            <a:off x="7684874" y="5649069"/>
            <a:ext cx="2241447" cy="338554"/>
          </a:xfrm>
          <a:prstGeom prst="rect">
            <a:avLst/>
          </a:prstGeom>
          <a:noFill/>
        </p:spPr>
        <p:txBody>
          <a:bodyPr wrap="none">
            <a:spAutoFit/>
          </a:bodyPr>
          <a:lstStyle/>
          <a:p>
            <a:pPr eaLnBrk="1" hangingPunct="1">
              <a:defRPr/>
            </a:pPr>
            <a:r>
              <a:rPr lang="en-US" altLang="en-US" sz="1600" i="1" dirty="0">
                <a:solidFill>
                  <a:schemeClr val="bg2">
                    <a:lumMod val="50000"/>
                  </a:schemeClr>
                </a:solidFill>
                <a:latin typeface="Franklin Gothic Medium Cond" panose="020B0606030402020204" pitchFamily="34" charset="0"/>
                <a:cs typeface="Times New Roman" panose="02020603050405020304" pitchFamily="18" charset="0"/>
              </a:rPr>
              <a:t>Section 329, R.A. No. 7160</a:t>
            </a:r>
            <a:endParaRPr lang="en-PH" sz="1600" i="1" dirty="0">
              <a:solidFill>
                <a:schemeClr val="bg2">
                  <a:lumMod val="50000"/>
                </a:schemeClr>
              </a:solidFill>
              <a:latin typeface="Franklin Gothic Medium Cond" panose="020B0606030402020204" pitchFamily="34" charset="0"/>
            </a:endParaRPr>
          </a:p>
        </p:txBody>
      </p:sp>
      <p:sp>
        <p:nvSpPr>
          <p:cNvPr id="9" name="Title 9">
            <a:extLst>
              <a:ext uri="{FF2B5EF4-FFF2-40B4-BE49-F238E27FC236}">
                <a16:creationId xmlns:a16="http://schemas.microsoft.com/office/drawing/2014/main" id="{AC245459-06D1-46C1-91E4-2CBDA6FA5575}"/>
              </a:ext>
            </a:extLst>
          </p:cNvPr>
          <p:cNvSpPr txBox="1">
            <a:spLocks/>
          </p:cNvSpPr>
          <p:nvPr/>
        </p:nvSpPr>
        <p:spPr bwMode="auto">
          <a:xfrm>
            <a:off x="1524000" y="859895"/>
            <a:ext cx="91440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S PGothic" panose="020B0600070205080204" pitchFamily="34" charset="-128"/>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MS PGothic" panose="020B0600070205080204" pitchFamily="34" charset="-128"/>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MS PGothic" panose="020B0600070205080204" pitchFamily="34" charset="-128"/>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MS PGothic" panose="020B0600070205080204" pitchFamily="34" charset="-128"/>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MS PGothic" panose="020B0600070205080204" pitchFamily="34" charset="-128"/>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defRPr/>
            </a:pPr>
            <a:r>
              <a:rPr lang="en-PH" sz="4000" b="1" spc="-150" dirty="0">
                <a:latin typeface="Franklin Gothic Demi Cond" panose="020B0706030402020204" pitchFamily="34" charset="0"/>
                <a:ea typeface="Batang"/>
              </a:rPr>
              <a:t>STEPS IN PREPARING THE ANNUAL BUDGET</a:t>
            </a:r>
            <a:endParaRPr lang="en-US" sz="4000" b="1" cap="small" dirty="0">
              <a:latin typeface="Franklin Gothic Demi Cond" panose="020B07060304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2668" y="1337680"/>
            <a:ext cx="11074400" cy="1325563"/>
          </a:xfrm>
        </p:spPr>
        <p:txBody>
          <a:bodyPr/>
          <a:lstStyle/>
          <a:p>
            <a:r>
              <a:rPr lang="en-PH" altLang="en-US" sz="2600" b="1" u="sng" dirty="0">
                <a:latin typeface="Franklin Gothic Medium Cond" panose="020B0606030402020204" pitchFamily="34" charset="0"/>
                <a:ea typeface="Batang"/>
                <a:cs typeface="Batang"/>
              </a:rPr>
              <a:t>Step 2. </a:t>
            </a:r>
            <a:r>
              <a:rPr lang="en-PH" altLang="en-US" sz="2600" dirty="0">
                <a:latin typeface="Franklin Gothic Medium Cond" panose="020B0606030402020204" pitchFamily="34" charset="0"/>
                <a:ea typeface="Batang"/>
                <a:cs typeface="Batang"/>
              </a:rPr>
              <a:t>The </a:t>
            </a:r>
            <a:r>
              <a:rPr lang="en-PH" altLang="en-US" sz="2600" dirty="0" err="1">
                <a:latin typeface="Franklin Gothic Medium Cond" panose="020B0606030402020204" pitchFamily="34" charset="0"/>
                <a:ea typeface="Batang"/>
                <a:cs typeface="Batang"/>
              </a:rPr>
              <a:t>Punong</a:t>
            </a:r>
            <a:r>
              <a:rPr lang="en-PH" altLang="en-US" sz="2600" dirty="0">
                <a:latin typeface="Franklin Gothic Medium Cond" panose="020B0606030402020204" pitchFamily="34" charset="0"/>
                <a:ea typeface="Batang"/>
                <a:cs typeface="Batang"/>
              </a:rPr>
              <a:t> Barangay in coordination with the BDC prepares the barangay budget.</a:t>
            </a:r>
          </a:p>
        </p:txBody>
      </p:sp>
      <p:sp>
        <p:nvSpPr>
          <p:cNvPr id="7" name="TextBox 6"/>
          <p:cNvSpPr txBox="1"/>
          <p:nvPr/>
        </p:nvSpPr>
        <p:spPr>
          <a:xfrm>
            <a:off x="8803032" y="2255773"/>
            <a:ext cx="2731966" cy="338554"/>
          </a:xfrm>
          <a:prstGeom prst="rect">
            <a:avLst/>
          </a:prstGeom>
          <a:noFill/>
        </p:spPr>
        <p:txBody>
          <a:bodyPr wrap="none">
            <a:spAutoFit/>
          </a:bodyPr>
          <a:lstStyle/>
          <a:p>
            <a:pPr eaLnBrk="1" hangingPunct="1">
              <a:defRPr/>
            </a:pPr>
            <a:r>
              <a:rPr lang="en-US" altLang="en-US" sz="1600" i="1" dirty="0">
                <a:solidFill>
                  <a:schemeClr val="bg2">
                    <a:lumMod val="50000"/>
                  </a:schemeClr>
                </a:solidFill>
                <a:latin typeface="Franklin Gothic Medium Cond" panose="020B0606030402020204" pitchFamily="34" charset="0"/>
                <a:cs typeface="Times New Roman" panose="02020603050405020304" pitchFamily="18" charset="0"/>
              </a:rPr>
              <a:t>Section 389 (b) (7), R.A. No. 7160</a:t>
            </a:r>
            <a:endParaRPr lang="en-PH" sz="1600" i="1" dirty="0">
              <a:solidFill>
                <a:schemeClr val="bg2">
                  <a:lumMod val="50000"/>
                </a:schemeClr>
              </a:solidFill>
              <a:latin typeface="Franklin Gothic Medium Cond" panose="020B0606030402020204" pitchFamily="34" charset="0"/>
            </a:endParaRPr>
          </a:p>
        </p:txBody>
      </p:sp>
      <p:sp>
        <p:nvSpPr>
          <p:cNvPr id="8" name="TextBox 7"/>
          <p:cNvSpPr txBox="1">
            <a:spLocks noChangeArrowheads="1"/>
          </p:cNvSpPr>
          <p:nvPr/>
        </p:nvSpPr>
        <p:spPr bwMode="auto">
          <a:xfrm>
            <a:off x="1050952" y="2867213"/>
            <a:ext cx="931224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just" eaLnBrk="1" hangingPunct="1"/>
            <a:r>
              <a:rPr lang="en-PH" altLang="en-US" sz="2800" b="1" u="sng" dirty="0">
                <a:solidFill>
                  <a:srgbClr val="0070C0"/>
                </a:solidFill>
                <a:latin typeface="Franklin Gothic Medium Cond" panose="020B0606030402020204" pitchFamily="34" charset="0"/>
                <a:ea typeface="Batang"/>
                <a:cs typeface="Batang"/>
              </a:rPr>
              <a:t>Task 3.</a:t>
            </a:r>
            <a:r>
              <a:rPr lang="en-PH" altLang="en-US" sz="2800" b="1" dirty="0">
                <a:solidFill>
                  <a:srgbClr val="0070C0"/>
                </a:solidFill>
                <a:latin typeface="Franklin Gothic Medium Cond" panose="020B0606030402020204" pitchFamily="34" charset="0"/>
                <a:ea typeface="Batang"/>
                <a:cs typeface="Batang"/>
              </a:rPr>
              <a:t> </a:t>
            </a:r>
            <a:r>
              <a:rPr lang="en-PH" altLang="en-US" sz="2800" dirty="0">
                <a:latin typeface="Franklin Gothic Medium Cond" panose="020B0606030402020204" pitchFamily="34" charset="0"/>
                <a:ea typeface="Batang"/>
                <a:cs typeface="Batang"/>
              </a:rPr>
              <a:t>Provide for budgetary requirements or Mandatory Allocations</a:t>
            </a:r>
            <a:endParaRPr lang="en-PH" altLang="en-US" sz="2800" b="1" u="sng" dirty="0">
              <a:latin typeface="Franklin Gothic Medium Cond" panose="020B0606030402020204" pitchFamily="34" charset="0"/>
              <a:ea typeface="Batang"/>
              <a:cs typeface="Batang"/>
            </a:endParaRPr>
          </a:p>
        </p:txBody>
      </p:sp>
      <p:sp>
        <p:nvSpPr>
          <p:cNvPr id="12" name="Title 9">
            <a:extLst>
              <a:ext uri="{FF2B5EF4-FFF2-40B4-BE49-F238E27FC236}">
                <a16:creationId xmlns:a16="http://schemas.microsoft.com/office/drawing/2014/main" id="{A98FDB99-3FA2-42AD-89F1-AA92EB47285B}"/>
              </a:ext>
            </a:extLst>
          </p:cNvPr>
          <p:cNvSpPr txBox="1">
            <a:spLocks/>
          </p:cNvSpPr>
          <p:nvPr/>
        </p:nvSpPr>
        <p:spPr bwMode="auto">
          <a:xfrm>
            <a:off x="1524000" y="859895"/>
            <a:ext cx="91440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S PGothic" panose="020B0600070205080204" pitchFamily="34" charset="-128"/>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MS PGothic" panose="020B0600070205080204" pitchFamily="34" charset="-128"/>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MS PGothic" panose="020B0600070205080204" pitchFamily="34" charset="-128"/>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MS PGothic" panose="020B0600070205080204" pitchFamily="34" charset="-128"/>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MS PGothic" panose="020B0600070205080204" pitchFamily="34" charset="-128"/>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defRPr/>
            </a:pPr>
            <a:r>
              <a:rPr lang="en-PH" sz="4000" b="1" spc="-150" dirty="0">
                <a:latin typeface="Franklin Gothic Demi Cond" panose="020B0706030402020204" pitchFamily="34" charset="0"/>
                <a:ea typeface="Batang"/>
              </a:rPr>
              <a:t>STEPS IN PREPARING THE ANNUAL BUDGET</a:t>
            </a:r>
            <a:endParaRPr lang="en-US" sz="4000" b="1" cap="small" dirty="0">
              <a:latin typeface="Franklin Gothic Demi Cond" panose="020B0706030402020204" pitchFamily="34" charset="0"/>
            </a:endParaRPr>
          </a:p>
        </p:txBody>
      </p:sp>
      <p:sp>
        <p:nvSpPr>
          <p:cNvPr id="16" name="Content Placeholder 2">
            <a:extLst>
              <a:ext uri="{FF2B5EF4-FFF2-40B4-BE49-F238E27FC236}">
                <a16:creationId xmlns:a16="http://schemas.microsoft.com/office/drawing/2014/main" id="{8C073028-05BA-4B7B-8948-B67857603147}"/>
              </a:ext>
            </a:extLst>
          </p:cNvPr>
          <p:cNvSpPr>
            <a:spLocks noGrp="1"/>
          </p:cNvSpPr>
          <p:nvPr>
            <p:ph idx="1"/>
          </p:nvPr>
        </p:nvSpPr>
        <p:spPr>
          <a:xfrm>
            <a:off x="1050953" y="3319543"/>
            <a:ext cx="10261599" cy="1750430"/>
          </a:xfrm>
        </p:spPr>
        <p:txBody>
          <a:bodyPr>
            <a:normAutofit fontScale="92500"/>
          </a:bodyPr>
          <a:lstStyle/>
          <a:p>
            <a:pPr>
              <a:defRPr/>
            </a:pPr>
            <a:endParaRPr lang="en-PH" sz="2400" b="1" u="sng" dirty="0">
              <a:latin typeface="Franklin Gothic Medium Cond" panose="020B0606030402020204" pitchFamily="34" charset="0"/>
              <a:ea typeface="Batang" panose="02030600000101010101" pitchFamily="18" charset="-127"/>
            </a:endParaRPr>
          </a:p>
          <a:p>
            <a:pPr>
              <a:defRPr/>
            </a:pPr>
            <a:r>
              <a:rPr lang="en-PH" sz="2400" b="1" u="sng" dirty="0">
                <a:latin typeface="Franklin Gothic Medium Cond" panose="020B0606030402020204" pitchFamily="34" charset="0"/>
                <a:ea typeface="Batang" panose="02030600000101010101" pitchFamily="18" charset="-127"/>
              </a:rPr>
              <a:t>Payment of debts </a:t>
            </a:r>
            <a:r>
              <a:rPr lang="en-PH" sz="2400" dirty="0">
                <a:latin typeface="Franklin Gothic Medium Cond" panose="020B0606030402020204" pitchFamily="34" charset="0"/>
                <a:ea typeface="Batang" panose="02030600000101010101" pitchFamily="18" charset="-127"/>
              </a:rPr>
              <a:t>– must not exceed 20% of the regular income of the barangay.</a:t>
            </a:r>
          </a:p>
          <a:p>
            <a:pPr>
              <a:defRPr/>
            </a:pPr>
            <a:endParaRPr lang="en-PH" sz="2400" dirty="0">
              <a:latin typeface="Franklin Gothic Medium Cond" panose="020B0606030402020204" pitchFamily="34" charset="0"/>
              <a:ea typeface="Batang" panose="02030600000101010101" pitchFamily="18" charset="-127"/>
            </a:endParaRPr>
          </a:p>
          <a:p>
            <a:pPr>
              <a:defRPr/>
            </a:pPr>
            <a:r>
              <a:rPr lang="en-PH" sz="2400" b="1" dirty="0">
                <a:latin typeface="Franklin Gothic Medium Cond" panose="020B0606030402020204" pitchFamily="34" charset="0"/>
                <a:ea typeface="Batang" panose="02030600000101010101" pitchFamily="18" charset="-127"/>
              </a:rPr>
              <a:t>BDRRMF</a:t>
            </a:r>
            <a:r>
              <a:rPr lang="en-PH" sz="2400" dirty="0">
                <a:latin typeface="Franklin Gothic Medium Cond" panose="020B0606030402020204" pitchFamily="34" charset="0"/>
                <a:ea typeface="Batang" panose="02030600000101010101" pitchFamily="18" charset="-127"/>
              </a:rPr>
              <a:t> set aside not less than </a:t>
            </a:r>
            <a:r>
              <a:rPr lang="en-PH" sz="2400" b="1" u="sng" dirty="0">
                <a:latin typeface="Franklin Gothic Medium Cond" panose="020B0606030402020204" pitchFamily="34" charset="0"/>
                <a:ea typeface="Batang" panose="02030600000101010101" pitchFamily="18" charset="-127"/>
                <a:hlinkClick r:id="rId3" action="ppaction://hlinksldjump">
                  <a:extLst>
                    <a:ext uri="{A12FA001-AC4F-418D-AE19-62706E023703}">
                      <ahyp:hlinkClr xmlns:ahyp="http://schemas.microsoft.com/office/drawing/2018/hyperlinkcolor" val="tx"/>
                    </a:ext>
                  </a:extLst>
                </a:hlinkClick>
              </a:rPr>
              <a:t>five percent (5%) of estimated revenue from regular sources</a:t>
            </a:r>
            <a:r>
              <a:rPr lang="en-PH" sz="2400" b="1" u="sng" dirty="0">
                <a:latin typeface="Franklin Gothic Medium Cond" panose="020B0606030402020204" pitchFamily="34" charset="0"/>
                <a:ea typeface="Batang" panose="02030600000101010101" pitchFamily="18" charset="-127"/>
              </a:rPr>
              <a:t>.</a:t>
            </a:r>
            <a:endParaRPr lang="en-PH" sz="2400" dirty="0">
              <a:latin typeface="Franklin Gothic Medium Cond" panose="020B0606030402020204" pitchFamily="34" charset="0"/>
            </a:endParaRPr>
          </a:p>
        </p:txBody>
      </p:sp>
    </p:spTree>
    <p:extLst>
      <p:ext uri="{BB962C8B-B14F-4D97-AF65-F5344CB8AC3E}">
        <p14:creationId xmlns:p14="http://schemas.microsoft.com/office/powerpoint/2010/main" val="2653232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Google Shape;196;p2">
            <a:extLst>
              <a:ext uri="{FF2B5EF4-FFF2-40B4-BE49-F238E27FC236}">
                <a16:creationId xmlns:a16="http://schemas.microsoft.com/office/drawing/2014/main" id="{808F117D-D821-44E8-8331-9F4C0E88A197}"/>
              </a:ext>
            </a:extLst>
          </p:cNvPr>
          <p:cNvSpPr/>
          <p:nvPr/>
        </p:nvSpPr>
        <p:spPr>
          <a:xfrm>
            <a:off x="321460" y="3083748"/>
            <a:ext cx="5735400" cy="1987500"/>
          </a:xfrm>
          <a:prstGeom prst="rect">
            <a:avLst/>
          </a:prstGeom>
          <a:noFill/>
          <a:ln w="28575" cap="flat" cmpd="sng">
            <a:solidFill>
              <a:schemeClr val="accent4">
                <a:lumMod val="75000"/>
              </a:scheme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 name="Google Shape;197;p2">
            <a:extLst>
              <a:ext uri="{FF2B5EF4-FFF2-40B4-BE49-F238E27FC236}">
                <a16:creationId xmlns:a16="http://schemas.microsoft.com/office/drawing/2014/main" id="{1302DB41-E9E6-41F3-A1B3-5CBC1FD67A07}"/>
              </a:ext>
            </a:extLst>
          </p:cNvPr>
          <p:cNvSpPr/>
          <p:nvPr/>
        </p:nvSpPr>
        <p:spPr>
          <a:xfrm>
            <a:off x="321460" y="2011248"/>
            <a:ext cx="5735400" cy="1072500"/>
          </a:xfrm>
          <a:prstGeom prst="rect">
            <a:avLst/>
          </a:prstGeom>
          <a:solidFill>
            <a:schemeClr val="accent4">
              <a:lumMod val="60000"/>
              <a:lumOff val="40000"/>
            </a:schemeClr>
          </a:solidFill>
          <a:ln w="28575" cap="flat" cmpd="sng">
            <a:solidFill>
              <a:schemeClr val="accent4">
                <a:lumMod val="75000"/>
              </a:scheme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 name="Google Shape;199;p2">
            <a:extLst>
              <a:ext uri="{FF2B5EF4-FFF2-40B4-BE49-F238E27FC236}">
                <a16:creationId xmlns:a16="http://schemas.microsoft.com/office/drawing/2014/main" id="{D00BCE20-33AD-4317-A1B1-5659FD571C74}"/>
              </a:ext>
            </a:extLst>
          </p:cNvPr>
          <p:cNvSpPr txBox="1">
            <a:spLocks/>
          </p:cNvSpPr>
          <p:nvPr/>
        </p:nvSpPr>
        <p:spPr bwMode="auto">
          <a:xfrm>
            <a:off x="356110" y="2213898"/>
            <a:ext cx="5666100" cy="6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vert="horz" wrap="square" lIns="45675" tIns="45675" rIns="45675" bIns="45675" numCol="1" anchor="ctr" anchorCtr="0" compatLnSpc="1">
            <a:prstTxWarp prst="textNoShape">
              <a:avLst/>
            </a:prstTxWarp>
            <a:noAutofit/>
          </a:bodyPr>
          <a:lstStyle>
            <a:lvl1pPr lvl="0" algn="ctr" rtl="0" eaLnBrk="1" fontAlgn="base" hangingPunct="1">
              <a:lnSpc>
                <a:spcPct val="90000"/>
              </a:lnSpc>
              <a:spcBef>
                <a:spcPts val="0"/>
              </a:spcBef>
              <a:spcAft>
                <a:spcPts val="0"/>
              </a:spcAft>
              <a:buClr>
                <a:srgbClr val="000000"/>
              </a:buClr>
              <a:buSzPts val="6000"/>
              <a:buFont typeface="Calibri"/>
              <a:buNone/>
              <a:defRPr sz="6000" kern="1200">
                <a:solidFill>
                  <a:schemeClr val="tx1"/>
                </a:solidFill>
                <a:latin typeface="+mj-lt"/>
                <a:ea typeface="+mj-ea"/>
                <a:cs typeface="+mj-cs"/>
              </a:defRPr>
            </a:lvl1pPr>
            <a:lvl2pPr lvl="1" algn="l" rtl="0" eaLnBrk="1" fontAlgn="base" hangingPunct="1">
              <a:lnSpc>
                <a:spcPct val="90000"/>
              </a:lnSpc>
              <a:spcBef>
                <a:spcPts val="0"/>
              </a:spcBef>
              <a:spcAft>
                <a:spcPts val="0"/>
              </a:spcAft>
              <a:buClr>
                <a:srgbClr val="000000"/>
              </a:buClr>
              <a:buSzPts val="1800"/>
              <a:buNone/>
              <a:defRPr sz="4400">
                <a:solidFill>
                  <a:schemeClr val="tx1"/>
                </a:solidFill>
                <a:latin typeface="Calibri Light" panose="020F0302020204030204" pitchFamily="34" charset="0"/>
              </a:defRPr>
            </a:lvl2pPr>
            <a:lvl3pPr lvl="2" algn="l" rtl="0" eaLnBrk="1" fontAlgn="base" hangingPunct="1">
              <a:lnSpc>
                <a:spcPct val="90000"/>
              </a:lnSpc>
              <a:spcBef>
                <a:spcPts val="0"/>
              </a:spcBef>
              <a:spcAft>
                <a:spcPts val="0"/>
              </a:spcAft>
              <a:buClr>
                <a:srgbClr val="000000"/>
              </a:buClr>
              <a:buSzPts val="1800"/>
              <a:buNone/>
              <a:defRPr sz="4400">
                <a:solidFill>
                  <a:schemeClr val="tx1"/>
                </a:solidFill>
                <a:latin typeface="Calibri Light" panose="020F0302020204030204" pitchFamily="34" charset="0"/>
              </a:defRPr>
            </a:lvl3pPr>
            <a:lvl4pPr lvl="3" algn="l" rtl="0" eaLnBrk="1" fontAlgn="base" hangingPunct="1">
              <a:lnSpc>
                <a:spcPct val="90000"/>
              </a:lnSpc>
              <a:spcBef>
                <a:spcPts val="0"/>
              </a:spcBef>
              <a:spcAft>
                <a:spcPts val="0"/>
              </a:spcAft>
              <a:buClr>
                <a:srgbClr val="000000"/>
              </a:buClr>
              <a:buSzPts val="1800"/>
              <a:buNone/>
              <a:defRPr sz="4400">
                <a:solidFill>
                  <a:schemeClr val="tx1"/>
                </a:solidFill>
                <a:latin typeface="Calibri Light" panose="020F0302020204030204" pitchFamily="34" charset="0"/>
              </a:defRPr>
            </a:lvl4pPr>
            <a:lvl5pPr lvl="4" algn="l" rtl="0" eaLnBrk="1" fontAlgn="base" hangingPunct="1">
              <a:lnSpc>
                <a:spcPct val="90000"/>
              </a:lnSpc>
              <a:spcBef>
                <a:spcPts val="0"/>
              </a:spcBef>
              <a:spcAft>
                <a:spcPts val="0"/>
              </a:spcAft>
              <a:buClr>
                <a:srgbClr val="000000"/>
              </a:buClr>
              <a:buSzPts val="1800"/>
              <a:buNone/>
              <a:defRPr sz="4400">
                <a:solidFill>
                  <a:schemeClr val="tx1"/>
                </a:solidFill>
                <a:latin typeface="Calibri Light" panose="020F0302020204030204" pitchFamily="34" charset="0"/>
              </a:defRPr>
            </a:lvl5pPr>
            <a:lvl6pPr marL="457200" lvl="5" algn="l" rtl="0" eaLnBrk="1" fontAlgn="base" hangingPunct="1">
              <a:lnSpc>
                <a:spcPct val="90000"/>
              </a:lnSpc>
              <a:spcBef>
                <a:spcPts val="0"/>
              </a:spcBef>
              <a:spcAft>
                <a:spcPts val="0"/>
              </a:spcAft>
              <a:buClr>
                <a:srgbClr val="000000"/>
              </a:buClr>
              <a:buSzPts val="1800"/>
              <a:buNone/>
              <a:defRPr sz="4400">
                <a:solidFill>
                  <a:schemeClr val="tx1"/>
                </a:solidFill>
                <a:latin typeface="Calibri Light" panose="020F0302020204030204" pitchFamily="34" charset="0"/>
              </a:defRPr>
            </a:lvl6pPr>
            <a:lvl7pPr marL="914400" lvl="6" algn="l" rtl="0" eaLnBrk="1" fontAlgn="base" hangingPunct="1">
              <a:lnSpc>
                <a:spcPct val="90000"/>
              </a:lnSpc>
              <a:spcBef>
                <a:spcPts val="0"/>
              </a:spcBef>
              <a:spcAft>
                <a:spcPts val="0"/>
              </a:spcAft>
              <a:buClr>
                <a:srgbClr val="000000"/>
              </a:buClr>
              <a:buSzPts val="1800"/>
              <a:buNone/>
              <a:defRPr sz="4400">
                <a:solidFill>
                  <a:schemeClr val="tx1"/>
                </a:solidFill>
                <a:latin typeface="Calibri Light" panose="020F0302020204030204" pitchFamily="34" charset="0"/>
              </a:defRPr>
            </a:lvl7pPr>
            <a:lvl8pPr marL="1371600" lvl="7" algn="l" rtl="0" eaLnBrk="1" fontAlgn="base" hangingPunct="1">
              <a:lnSpc>
                <a:spcPct val="90000"/>
              </a:lnSpc>
              <a:spcBef>
                <a:spcPts val="0"/>
              </a:spcBef>
              <a:spcAft>
                <a:spcPts val="0"/>
              </a:spcAft>
              <a:buClr>
                <a:srgbClr val="000000"/>
              </a:buClr>
              <a:buSzPts val="1800"/>
              <a:buNone/>
              <a:defRPr sz="4400">
                <a:solidFill>
                  <a:schemeClr val="tx1"/>
                </a:solidFill>
                <a:latin typeface="Calibri Light" panose="020F0302020204030204" pitchFamily="34" charset="0"/>
              </a:defRPr>
            </a:lvl8pPr>
            <a:lvl9pPr marL="1828800" lvl="8" algn="l" rtl="0" eaLnBrk="1" fontAlgn="base" hangingPunct="1">
              <a:lnSpc>
                <a:spcPct val="90000"/>
              </a:lnSpc>
              <a:spcBef>
                <a:spcPts val="0"/>
              </a:spcBef>
              <a:spcAft>
                <a:spcPts val="0"/>
              </a:spcAft>
              <a:buClr>
                <a:srgbClr val="000000"/>
              </a:buClr>
              <a:buSzPts val="1800"/>
              <a:buNone/>
              <a:defRPr sz="4400">
                <a:solidFill>
                  <a:schemeClr val="tx1"/>
                </a:solidFill>
                <a:latin typeface="Calibri Light" panose="020F0302020204030204" pitchFamily="34" charset="0"/>
              </a:defRPr>
            </a:lvl9pPr>
          </a:lstStyle>
          <a:p>
            <a:r>
              <a:rPr lang="en-US" sz="2400" b="1" dirty="0">
                <a:latin typeface="Franklin Gothic Demi Cond" panose="020B0706030402020204" pitchFamily="34" charset="0"/>
                <a:ea typeface="Tahoma"/>
                <a:cs typeface="Tahoma"/>
                <a:sym typeface="Tahoma"/>
              </a:rPr>
              <a:t>NDRRMC-DBM-DILG JOINT MEMORANDUM CIRCULAR NO. 2013-1 DATED MARCH 25, 2013</a:t>
            </a:r>
          </a:p>
        </p:txBody>
      </p:sp>
      <p:sp>
        <p:nvSpPr>
          <p:cNvPr id="12" name="Google Shape;200;p2">
            <a:extLst>
              <a:ext uri="{FF2B5EF4-FFF2-40B4-BE49-F238E27FC236}">
                <a16:creationId xmlns:a16="http://schemas.microsoft.com/office/drawing/2014/main" id="{5D13A492-1C05-4E19-9480-7D4D66495A5E}"/>
              </a:ext>
            </a:extLst>
          </p:cNvPr>
          <p:cNvSpPr txBox="1">
            <a:spLocks/>
          </p:cNvSpPr>
          <p:nvPr/>
        </p:nvSpPr>
        <p:spPr bwMode="auto">
          <a:xfrm>
            <a:off x="391072" y="3295222"/>
            <a:ext cx="5665788" cy="1564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vert="horz" wrap="square" lIns="45675" tIns="45675" rIns="45675" bIns="45675" numCol="1" anchor="ctr" anchorCtr="0" compatLnSpc="1">
            <a:prstTxWarp prst="textNoShape">
              <a:avLst/>
            </a:prstTxWarp>
            <a:noAutofit/>
          </a:bodyPr>
          <a:lst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a:lstStyle>
          <a:p>
            <a:pPr algn="ctr">
              <a:spcBef>
                <a:spcPts val="0"/>
              </a:spcBef>
              <a:spcAft>
                <a:spcPts val="0"/>
              </a:spcAft>
              <a:buSzPts val="6000"/>
            </a:pPr>
            <a:r>
              <a:rPr lang="en-US" sz="3200" dirty="0">
                <a:latin typeface="Franklin Gothic Medium Cond" panose="020B0606030402020204" pitchFamily="34" charset="0"/>
                <a:ea typeface="Tahoma"/>
                <a:cs typeface="Tahoma"/>
                <a:sym typeface="Tahoma"/>
              </a:rPr>
              <a:t>GUIDELINES ON THE ALLOCATION AND UTILIZATION OF THE LOCAL DISASTER RISK REDUCTION AND MANAGEMENT FUND</a:t>
            </a:r>
          </a:p>
        </p:txBody>
      </p:sp>
      <p:pic>
        <p:nvPicPr>
          <p:cNvPr id="4" name="Picture 3">
            <a:extLst>
              <a:ext uri="{FF2B5EF4-FFF2-40B4-BE49-F238E27FC236}">
                <a16:creationId xmlns:a16="http://schemas.microsoft.com/office/drawing/2014/main" id="{21234E76-992F-4863-A155-5C2270A67DE8}"/>
              </a:ext>
            </a:extLst>
          </p:cNvPr>
          <p:cNvPicPr>
            <a:picLocks noChangeAspect="1"/>
          </p:cNvPicPr>
          <p:nvPr/>
        </p:nvPicPr>
        <p:blipFill>
          <a:blip r:embed="rId3"/>
          <a:stretch>
            <a:fillRect/>
          </a:stretch>
        </p:blipFill>
        <p:spPr>
          <a:xfrm>
            <a:off x="6278872" y="234983"/>
            <a:ext cx="5643922" cy="6196677"/>
          </a:xfrm>
          <a:prstGeom prst="rect">
            <a:avLst/>
          </a:prstGeom>
        </p:spPr>
      </p:pic>
    </p:spTree>
    <p:extLst>
      <p:ext uri="{BB962C8B-B14F-4D97-AF65-F5344CB8AC3E}">
        <p14:creationId xmlns:p14="http://schemas.microsoft.com/office/powerpoint/2010/main" val="2910315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713"/>
        <p:cNvGrpSpPr/>
        <p:nvPr/>
      </p:nvGrpSpPr>
      <p:grpSpPr>
        <a:xfrm>
          <a:off x="0" y="0"/>
          <a:ext cx="0" cy="0"/>
          <a:chOff x="0" y="0"/>
          <a:chExt cx="0" cy="0"/>
        </a:xfrm>
      </p:grpSpPr>
      <p:sp>
        <p:nvSpPr>
          <p:cNvPr id="714" name="Google Shape;714;p92"/>
          <p:cNvSpPr txBox="1"/>
          <p:nvPr/>
        </p:nvSpPr>
        <p:spPr>
          <a:xfrm>
            <a:off x="152400" y="785483"/>
            <a:ext cx="11887200" cy="763801"/>
          </a:xfrm>
          <a:prstGeom prst="rect">
            <a:avLst/>
          </a:prstGeom>
          <a:noFill/>
          <a:ln>
            <a:noFill/>
          </a:ln>
        </p:spPr>
        <p:txBody>
          <a:bodyPr spcFirstLastPara="1" wrap="square" lIns="68575" tIns="34275" rIns="68575" bIns="34275" anchor="ctr" anchorCtr="0">
            <a:normAutofit/>
          </a:bodyPr>
          <a:lstStyle/>
          <a:p>
            <a:pPr marL="0" marR="0" lvl="0" indent="0" algn="ctr" rtl="0">
              <a:spcBef>
                <a:spcPts val="0"/>
              </a:spcBef>
              <a:spcAft>
                <a:spcPts val="0"/>
              </a:spcAft>
              <a:buClr>
                <a:schemeClr val="dk1"/>
              </a:buClr>
              <a:buSzPts val="4200"/>
              <a:buFont typeface="Libre Franklin"/>
              <a:buNone/>
            </a:pPr>
            <a:r>
              <a:rPr lang="en-US" sz="4400" b="1" i="0" u="none" strike="noStrike" cap="none" dirty="0">
                <a:solidFill>
                  <a:schemeClr val="dk1"/>
                </a:solidFill>
                <a:latin typeface="Franklin Gothic Demi Cond" panose="020B0706030402020204" pitchFamily="34" charset="0"/>
                <a:ea typeface="Libre Franklin"/>
                <a:cs typeface="Libre Franklin"/>
                <a:sym typeface="Libre Franklin"/>
              </a:rPr>
              <a:t>ALLOCATION FOR THE LDRRMF</a:t>
            </a:r>
            <a:endParaRPr sz="4400" dirty="0">
              <a:latin typeface="Franklin Gothic Demi Cond" panose="020B0706030402020204" pitchFamily="34" charset="0"/>
            </a:endParaRPr>
          </a:p>
        </p:txBody>
      </p:sp>
      <p:sp>
        <p:nvSpPr>
          <p:cNvPr id="715" name="Google Shape;715;p92"/>
          <p:cNvSpPr/>
          <p:nvPr/>
        </p:nvSpPr>
        <p:spPr>
          <a:xfrm>
            <a:off x="5872353" y="4150824"/>
            <a:ext cx="2505100" cy="1468514"/>
          </a:xfrm>
          <a:custGeom>
            <a:avLst/>
            <a:gdLst/>
            <a:ahLst/>
            <a:cxnLst/>
            <a:rect l="l" t="t" r="r" b="b"/>
            <a:pathLst>
              <a:path w="1433933" h="840585" extrusionOk="0">
                <a:moveTo>
                  <a:pt x="2580" y="0"/>
                </a:moveTo>
                <a:lnTo>
                  <a:pt x="1433933" y="0"/>
                </a:lnTo>
                <a:lnTo>
                  <a:pt x="1091285" y="840585"/>
                </a:lnTo>
                <a:cubicBezTo>
                  <a:pt x="852726" y="840585"/>
                  <a:pt x="-54528" y="140098"/>
                  <a:pt x="2580" y="0"/>
                </a:cubicBezTo>
                <a:close/>
              </a:path>
            </a:pathLst>
          </a:custGeom>
          <a:solidFill>
            <a:srgbClr val="17161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800" b="0" i="0" u="none" strike="noStrike" cap="none">
              <a:solidFill>
                <a:schemeClr val="lt1"/>
              </a:solidFill>
              <a:latin typeface="Calibri"/>
              <a:ea typeface="Calibri"/>
              <a:cs typeface="Calibri"/>
              <a:sym typeface="Calibri"/>
            </a:endParaRPr>
          </a:p>
        </p:txBody>
      </p:sp>
      <p:sp>
        <p:nvSpPr>
          <p:cNvPr id="716" name="Google Shape;716;p92"/>
          <p:cNvSpPr/>
          <p:nvPr/>
        </p:nvSpPr>
        <p:spPr>
          <a:xfrm>
            <a:off x="3654972" y="3587834"/>
            <a:ext cx="4645606" cy="2204512"/>
          </a:xfrm>
          <a:custGeom>
            <a:avLst/>
            <a:gdLst/>
            <a:ahLst/>
            <a:cxnLst/>
            <a:rect l="l" t="t" r="r" b="b"/>
            <a:pathLst>
              <a:path w="4645606" h="2204512" extrusionOk="0">
                <a:moveTo>
                  <a:pt x="2119713" y="2196523"/>
                </a:moveTo>
                <a:lnTo>
                  <a:pt x="2119713" y="2204509"/>
                </a:lnTo>
                <a:lnTo>
                  <a:pt x="2119715" y="2204509"/>
                </a:lnTo>
                <a:lnTo>
                  <a:pt x="2119715" y="2196523"/>
                </a:lnTo>
                <a:lnTo>
                  <a:pt x="2119713" y="2196523"/>
                </a:lnTo>
                <a:close/>
                <a:moveTo>
                  <a:pt x="1002322" y="0"/>
                </a:moveTo>
                <a:lnTo>
                  <a:pt x="1983375" y="0"/>
                </a:lnTo>
                <a:lnTo>
                  <a:pt x="2015520" y="0"/>
                </a:lnTo>
                <a:lnTo>
                  <a:pt x="2119713" y="0"/>
                </a:lnTo>
                <a:lnTo>
                  <a:pt x="3534356" y="0"/>
                </a:lnTo>
                <a:lnTo>
                  <a:pt x="3548388" y="0"/>
                </a:lnTo>
                <a:lnTo>
                  <a:pt x="4213251" y="0"/>
                </a:lnTo>
                <a:lnTo>
                  <a:pt x="4645606" y="0"/>
                </a:lnTo>
                <a:lnTo>
                  <a:pt x="3607014" y="1501879"/>
                </a:lnTo>
                <a:cubicBezTo>
                  <a:pt x="3577558" y="1571310"/>
                  <a:pt x="3584701" y="1603363"/>
                  <a:pt x="3607014" y="1663270"/>
                </a:cubicBezTo>
                <a:cubicBezTo>
                  <a:pt x="3638486" y="1737677"/>
                  <a:pt x="3712165" y="1789886"/>
                  <a:pt x="3798036" y="1789886"/>
                </a:cubicBezTo>
                <a:lnTo>
                  <a:pt x="876101" y="1789886"/>
                </a:lnTo>
                <a:cubicBezTo>
                  <a:pt x="790229" y="1789886"/>
                  <a:pt x="716552" y="1842096"/>
                  <a:pt x="685080" y="1916503"/>
                </a:cubicBezTo>
                <a:lnTo>
                  <a:pt x="668789" y="1997199"/>
                </a:lnTo>
                <a:lnTo>
                  <a:pt x="668789" y="1997201"/>
                </a:lnTo>
                <a:lnTo>
                  <a:pt x="685080" y="1916505"/>
                </a:lnTo>
                <a:cubicBezTo>
                  <a:pt x="716552" y="1842098"/>
                  <a:pt x="790229" y="1789888"/>
                  <a:pt x="876101" y="1789888"/>
                </a:cubicBezTo>
                <a:lnTo>
                  <a:pt x="3798036" y="1789888"/>
                </a:lnTo>
                <a:lnTo>
                  <a:pt x="3878458" y="1789888"/>
                </a:lnTo>
                <a:lnTo>
                  <a:pt x="3779968" y="2031504"/>
                </a:lnTo>
                <a:lnTo>
                  <a:pt x="3735734" y="2117796"/>
                </a:lnTo>
                <a:lnTo>
                  <a:pt x="3734756" y="2119703"/>
                </a:lnTo>
                <a:lnTo>
                  <a:pt x="3734756" y="2119705"/>
                </a:lnTo>
                <a:lnTo>
                  <a:pt x="3735734" y="2117796"/>
                </a:lnTo>
                <a:lnTo>
                  <a:pt x="3779970" y="2031502"/>
                </a:lnTo>
                <a:lnTo>
                  <a:pt x="3878460" y="1789886"/>
                </a:lnTo>
                <a:lnTo>
                  <a:pt x="3922663" y="1789886"/>
                </a:lnTo>
                <a:lnTo>
                  <a:pt x="4003359" y="1806177"/>
                </a:lnTo>
                <a:cubicBezTo>
                  <a:pt x="4077766" y="1837650"/>
                  <a:pt x="4129976" y="1911328"/>
                  <a:pt x="4129976" y="1997199"/>
                </a:cubicBezTo>
                <a:lnTo>
                  <a:pt x="4129974" y="1997199"/>
                </a:lnTo>
                <a:cubicBezTo>
                  <a:pt x="4129974" y="2111695"/>
                  <a:pt x="4037157" y="2204512"/>
                  <a:pt x="3922661" y="2204512"/>
                </a:cubicBezTo>
                <a:lnTo>
                  <a:pt x="876103" y="2204510"/>
                </a:lnTo>
                <a:lnTo>
                  <a:pt x="876093" y="2204510"/>
                </a:lnTo>
                <a:cubicBezTo>
                  <a:pt x="876089" y="2204510"/>
                  <a:pt x="876087" y="2204509"/>
                  <a:pt x="876084" y="2204509"/>
                </a:cubicBezTo>
                <a:lnTo>
                  <a:pt x="189261" y="2204509"/>
                </a:lnTo>
                <a:cubicBezTo>
                  <a:pt x="90840" y="2204509"/>
                  <a:pt x="-38867" y="2162191"/>
                  <a:pt x="11054" y="2026364"/>
                </a:cubicBezTo>
                <a:lnTo>
                  <a:pt x="769817" y="165621"/>
                </a:lnTo>
                <a:cubicBezTo>
                  <a:pt x="824112" y="17132"/>
                  <a:pt x="903900" y="0"/>
                  <a:pt x="1002322" y="0"/>
                </a:cubicBezTo>
                <a:close/>
              </a:path>
            </a:pathLst>
          </a:custGeom>
          <a:solidFill>
            <a:srgbClr val="BBD6E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800" b="0" i="0" u="none" strike="noStrike" cap="none">
              <a:solidFill>
                <a:schemeClr val="lt1"/>
              </a:solidFill>
              <a:latin typeface="Calibri"/>
              <a:ea typeface="Calibri"/>
              <a:cs typeface="Calibri"/>
              <a:sym typeface="Calibri"/>
            </a:endParaRPr>
          </a:p>
        </p:txBody>
      </p:sp>
      <p:sp>
        <p:nvSpPr>
          <p:cNvPr id="717" name="Google Shape;717;p92"/>
          <p:cNvSpPr/>
          <p:nvPr/>
        </p:nvSpPr>
        <p:spPr>
          <a:xfrm>
            <a:off x="7258813" y="2779267"/>
            <a:ext cx="4639490" cy="2323143"/>
          </a:xfrm>
          <a:custGeom>
            <a:avLst/>
            <a:gdLst/>
            <a:ahLst/>
            <a:cxnLst/>
            <a:rect l="l" t="t" r="r" b="b"/>
            <a:pathLst>
              <a:path w="4639490" h="2323143" extrusionOk="0">
                <a:moveTo>
                  <a:pt x="1106096" y="0"/>
                </a:moveTo>
                <a:lnTo>
                  <a:pt x="2087149" y="0"/>
                </a:lnTo>
                <a:lnTo>
                  <a:pt x="2119294" y="0"/>
                </a:lnTo>
                <a:lnTo>
                  <a:pt x="2223487" y="0"/>
                </a:lnTo>
                <a:lnTo>
                  <a:pt x="3652162" y="0"/>
                </a:lnTo>
                <a:lnTo>
                  <a:pt x="4461990" y="0"/>
                </a:lnTo>
                <a:cubicBezTo>
                  <a:pt x="4560020" y="0"/>
                  <a:pt x="4639490" y="79470"/>
                  <a:pt x="4639490" y="177500"/>
                </a:cubicBezTo>
                <a:lnTo>
                  <a:pt x="3883742" y="2031502"/>
                </a:lnTo>
                <a:cubicBezTo>
                  <a:pt x="3829662" y="2179453"/>
                  <a:pt x="3750192" y="2196521"/>
                  <a:pt x="3652162" y="2196521"/>
                </a:cubicBezTo>
                <a:lnTo>
                  <a:pt x="3323386" y="2197349"/>
                </a:lnTo>
                <a:lnTo>
                  <a:pt x="3242786" y="2197576"/>
                </a:lnTo>
                <a:lnTo>
                  <a:pt x="3237582" y="2196526"/>
                </a:lnTo>
                <a:lnTo>
                  <a:pt x="440461" y="2196526"/>
                </a:lnTo>
                <a:lnTo>
                  <a:pt x="440459" y="2196528"/>
                </a:lnTo>
                <a:lnTo>
                  <a:pt x="3237583" y="2196528"/>
                </a:lnTo>
                <a:lnTo>
                  <a:pt x="3242788" y="2197578"/>
                </a:lnTo>
                <a:lnTo>
                  <a:pt x="3212694" y="2197663"/>
                </a:lnTo>
                <a:lnTo>
                  <a:pt x="223235" y="2196528"/>
                </a:lnTo>
                <a:lnTo>
                  <a:pt x="223233" y="2196528"/>
                </a:lnTo>
                <a:cubicBezTo>
                  <a:pt x="223228" y="2196528"/>
                  <a:pt x="223225" y="2196526"/>
                  <a:pt x="223219" y="2196526"/>
                </a:cubicBezTo>
                <a:lnTo>
                  <a:pt x="191022" y="2196526"/>
                </a:lnTo>
                <a:cubicBezTo>
                  <a:pt x="105151" y="2196526"/>
                  <a:pt x="31472" y="2248736"/>
                  <a:pt x="0" y="2323143"/>
                </a:cubicBezTo>
                <a:lnTo>
                  <a:pt x="873591" y="165621"/>
                </a:lnTo>
                <a:cubicBezTo>
                  <a:pt x="927886" y="17131"/>
                  <a:pt x="1007674" y="0"/>
                  <a:pt x="1106096" y="0"/>
                </a:cubicBezTo>
                <a:close/>
              </a:path>
            </a:pathLst>
          </a:custGeom>
          <a:solidFill>
            <a:srgbClr val="FEE5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800" b="0" i="0" u="none" strike="noStrike" cap="none">
              <a:solidFill>
                <a:schemeClr val="lt1"/>
              </a:solidFill>
              <a:latin typeface="Calibri"/>
              <a:ea typeface="Calibri"/>
              <a:cs typeface="Calibri"/>
              <a:sym typeface="Calibri"/>
            </a:endParaRPr>
          </a:p>
        </p:txBody>
      </p:sp>
      <p:sp>
        <p:nvSpPr>
          <p:cNvPr id="718" name="Google Shape;718;p92"/>
          <p:cNvSpPr txBox="1"/>
          <p:nvPr/>
        </p:nvSpPr>
        <p:spPr>
          <a:xfrm>
            <a:off x="4796578" y="3526944"/>
            <a:ext cx="2151550" cy="1446550"/>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8800" b="1" i="1" u="none" strike="noStrike" cap="none" dirty="0">
                <a:solidFill>
                  <a:schemeClr val="lt1"/>
                </a:solidFill>
                <a:latin typeface="Calibri"/>
                <a:ea typeface="Calibri"/>
                <a:cs typeface="Calibri"/>
                <a:sym typeface="Calibri"/>
              </a:rPr>
              <a:t>70%</a:t>
            </a:r>
            <a:endParaRPr dirty="0"/>
          </a:p>
        </p:txBody>
      </p:sp>
      <p:sp>
        <p:nvSpPr>
          <p:cNvPr id="719" name="Google Shape;719;p92"/>
          <p:cNvSpPr txBox="1"/>
          <p:nvPr/>
        </p:nvSpPr>
        <p:spPr>
          <a:xfrm>
            <a:off x="8688138" y="2864559"/>
            <a:ext cx="2151550" cy="1446550"/>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8800" b="1" i="1" u="none" strike="noStrike" cap="none" dirty="0">
                <a:solidFill>
                  <a:schemeClr val="lt1"/>
                </a:solidFill>
                <a:latin typeface="Calibri"/>
                <a:ea typeface="Calibri"/>
                <a:cs typeface="Calibri"/>
                <a:sym typeface="Calibri"/>
              </a:rPr>
              <a:t>30%</a:t>
            </a:r>
            <a:endParaRPr dirty="0"/>
          </a:p>
        </p:txBody>
      </p:sp>
      <p:sp>
        <p:nvSpPr>
          <p:cNvPr id="720" name="Google Shape;720;p92"/>
          <p:cNvSpPr txBox="1"/>
          <p:nvPr/>
        </p:nvSpPr>
        <p:spPr>
          <a:xfrm>
            <a:off x="7763315" y="4316077"/>
            <a:ext cx="3342000" cy="461624"/>
          </a:xfrm>
          <a:prstGeom prst="rect">
            <a:avLst/>
          </a:prstGeom>
          <a:noFill/>
          <a:ln>
            <a:noFill/>
          </a:ln>
        </p:spPr>
        <p:txBody>
          <a:bodyPr spcFirstLastPara="1" wrap="square" lIns="0" tIns="45700" rIns="0" bIns="45700" anchor="b" anchorCtr="0">
            <a:spAutoFit/>
          </a:bodyPr>
          <a:lstStyle/>
          <a:p>
            <a:pPr marL="0" marR="0" lvl="0" indent="0" algn="ctr" rtl="0">
              <a:spcBef>
                <a:spcPts val="0"/>
              </a:spcBef>
              <a:spcAft>
                <a:spcPts val="0"/>
              </a:spcAft>
              <a:buNone/>
            </a:pPr>
            <a:r>
              <a:rPr lang="en-US" sz="2400" i="0" u="none" strike="noStrike" cap="none" dirty="0">
                <a:solidFill>
                  <a:schemeClr val="dk1"/>
                </a:solidFill>
                <a:latin typeface="Franklin Gothic Medium Cond" panose="020B0606030402020204" pitchFamily="34" charset="0"/>
                <a:ea typeface="Montserrat SemiBold"/>
                <a:cs typeface="Montserrat SemiBold"/>
                <a:sym typeface="Montserrat SemiBold"/>
              </a:rPr>
              <a:t>Quick Response Fund (QRF)</a:t>
            </a:r>
            <a:endParaRPr sz="2400" i="1" u="none" strike="noStrike" cap="none" dirty="0">
              <a:solidFill>
                <a:srgbClr val="3A3838"/>
              </a:solidFill>
              <a:latin typeface="Franklin Gothic Medium Cond" panose="020B0606030402020204" pitchFamily="34" charset="0"/>
              <a:ea typeface="Montserrat SemiBold"/>
              <a:cs typeface="Montserrat SemiBold"/>
              <a:sym typeface="Montserrat SemiBold"/>
            </a:endParaRPr>
          </a:p>
        </p:txBody>
      </p:sp>
      <p:sp>
        <p:nvSpPr>
          <p:cNvPr id="721" name="Google Shape;721;p92"/>
          <p:cNvSpPr txBox="1"/>
          <p:nvPr/>
        </p:nvSpPr>
        <p:spPr>
          <a:xfrm>
            <a:off x="3769024" y="4875023"/>
            <a:ext cx="3509700" cy="923289"/>
          </a:xfrm>
          <a:prstGeom prst="rect">
            <a:avLst/>
          </a:prstGeom>
          <a:noFill/>
          <a:ln>
            <a:noFill/>
          </a:ln>
        </p:spPr>
        <p:txBody>
          <a:bodyPr spcFirstLastPara="1" wrap="square" lIns="0" tIns="45700" rIns="0" bIns="45700" anchor="b" anchorCtr="0">
            <a:spAutoFit/>
          </a:bodyPr>
          <a:lstStyle/>
          <a:p>
            <a:pPr marL="84138" marR="0" lvl="1" indent="0" algn="ctr" rtl="0">
              <a:spcBef>
                <a:spcPts val="0"/>
              </a:spcBef>
              <a:spcAft>
                <a:spcPts val="0"/>
              </a:spcAft>
              <a:buNone/>
            </a:pPr>
            <a:r>
              <a:rPr lang="en-US" i="0" u="none" strike="noStrike" cap="none" dirty="0">
                <a:solidFill>
                  <a:schemeClr val="dk1"/>
                </a:solidFill>
                <a:latin typeface="Franklin Gothic Medium Cond" panose="020B0606030402020204" pitchFamily="34" charset="0"/>
                <a:ea typeface="Montserrat SemiBold"/>
                <a:cs typeface="Montserrat SemiBold"/>
                <a:sym typeface="Montserrat SemiBold"/>
              </a:rPr>
              <a:t>Disaster prevention and mitigation, preparedness, response, rehabilitation and recovery </a:t>
            </a:r>
            <a:endParaRPr i="0" u="none" strike="noStrike" cap="none" dirty="0">
              <a:solidFill>
                <a:schemeClr val="dk1"/>
              </a:solidFill>
              <a:latin typeface="Franklin Gothic Medium Cond" panose="020B0606030402020204" pitchFamily="34" charset="0"/>
              <a:ea typeface="Montserrat SemiBold"/>
              <a:cs typeface="Montserrat SemiBold"/>
              <a:sym typeface="Montserrat SemiBold"/>
            </a:endParaRPr>
          </a:p>
        </p:txBody>
      </p:sp>
      <p:sp>
        <p:nvSpPr>
          <p:cNvPr id="722" name="Google Shape;722;p92"/>
          <p:cNvSpPr/>
          <p:nvPr/>
        </p:nvSpPr>
        <p:spPr>
          <a:xfrm>
            <a:off x="293697" y="1752351"/>
            <a:ext cx="7526768" cy="1088611"/>
          </a:xfrm>
          <a:prstGeom prst="roundRect">
            <a:avLst>
              <a:gd name="adj" fmla="val 7052"/>
            </a:avLst>
          </a:prstGeom>
          <a:solidFill>
            <a:schemeClr val="lt1"/>
          </a:solidFill>
          <a:ln>
            <a:noFill/>
          </a:ln>
        </p:spPr>
        <p:txBody>
          <a:bodyPr spcFirstLastPara="1" wrap="square" lIns="91425" tIns="45700" rIns="91425" bIns="45700" anchor="t" anchorCtr="0">
            <a:noAutofit/>
          </a:bodyPr>
          <a:lstStyle/>
          <a:p>
            <a:pPr marL="82550" marR="0" lvl="0" indent="-6350" algn="just" rtl="0">
              <a:spcBef>
                <a:spcPts val="0"/>
              </a:spcBef>
              <a:spcAft>
                <a:spcPts val="0"/>
              </a:spcAft>
              <a:buNone/>
            </a:pPr>
            <a:r>
              <a:rPr lang="en-US" sz="2800" b="0" i="0" u="none" strike="noStrike" cap="none" dirty="0">
                <a:solidFill>
                  <a:schemeClr val="dk1"/>
                </a:solidFill>
                <a:latin typeface="Franklin Gothic Medium Cond" panose="020B0606030402020204" pitchFamily="34" charset="0"/>
                <a:ea typeface="LiSu" panose="02010509060101010101" pitchFamily="49" charset="-122"/>
                <a:cs typeface="Libre Franklin Thin"/>
                <a:sym typeface="Libre Franklin Thin"/>
              </a:rPr>
              <a:t>LDRRMF amounting to </a:t>
            </a:r>
            <a:r>
              <a:rPr lang="en-US" sz="2800" b="1" i="0" u="none" strike="noStrike" cap="none" dirty="0">
                <a:solidFill>
                  <a:schemeClr val="dk1"/>
                </a:solidFill>
                <a:latin typeface="Franklin Gothic Medium Cond" panose="020B0606030402020204" pitchFamily="34" charset="0"/>
                <a:ea typeface="LiSu" panose="02010509060101010101" pitchFamily="49" charset="-122"/>
                <a:cs typeface="Libre Franklin Thin"/>
                <a:sym typeface="Libre Franklin Thin"/>
              </a:rPr>
              <a:t>not less than five percent (5%) </a:t>
            </a:r>
            <a:r>
              <a:rPr lang="en-US" sz="2800" b="0" i="0" u="none" strike="noStrike" cap="none" dirty="0">
                <a:solidFill>
                  <a:schemeClr val="dk1"/>
                </a:solidFill>
                <a:latin typeface="Franklin Gothic Medium Cond" panose="020B0606030402020204" pitchFamily="34" charset="0"/>
                <a:ea typeface="LiSu" panose="02010509060101010101" pitchFamily="49" charset="-122"/>
                <a:cs typeface="Libre Franklin Thin"/>
                <a:sym typeface="Libre Franklin Thin"/>
              </a:rPr>
              <a:t>of the estimated revenue from regular sources shall be set aside to support disaster risk management activities.</a:t>
            </a:r>
            <a:endParaRPr sz="2000" dirty="0">
              <a:latin typeface="Franklin Gothic Medium Cond" panose="020B0606030402020204" pitchFamily="34" charset="0"/>
              <a:ea typeface="LiSu" panose="020105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22"/>
                                        </p:tgtEl>
                                        <p:attrNameLst>
                                          <p:attrName>style.visibility</p:attrName>
                                        </p:attrNameLst>
                                      </p:cBhvr>
                                      <p:to>
                                        <p:strVal val="visible"/>
                                      </p:to>
                                    </p:set>
                                    <p:animEffect transition="in" filter="fade">
                                      <p:cBhvr>
                                        <p:cTn id="7" dur="500"/>
                                        <p:tgtEl>
                                          <p:spTgt spid="72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715"/>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716"/>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717"/>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718"/>
                                        </p:tgtEl>
                                        <p:attrNameLst>
                                          <p:attrName>style.visibility</p:attrName>
                                        </p:attrNameLst>
                                      </p:cBhvr>
                                      <p:to>
                                        <p:strVal val="visible"/>
                                      </p:to>
                                    </p:set>
                                    <p:animEffect transition="in" filter="fade">
                                      <p:cBhvr>
                                        <p:cTn id="20" dur="500"/>
                                        <p:tgtEl>
                                          <p:spTgt spid="718"/>
                                        </p:tgtEl>
                                      </p:cBhvr>
                                    </p:animEffect>
                                  </p:childTnLst>
                                </p:cTn>
                              </p:par>
                              <p:par>
                                <p:cTn id="21" presetID="10" presetClass="entr" presetSubtype="0" fill="hold" nodeType="withEffect">
                                  <p:stCondLst>
                                    <p:cond delay="0"/>
                                  </p:stCondLst>
                                  <p:childTnLst>
                                    <p:set>
                                      <p:cBhvr>
                                        <p:cTn id="22" dur="1" fill="hold">
                                          <p:stCondLst>
                                            <p:cond delay="0"/>
                                          </p:stCondLst>
                                        </p:cTn>
                                        <p:tgtEl>
                                          <p:spTgt spid="721"/>
                                        </p:tgtEl>
                                        <p:attrNameLst>
                                          <p:attrName>style.visibility</p:attrName>
                                        </p:attrNameLst>
                                      </p:cBhvr>
                                      <p:to>
                                        <p:strVal val="visible"/>
                                      </p:to>
                                    </p:set>
                                    <p:animEffect transition="in" filter="fade">
                                      <p:cBhvr>
                                        <p:cTn id="23" dur="500"/>
                                        <p:tgtEl>
                                          <p:spTgt spid="721"/>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719"/>
                                        </p:tgtEl>
                                        <p:attrNameLst>
                                          <p:attrName>style.visibility</p:attrName>
                                        </p:attrNameLst>
                                      </p:cBhvr>
                                      <p:to>
                                        <p:strVal val="visible"/>
                                      </p:to>
                                    </p:set>
                                    <p:animEffect transition="in" filter="fade">
                                      <p:cBhvr>
                                        <p:cTn id="28" dur="500"/>
                                        <p:tgtEl>
                                          <p:spTgt spid="719"/>
                                        </p:tgtEl>
                                      </p:cBhvr>
                                    </p:animEffect>
                                  </p:childTnLst>
                                </p:cTn>
                              </p:par>
                              <p:par>
                                <p:cTn id="29" presetID="10" presetClass="entr" presetSubtype="0" fill="hold" nodeType="withEffect">
                                  <p:stCondLst>
                                    <p:cond delay="0"/>
                                  </p:stCondLst>
                                  <p:childTnLst>
                                    <p:set>
                                      <p:cBhvr>
                                        <p:cTn id="30" dur="1" fill="hold">
                                          <p:stCondLst>
                                            <p:cond delay="0"/>
                                          </p:stCondLst>
                                        </p:cTn>
                                        <p:tgtEl>
                                          <p:spTgt spid="720"/>
                                        </p:tgtEl>
                                        <p:attrNameLst>
                                          <p:attrName>style.visibility</p:attrName>
                                        </p:attrNameLst>
                                      </p:cBhvr>
                                      <p:to>
                                        <p:strVal val="visible"/>
                                      </p:to>
                                    </p:set>
                                    <p:animEffect transition="in" filter="fade">
                                      <p:cBhvr>
                                        <p:cTn id="31" dur="500"/>
                                        <p:tgtEl>
                                          <p:spTgt spid="7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727"/>
        <p:cNvGrpSpPr/>
        <p:nvPr/>
      </p:nvGrpSpPr>
      <p:grpSpPr>
        <a:xfrm>
          <a:off x="0" y="0"/>
          <a:ext cx="0" cy="0"/>
          <a:chOff x="0" y="0"/>
          <a:chExt cx="0" cy="0"/>
        </a:xfrm>
      </p:grpSpPr>
      <p:sp>
        <p:nvSpPr>
          <p:cNvPr id="728" name="Google Shape;728;p93"/>
          <p:cNvSpPr txBox="1"/>
          <p:nvPr/>
        </p:nvSpPr>
        <p:spPr>
          <a:xfrm>
            <a:off x="152400" y="983193"/>
            <a:ext cx="11887200" cy="763801"/>
          </a:xfrm>
          <a:prstGeom prst="rect">
            <a:avLst/>
          </a:prstGeom>
          <a:noFill/>
          <a:ln>
            <a:noFill/>
          </a:ln>
        </p:spPr>
        <p:txBody>
          <a:bodyPr spcFirstLastPara="1" wrap="square" lIns="68575" tIns="34275" rIns="68575" bIns="34275" anchor="ctr" anchorCtr="0">
            <a:normAutofit/>
          </a:bodyPr>
          <a:lstStyle/>
          <a:p>
            <a:pPr marL="0" marR="0" lvl="0" indent="0" algn="ctr" rtl="0">
              <a:spcBef>
                <a:spcPts val="0"/>
              </a:spcBef>
              <a:spcAft>
                <a:spcPts val="0"/>
              </a:spcAft>
              <a:buClr>
                <a:schemeClr val="dk1"/>
              </a:buClr>
              <a:buSzPts val="4200"/>
              <a:buFont typeface="Libre Franklin"/>
              <a:buNone/>
            </a:pPr>
            <a:r>
              <a:rPr lang="en-US" sz="4400" b="1" i="0" u="none" strike="noStrike" cap="none" dirty="0">
                <a:solidFill>
                  <a:schemeClr val="dk1"/>
                </a:solidFill>
                <a:latin typeface="Franklin Gothic Demi Cond" panose="020B0706030402020204" pitchFamily="34" charset="0"/>
                <a:ea typeface="LiSu" panose="02010509060101010101" pitchFamily="49" charset="-122"/>
                <a:cs typeface="Libre Franklin"/>
                <a:sym typeface="Libre Franklin"/>
              </a:rPr>
              <a:t>UTILIZATION OF THE LDRRMF</a:t>
            </a:r>
            <a:endParaRPr sz="4400" dirty="0">
              <a:latin typeface="Franklin Gothic Demi Cond" panose="020B0706030402020204" pitchFamily="34" charset="0"/>
              <a:ea typeface="LiSu" panose="02010509060101010101" pitchFamily="49" charset="-122"/>
            </a:endParaRPr>
          </a:p>
        </p:txBody>
      </p:sp>
      <p:sp>
        <p:nvSpPr>
          <p:cNvPr id="729" name="Google Shape;729;p93"/>
          <p:cNvSpPr/>
          <p:nvPr/>
        </p:nvSpPr>
        <p:spPr>
          <a:xfrm>
            <a:off x="8777040" y="2322939"/>
            <a:ext cx="2394819" cy="2598126"/>
          </a:xfrm>
          <a:custGeom>
            <a:avLst/>
            <a:gdLst/>
            <a:ahLst/>
            <a:cxnLst/>
            <a:rect l="l" t="t" r="r" b="b"/>
            <a:pathLst>
              <a:path w="21600" h="21477" extrusionOk="0">
                <a:moveTo>
                  <a:pt x="17262" y="21477"/>
                </a:moveTo>
                <a:cubicBezTo>
                  <a:pt x="17083" y="21477"/>
                  <a:pt x="16860" y="21477"/>
                  <a:pt x="16681" y="21436"/>
                </a:cubicBezTo>
                <a:cubicBezTo>
                  <a:pt x="12477" y="20903"/>
                  <a:pt x="8184" y="20452"/>
                  <a:pt x="3935" y="20083"/>
                </a:cubicBezTo>
                <a:cubicBezTo>
                  <a:pt x="1699" y="19879"/>
                  <a:pt x="0" y="18198"/>
                  <a:pt x="0" y="16108"/>
                </a:cubicBezTo>
                <a:cubicBezTo>
                  <a:pt x="0" y="15985"/>
                  <a:pt x="89" y="15903"/>
                  <a:pt x="224" y="15903"/>
                </a:cubicBezTo>
                <a:cubicBezTo>
                  <a:pt x="358" y="15903"/>
                  <a:pt x="447" y="15985"/>
                  <a:pt x="447" y="16108"/>
                </a:cubicBezTo>
                <a:cubicBezTo>
                  <a:pt x="447" y="17952"/>
                  <a:pt x="1968" y="19469"/>
                  <a:pt x="3935" y="19674"/>
                </a:cubicBezTo>
                <a:cubicBezTo>
                  <a:pt x="8184" y="20042"/>
                  <a:pt x="12477" y="20493"/>
                  <a:pt x="16726" y="21026"/>
                </a:cubicBezTo>
                <a:cubicBezTo>
                  <a:pt x="17844" y="21149"/>
                  <a:pt x="18962" y="20862"/>
                  <a:pt x="19811" y="20206"/>
                </a:cubicBezTo>
                <a:cubicBezTo>
                  <a:pt x="20661" y="19510"/>
                  <a:pt x="21153" y="18567"/>
                  <a:pt x="21153" y="17501"/>
                </a:cubicBezTo>
                <a:lnTo>
                  <a:pt x="21153" y="3976"/>
                </a:lnTo>
                <a:cubicBezTo>
                  <a:pt x="21153" y="2951"/>
                  <a:pt x="20661" y="1967"/>
                  <a:pt x="19811" y="1271"/>
                </a:cubicBezTo>
                <a:cubicBezTo>
                  <a:pt x="18962" y="615"/>
                  <a:pt x="17844" y="287"/>
                  <a:pt x="16726" y="451"/>
                </a:cubicBezTo>
                <a:cubicBezTo>
                  <a:pt x="12522" y="984"/>
                  <a:pt x="8184" y="1435"/>
                  <a:pt x="3935" y="1803"/>
                </a:cubicBezTo>
                <a:cubicBezTo>
                  <a:pt x="1923" y="1967"/>
                  <a:pt x="447" y="3484"/>
                  <a:pt x="447" y="5369"/>
                </a:cubicBezTo>
                <a:cubicBezTo>
                  <a:pt x="447" y="5492"/>
                  <a:pt x="358" y="5574"/>
                  <a:pt x="224" y="5574"/>
                </a:cubicBezTo>
                <a:cubicBezTo>
                  <a:pt x="89" y="5574"/>
                  <a:pt x="0" y="5492"/>
                  <a:pt x="0" y="5369"/>
                </a:cubicBezTo>
                <a:cubicBezTo>
                  <a:pt x="0" y="3320"/>
                  <a:pt x="1699" y="1598"/>
                  <a:pt x="3935" y="1394"/>
                </a:cubicBezTo>
                <a:cubicBezTo>
                  <a:pt x="8184" y="1025"/>
                  <a:pt x="12477" y="574"/>
                  <a:pt x="16681" y="41"/>
                </a:cubicBezTo>
                <a:cubicBezTo>
                  <a:pt x="17933" y="-123"/>
                  <a:pt x="19185" y="205"/>
                  <a:pt x="20124" y="984"/>
                </a:cubicBezTo>
                <a:cubicBezTo>
                  <a:pt x="21063" y="1721"/>
                  <a:pt x="21600" y="2828"/>
                  <a:pt x="21600" y="3976"/>
                </a:cubicBezTo>
                <a:lnTo>
                  <a:pt x="21600" y="17501"/>
                </a:lnTo>
                <a:cubicBezTo>
                  <a:pt x="21600" y="18649"/>
                  <a:pt x="21063" y="19756"/>
                  <a:pt x="20124" y="20493"/>
                </a:cubicBezTo>
                <a:cubicBezTo>
                  <a:pt x="19319" y="21108"/>
                  <a:pt x="18335" y="21477"/>
                  <a:pt x="17262" y="21477"/>
                </a:cubicBezTo>
                <a:close/>
              </a:path>
            </a:pathLst>
          </a:custGeom>
          <a:solidFill>
            <a:schemeClr val="accent6"/>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730" name="Google Shape;730;p93"/>
          <p:cNvSpPr/>
          <p:nvPr/>
        </p:nvSpPr>
        <p:spPr>
          <a:xfrm>
            <a:off x="1290130" y="2322939"/>
            <a:ext cx="2625377" cy="2597810"/>
          </a:xfrm>
          <a:custGeom>
            <a:avLst/>
            <a:gdLst/>
            <a:ahLst/>
            <a:cxnLst/>
            <a:rect l="l" t="t" r="r" b="b"/>
            <a:pathLst>
              <a:path w="21580" h="21475" extrusionOk="0">
                <a:moveTo>
                  <a:pt x="3912" y="21475"/>
                </a:moveTo>
                <a:cubicBezTo>
                  <a:pt x="2975" y="21475"/>
                  <a:pt x="2038" y="21147"/>
                  <a:pt x="1345" y="20491"/>
                </a:cubicBezTo>
                <a:cubicBezTo>
                  <a:pt x="489" y="19754"/>
                  <a:pt x="0" y="18647"/>
                  <a:pt x="0" y="17499"/>
                </a:cubicBezTo>
                <a:lnTo>
                  <a:pt x="0" y="3974"/>
                </a:lnTo>
                <a:cubicBezTo>
                  <a:pt x="0" y="2826"/>
                  <a:pt x="489" y="1719"/>
                  <a:pt x="1345" y="982"/>
                </a:cubicBezTo>
                <a:cubicBezTo>
                  <a:pt x="2201" y="244"/>
                  <a:pt x="3342" y="-125"/>
                  <a:pt x="4483" y="39"/>
                </a:cubicBezTo>
                <a:cubicBezTo>
                  <a:pt x="8314" y="572"/>
                  <a:pt x="12226" y="1023"/>
                  <a:pt x="16098" y="1391"/>
                </a:cubicBezTo>
                <a:cubicBezTo>
                  <a:pt x="18136" y="1596"/>
                  <a:pt x="19685" y="3277"/>
                  <a:pt x="19685" y="5367"/>
                </a:cubicBezTo>
                <a:lnTo>
                  <a:pt x="19685" y="8728"/>
                </a:lnTo>
                <a:lnTo>
                  <a:pt x="21519" y="10572"/>
                </a:lnTo>
                <a:cubicBezTo>
                  <a:pt x="21600" y="10654"/>
                  <a:pt x="21600" y="10777"/>
                  <a:pt x="21519" y="10859"/>
                </a:cubicBezTo>
                <a:lnTo>
                  <a:pt x="19685" y="12704"/>
                </a:lnTo>
                <a:lnTo>
                  <a:pt x="19685" y="16065"/>
                </a:lnTo>
                <a:cubicBezTo>
                  <a:pt x="19685" y="18114"/>
                  <a:pt x="18136" y="19835"/>
                  <a:pt x="16098" y="20040"/>
                </a:cubicBezTo>
                <a:cubicBezTo>
                  <a:pt x="12226" y="20409"/>
                  <a:pt x="8314" y="20860"/>
                  <a:pt x="4483" y="21393"/>
                </a:cubicBezTo>
                <a:cubicBezTo>
                  <a:pt x="4279" y="21434"/>
                  <a:pt x="4075" y="21475"/>
                  <a:pt x="3912" y="21475"/>
                </a:cubicBezTo>
                <a:close/>
                <a:moveTo>
                  <a:pt x="3912" y="408"/>
                </a:moveTo>
                <a:cubicBezTo>
                  <a:pt x="3057" y="408"/>
                  <a:pt x="2242" y="695"/>
                  <a:pt x="1589" y="1269"/>
                </a:cubicBezTo>
                <a:cubicBezTo>
                  <a:pt x="815" y="1965"/>
                  <a:pt x="367" y="2908"/>
                  <a:pt x="367" y="3974"/>
                </a:cubicBezTo>
                <a:lnTo>
                  <a:pt x="367" y="17499"/>
                </a:lnTo>
                <a:cubicBezTo>
                  <a:pt x="367" y="18524"/>
                  <a:pt x="815" y="19508"/>
                  <a:pt x="1589" y="20204"/>
                </a:cubicBezTo>
                <a:cubicBezTo>
                  <a:pt x="2364" y="20860"/>
                  <a:pt x="3383" y="21188"/>
                  <a:pt x="4402" y="21024"/>
                </a:cubicBezTo>
                <a:cubicBezTo>
                  <a:pt x="8232" y="20491"/>
                  <a:pt x="12145" y="20040"/>
                  <a:pt x="16057" y="19672"/>
                </a:cubicBezTo>
                <a:cubicBezTo>
                  <a:pt x="17891" y="19508"/>
                  <a:pt x="19236" y="17991"/>
                  <a:pt x="19236" y="16106"/>
                </a:cubicBezTo>
                <a:lnTo>
                  <a:pt x="19236" y="12663"/>
                </a:lnTo>
                <a:cubicBezTo>
                  <a:pt x="19236" y="12622"/>
                  <a:pt x="19277" y="12540"/>
                  <a:pt x="19277" y="12499"/>
                </a:cubicBezTo>
                <a:lnTo>
                  <a:pt x="21030" y="10736"/>
                </a:lnTo>
                <a:lnTo>
                  <a:pt x="19277" y="8974"/>
                </a:lnTo>
                <a:cubicBezTo>
                  <a:pt x="19236" y="8933"/>
                  <a:pt x="19236" y="8892"/>
                  <a:pt x="19236" y="8810"/>
                </a:cubicBezTo>
                <a:lnTo>
                  <a:pt x="19236" y="5367"/>
                </a:lnTo>
                <a:cubicBezTo>
                  <a:pt x="19236" y="3523"/>
                  <a:pt x="17851" y="2006"/>
                  <a:pt x="16057" y="1801"/>
                </a:cubicBezTo>
                <a:cubicBezTo>
                  <a:pt x="12186" y="1432"/>
                  <a:pt x="8273" y="982"/>
                  <a:pt x="4402" y="449"/>
                </a:cubicBezTo>
                <a:cubicBezTo>
                  <a:pt x="4238" y="408"/>
                  <a:pt x="4075" y="408"/>
                  <a:pt x="3912" y="408"/>
                </a:cubicBezTo>
                <a:close/>
              </a:path>
            </a:pathLst>
          </a:custGeom>
          <a:solidFill>
            <a:schemeClr val="dk2"/>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731" name="Google Shape;731;p93"/>
          <p:cNvSpPr/>
          <p:nvPr/>
        </p:nvSpPr>
        <p:spPr>
          <a:xfrm>
            <a:off x="6297930" y="2570850"/>
            <a:ext cx="2625377" cy="2113470"/>
          </a:xfrm>
          <a:custGeom>
            <a:avLst/>
            <a:gdLst/>
            <a:ahLst/>
            <a:cxnLst/>
            <a:rect l="l" t="t" r="r" b="b"/>
            <a:pathLst>
              <a:path w="21580" h="21512" extrusionOk="0">
                <a:moveTo>
                  <a:pt x="15731" y="21512"/>
                </a:moveTo>
                <a:cubicBezTo>
                  <a:pt x="15650" y="21512"/>
                  <a:pt x="15568" y="21512"/>
                  <a:pt x="15487" y="21512"/>
                </a:cubicBezTo>
                <a:cubicBezTo>
                  <a:pt x="11615" y="21209"/>
                  <a:pt x="7743" y="21007"/>
                  <a:pt x="3872" y="20957"/>
                </a:cubicBezTo>
                <a:cubicBezTo>
                  <a:pt x="1752" y="20906"/>
                  <a:pt x="0" y="18736"/>
                  <a:pt x="0" y="16062"/>
                </a:cubicBezTo>
                <a:cubicBezTo>
                  <a:pt x="0" y="15910"/>
                  <a:pt x="81" y="15809"/>
                  <a:pt x="204" y="15809"/>
                </a:cubicBezTo>
                <a:cubicBezTo>
                  <a:pt x="326" y="15809"/>
                  <a:pt x="408" y="15910"/>
                  <a:pt x="408" y="16062"/>
                </a:cubicBezTo>
                <a:cubicBezTo>
                  <a:pt x="408" y="18434"/>
                  <a:pt x="1956" y="20402"/>
                  <a:pt x="3872" y="20452"/>
                </a:cubicBezTo>
                <a:cubicBezTo>
                  <a:pt x="7743" y="20503"/>
                  <a:pt x="11656" y="20705"/>
                  <a:pt x="15528" y="21007"/>
                </a:cubicBezTo>
                <a:cubicBezTo>
                  <a:pt x="16506" y="21058"/>
                  <a:pt x="17443" y="20654"/>
                  <a:pt x="18177" y="19847"/>
                </a:cubicBezTo>
                <a:cubicBezTo>
                  <a:pt x="18910" y="18989"/>
                  <a:pt x="19277" y="17878"/>
                  <a:pt x="19277" y="16667"/>
                </a:cubicBezTo>
                <a:lnTo>
                  <a:pt x="19277" y="13134"/>
                </a:lnTo>
                <a:cubicBezTo>
                  <a:pt x="19277" y="13084"/>
                  <a:pt x="19318" y="12983"/>
                  <a:pt x="19318" y="12933"/>
                </a:cubicBezTo>
                <a:lnTo>
                  <a:pt x="21070" y="10762"/>
                </a:lnTo>
                <a:lnTo>
                  <a:pt x="19318" y="8592"/>
                </a:lnTo>
                <a:cubicBezTo>
                  <a:pt x="19277" y="8542"/>
                  <a:pt x="19277" y="8491"/>
                  <a:pt x="19277" y="8390"/>
                </a:cubicBezTo>
                <a:lnTo>
                  <a:pt x="19277" y="4858"/>
                </a:lnTo>
                <a:cubicBezTo>
                  <a:pt x="19277" y="3647"/>
                  <a:pt x="18869" y="2486"/>
                  <a:pt x="18177" y="1678"/>
                </a:cubicBezTo>
                <a:cubicBezTo>
                  <a:pt x="17443" y="820"/>
                  <a:pt x="16506" y="417"/>
                  <a:pt x="15528" y="518"/>
                </a:cubicBezTo>
                <a:cubicBezTo>
                  <a:pt x="11656" y="820"/>
                  <a:pt x="7743" y="1022"/>
                  <a:pt x="3872" y="1073"/>
                </a:cubicBezTo>
                <a:cubicBezTo>
                  <a:pt x="1956" y="1123"/>
                  <a:pt x="408" y="3091"/>
                  <a:pt x="408" y="5463"/>
                </a:cubicBezTo>
                <a:cubicBezTo>
                  <a:pt x="408" y="5615"/>
                  <a:pt x="326" y="5716"/>
                  <a:pt x="204" y="5716"/>
                </a:cubicBezTo>
                <a:cubicBezTo>
                  <a:pt x="81" y="5716"/>
                  <a:pt x="0" y="5615"/>
                  <a:pt x="0" y="5463"/>
                </a:cubicBezTo>
                <a:cubicBezTo>
                  <a:pt x="0" y="2789"/>
                  <a:pt x="1752" y="618"/>
                  <a:pt x="3872" y="568"/>
                </a:cubicBezTo>
                <a:cubicBezTo>
                  <a:pt x="7743" y="518"/>
                  <a:pt x="11656" y="316"/>
                  <a:pt x="15487" y="13"/>
                </a:cubicBezTo>
                <a:cubicBezTo>
                  <a:pt x="16587" y="-88"/>
                  <a:pt x="17606" y="417"/>
                  <a:pt x="18421" y="1325"/>
                </a:cubicBezTo>
                <a:cubicBezTo>
                  <a:pt x="19236" y="2284"/>
                  <a:pt x="19685" y="3546"/>
                  <a:pt x="19685" y="4908"/>
                </a:cubicBezTo>
                <a:lnTo>
                  <a:pt x="19685" y="8340"/>
                </a:lnTo>
                <a:lnTo>
                  <a:pt x="21519" y="10611"/>
                </a:lnTo>
                <a:cubicBezTo>
                  <a:pt x="21600" y="10712"/>
                  <a:pt x="21600" y="10863"/>
                  <a:pt x="21519" y="10964"/>
                </a:cubicBezTo>
                <a:lnTo>
                  <a:pt x="19685" y="13235"/>
                </a:lnTo>
                <a:lnTo>
                  <a:pt x="19685" y="16667"/>
                </a:lnTo>
                <a:cubicBezTo>
                  <a:pt x="19685" y="18030"/>
                  <a:pt x="19236" y="19291"/>
                  <a:pt x="18421" y="20250"/>
                </a:cubicBezTo>
                <a:cubicBezTo>
                  <a:pt x="17688" y="21058"/>
                  <a:pt x="16750" y="21512"/>
                  <a:pt x="15731" y="21512"/>
                </a:cubicBezTo>
                <a:close/>
              </a:path>
            </a:pathLst>
          </a:custGeom>
          <a:solidFill>
            <a:schemeClr val="accent3"/>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732" name="Google Shape;732;p93"/>
          <p:cNvSpPr txBox="1"/>
          <p:nvPr/>
        </p:nvSpPr>
        <p:spPr>
          <a:xfrm>
            <a:off x="4311098" y="3793627"/>
            <a:ext cx="1516545" cy="707846"/>
          </a:xfrm>
          <a:prstGeom prst="rect">
            <a:avLst/>
          </a:prstGeom>
          <a:noFill/>
          <a:ln>
            <a:noFill/>
          </a:ln>
        </p:spPr>
        <p:txBody>
          <a:bodyPr spcFirstLastPara="1" wrap="square" lIns="0" tIns="45700" rIns="0" bIns="45700" anchor="b" anchorCtr="0">
            <a:spAutoFit/>
          </a:bodyPr>
          <a:lstStyle/>
          <a:p>
            <a:pPr marL="0" marR="0" lvl="0" indent="0" algn="ctr" rtl="0">
              <a:spcBef>
                <a:spcPts val="0"/>
              </a:spcBef>
              <a:spcAft>
                <a:spcPts val="0"/>
              </a:spcAft>
              <a:buNone/>
            </a:pPr>
            <a:r>
              <a:rPr lang="en-US" sz="2000" i="0" u="none" strike="noStrike" cap="none" dirty="0">
                <a:solidFill>
                  <a:schemeClr val="dk1"/>
                </a:solidFill>
                <a:latin typeface="Franklin Gothic Medium Cond" panose="020B0606030402020204" pitchFamily="34" charset="0"/>
                <a:ea typeface="Calibri"/>
                <a:cs typeface="Calibri"/>
                <a:sym typeface="Calibri"/>
              </a:rPr>
              <a:t>Disaster Preparedness</a:t>
            </a:r>
            <a:endParaRPr sz="2000" dirty="0">
              <a:latin typeface="Franklin Gothic Medium Cond" panose="020B0606030402020204" pitchFamily="34" charset="0"/>
            </a:endParaRPr>
          </a:p>
        </p:txBody>
      </p:sp>
      <p:sp>
        <p:nvSpPr>
          <p:cNvPr id="733" name="Google Shape;733;p93"/>
          <p:cNvSpPr txBox="1"/>
          <p:nvPr/>
        </p:nvSpPr>
        <p:spPr>
          <a:xfrm>
            <a:off x="6717254" y="3693042"/>
            <a:ext cx="1516545" cy="830956"/>
          </a:xfrm>
          <a:prstGeom prst="rect">
            <a:avLst/>
          </a:prstGeom>
          <a:noFill/>
          <a:ln>
            <a:noFill/>
          </a:ln>
        </p:spPr>
        <p:txBody>
          <a:bodyPr spcFirstLastPara="1" wrap="square" lIns="0" tIns="45700" rIns="0" bIns="45700" anchor="b" anchorCtr="0">
            <a:spAutoFit/>
          </a:bodyPr>
          <a:lstStyle/>
          <a:p>
            <a:pPr marL="0" marR="0" lvl="0" indent="0" algn="ctr" rtl="0">
              <a:spcBef>
                <a:spcPts val="0"/>
              </a:spcBef>
              <a:spcAft>
                <a:spcPts val="0"/>
              </a:spcAft>
              <a:buNone/>
            </a:pPr>
            <a:r>
              <a:rPr lang="en-US" sz="2400" i="0" u="none" strike="noStrike" cap="none" dirty="0">
                <a:solidFill>
                  <a:schemeClr val="dk1"/>
                </a:solidFill>
                <a:latin typeface="Franklin Gothic Medium Cond" panose="020B0606030402020204" pitchFamily="34" charset="0"/>
                <a:ea typeface="Calibri"/>
                <a:cs typeface="Calibri"/>
                <a:sym typeface="Calibri"/>
              </a:rPr>
              <a:t>Disaster Response</a:t>
            </a:r>
            <a:endParaRPr sz="2400" dirty="0">
              <a:latin typeface="Franklin Gothic Medium Cond" panose="020B0606030402020204" pitchFamily="34" charset="0"/>
            </a:endParaRPr>
          </a:p>
        </p:txBody>
      </p:sp>
      <p:sp>
        <p:nvSpPr>
          <p:cNvPr id="734" name="Google Shape;734;p93"/>
          <p:cNvSpPr txBox="1"/>
          <p:nvPr/>
        </p:nvSpPr>
        <p:spPr>
          <a:xfrm>
            <a:off x="9216176" y="3656519"/>
            <a:ext cx="1685694" cy="1015622"/>
          </a:xfrm>
          <a:prstGeom prst="rect">
            <a:avLst/>
          </a:prstGeom>
          <a:noFill/>
          <a:ln>
            <a:noFill/>
          </a:ln>
        </p:spPr>
        <p:txBody>
          <a:bodyPr spcFirstLastPara="1" wrap="square" lIns="0" tIns="45700" rIns="0" bIns="45700" anchor="b" anchorCtr="0">
            <a:spAutoFit/>
          </a:bodyPr>
          <a:lstStyle/>
          <a:p>
            <a:pPr marL="0" marR="0" lvl="0" indent="0" algn="ctr" rtl="0">
              <a:spcBef>
                <a:spcPts val="0"/>
              </a:spcBef>
              <a:spcAft>
                <a:spcPts val="0"/>
              </a:spcAft>
              <a:buNone/>
            </a:pPr>
            <a:r>
              <a:rPr lang="en-US" sz="2000" i="0" u="none" strike="noStrike" cap="none" dirty="0">
                <a:solidFill>
                  <a:schemeClr val="dk1"/>
                </a:solidFill>
                <a:latin typeface="Franklin Gothic Medium Cond" panose="020B0606030402020204" pitchFamily="34" charset="0"/>
                <a:ea typeface="Calibri"/>
                <a:cs typeface="Calibri"/>
                <a:sym typeface="Calibri"/>
              </a:rPr>
              <a:t>Disaster Rehabilitation and Recovery</a:t>
            </a:r>
            <a:endParaRPr sz="2000" dirty="0">
              <a:latin typeface="Franklin Gothic Medium Cond" panose="020B0606030402020204" pitchFamily="34" charset="0"/>
            </a:endParaRPr>
          </a:p>
        </p:txBody>
      </p:sp>
      <p:sp>
        <p:nvSpPr>
          <p:cNvPr id="735" name="Google Shape;735;p93"/>
          <p:cNvSpPr txBox="1"/>
          <p:nvPr/>
        </p:nvSpPr>
        <p:spPr>
          <a:xfrm>
            <a:off x="1485948" y="3778942"/>
            <a:ext cx="1938129" cy="707846"/>
          </a:xfrm>
          <a:prstGeom prst="rect">
            <a:avLst/>
          </a:prstGeom>
          <a:noFill/>
          <a:ln>
            <a:noFill/>
          </a:ln>
        </p:spPr>
        <p:txBody>
          <a:bodyPr spcFirstLastPara="1" wrap="square" lIns="0" tIns="45700" rIns="0" bIns="45700" anchor="b" anchorCtr="0">
            <a:spAutoFit/>
          </a:bodyPr>
          <a:lstStyle/>
          <a:p>
            <a:pPr marL="0" marR="0" lvl="0" indent="0" algn="ctr" rtl="0">
              <a:spcBef>
                <a:spcPts val="0"/>
              </a:spcBef>
              <a:spcAft>
                <a:spcPts val="0"/>
              </a:spcAft>
              <a:buNone/>
            </a:pPr>
            <a:r>
              <a:rPr lang="en-US" sz="2000" i="0" u="none" strike="noStrike" cap="none" dirty="0">
                <a:solidFill>
                  <a:schemeClr val="dk1"/>
                </a:solidFill>
                <a:latin typeface="Franklin Gothic Medium Cond" panose="020B0606030402020204" pitchFamily="34" charset="0"/>
                <a:ea typeface="Calibri"/>
                <a:cs typeface="Calibri"/>
                <a:sym typeface="Calibri"/>
              </a:rPr>
              <a:t>Disaster Prevention and Mitigation</a:t>
            </a:r>
            <a:endParaRPr sz="2000" dirty="0">
              <a:latin typeface="Franklin Gothic Medium Cond" panose="020B0606030402020204" pitchFamily="34" charset="0"/>
            </a:endParaRPr>
          </a:p>
        </p:txBody>
      </p:sp>
      <p:sp>
        <p:nvSpPr>
          <p:cNvPr id="736" name="Google Shape;736;p93"/>
          <p:cNvSpPr/>
          <p:nvPr/>
        </p:nvSpPr>
        <p:spPr>
          <a:xfrm flipH="1">
            <a:off x="3818821" y="2570884"/>
            <a:ext cx="2625346" cy="2123339"/>
          </a:xfrm>
          <a:custGeom>
            <a:avLst/>
            <a:gdLst/>
            <a:ahLst/>
            <a:cxnLst/>
            <a:rect l="l" t="t" r="r" b="b"/>
            <a:pathLst>
              <a:path w="2625346" h="2123339" extrusionOk="0">
                <a:moveTo>
                  <a:pt x="2114626" y="1251"/>
                </a:moveTo>
                <a:cubicBezTo>
                  <a:pt x="1643688" y="31000"/>
                  <a:pt x="1172629" y="50832"/>
                  <a:pt x="701570" y="55791"/>
                </a:cubicBezTo>
                <a:cubicBezTo>
                  <a:pt x="443777" y="60749"/>
                  <a:pt x="230511" y="273948"/>
                  <a:pt x="230511" y="536729"/>
                </a:cubicBezTo>
                <a:lnTo>
                  <a:pt x="230511" y="819342"/>
                </a:lnTo>
                <a:lnTo>
                  <a:pt x="7390" y="1042458"/>
                </a:lnTo>
                <a:cubicBezTo>
                  <a:pt x="-2464" y="1052374"/>
                  <a:pt x="-2464" y="1067248"/>
                  <a:pt x="7390" y="1077164"/>
                </a:cubicBezTo>
                <a:lnTo>
                  <a:pt x="230511" y="1300280"/>
                </a:lnTo>
                <a:lnTo>
                  <a:pt x="230511" y="1582845"/>
                </a:lnTo>
                <a:lnTo>
                  <a:pt x="230511" y="1582893"/>
                </a:lnTo>
                <a:lnTo>
                  <a:pt x="230511" y="1582894"/>
                </a:lnTo>
                <a:lnTo>
                  <a:pt x="230512" y="1582897"/>
                </a:lnTo>
                <a:lnTo>
                  <a:pt x="235995" y="1655362"/>
                </a:lnTo>
                <a:lnTo>
                  <a:pt x="239234" y="1669436"/>
                </a:lnTo>
                <a:lnTo>
                  <a:pt x="240179" y="1678803"/>
                </a:lnTo>
                <a:lnTo>
                  <a:pt x="244898" y="1694042"/>
                </a:lnTo>
                <a:lnTo>
                  <a:pt x="251892" y="1724432"/>
                </a:lnTo>
                <a:lnTo>
                  <a:pt x="263328" y="1753563"/>
                </a:lnTo>
                <a:lnTo>
                  <a:pt x="267862" y="1768204"/>
                </a:lnTo>
                <a:lnTo>
                  <a:pt x="272321" y="1776468"/>
                </a:lnTo>
                <a:lnTo>
                  <a:pt x="277366" y="1789319"/>
                </a:lnTo>
                <a:lnTo>
                  <a:pt x="311575" y="1849220"/>
                </a:lnTo>
                <a:lnTo>
                  <a:pt x="311584" y="1849239"/>
                </a:lnTo>
                <a:cubicBezTo>
                  <a:pt x="396722" y="1976290"/>
                  <a:pt x="540450" y="2060733"/>
                  <a:pt x="701570" y="2063832"/>
                </a:cubicBezTo>
                <a:cubicBezTo>
                  <a:pt x="1172629" y="2068791"/>
                  <a:pt x="1648555" y="2088623"/>
                  <a:pt x="2114626" y="2118372"/>
                </a:cubicBezTo>
                <a:lnTo>
                  <a:pt x="2142406" y="2123339"/>
                </a:lnTo>
                <a:cubicBezTo>
                  <a:pt x="2266375" y="2123339"/>
                  <a:pt x="2380490" y="2078735"/>
                  <a:pt x="2469666" y="1999353"/>
                </a:cubicBezTo>
                <a:cubicBezTo>
                  <a:pt x="2568817" y="1905135"/>
                  <a:pt x="2623441" y="1781246"/>
                  <a:pt x="2623441" y="1647337"/>
                </a:cubicBezTo>
                <a:lnTo>
                  <a:pt x="2623441" y="1647272"/>
                </a:lnTo>
                <a:lnTo>
                  <a:pt x="2618548" y="1634335"/>
                </a:lnTo>
                <a:cubicBezTo>
                  <a:pt x="2614215" y="1629996"/>
                  <a:pt x="2608010" y="1627517"/>
                  <a:pt x="2600528" y="1627517"/>
                </a:cubicBezTo>
                <a:cubicBezTo>
                  <a:pt x="2585685" y="1627517"/>
                  <a:pt x="2575709" y="1637434"/>
                  <a:pt x="2575709" y="1652308"/>
                </a:cubicBezTo>
                <a:cubicBezTo>
                  <a:pt x="2575709" y="1771303"/>
                  <a:pt x="2526195" y="1885340"/>
                  <a:pt x="2441886" y="1964670"/>
                </a:cubicBezTo>
                <a:cubicBezTo>
                  <a:pt x="2352589" y="2048958"/>
                  <a:pt x="2238595" y="2088623"/>
                  <a:pt x="2119614" y="2078707"/>
                </a:cubicBezTo>
                <a:cubicBezTo>
                  <a:pt x="1648555" y="2048958"/>
                  <a:pt x="1172629" y="2029126"/>
                  <a:pt x="701570" y="2024167"/>
                </a:cubicBezTo>
                <a:cubicBezTo>
                  <a:pt x="570522" y="2021379"/>
                  <a:pt x="453562" y="1958976"/>
                  <a:pt x="376306" y="1863433"/>
                </a:cubicBezTo>
                <a:lnTo>
                  <a:pt x="313237" y="1757832"/>
                </a:lnTo>
                <a:lnTo>
                  <a:pt x="313232" y="1757822"/>
                </a:lnTo>
                <a:cubicBezTo>
                  <a:pt x="291925" y="1706846"/>
                  <a:pt x="280147" y="1651068"/>
                  <a:pt x="280147" y="1592810"/>
                </a:cubicBezTo>
                <a:lnTo>
                  <a:pt x="280147" y="1300280"/>
                </a:lnTo>
                <a:cubicBezTo>
                  <a:pt x="280147" y="1295322"/>
                  <a:pt x="275159" y="1285406"/>
                  <a:pt x="275159" y="1280448"/>
                </a:cubicBezTo>
                <a:lnTo>
                  <a:pt x="62014" y="1067248"/>
                </a:lnTo>
                <a:lnTo>
                  <a:pt x="275159" y="854049"/>
                </a:lnTo>
                <a:cubicBezTo>
                  <a:pt x="280147" y="849091"/>
                  <a:pt x="280147" y="844133"/>
                  <a:pt x="280147" y="834216"/>
                </a:cubicBezTo>
                <a:lnTo>
                  <a:pt x="280147" y="541687"/>
                </a:lnTo>
                <a:cubicBezTo>
                  <a:pt x="280147" y="308655"/>
                  <a:pt x="468595" y="115288"/>
                  <a:pt x="701570" y="110330"/>
                </a:cubicBezTo>
                <a:cubicBezTo>
                  <a:pt x="1172629" y="105372"/>
                  <a:pt x="1648555" y="85539"/>
                  <a:pt x="2119614" y="55791"/>
                </a:cubicBezTo>
                <a:cubicBezTo>
                  <a:pt x="2238595" y="45874"/>
                  <a:pt x="2352589" y="90497"/>
                  <a:pt x="2441886" y="169828"/>
                </a:cubicBezTo>
                <a:cubicBezTo>
                  <a:pt x="2531183" y="254116"/>
                  <a:pt x="2575709" y="363194"/>
                  <a:pt x="2575709" y="482189"/>
                </a:cubicBezTo>
                <a:cubicBezTo>
                  <a:pt x="2575709" y="497064"/>
                  <a:pt x="2585685" y="506980"/>
                  <a:pt x="2600528" y="506980"/>
                </a:cubicBezTo>
                <a:cubicBezTo>
                  <a:pt x="2615492" y="506980"/>
                  <a:pt x="2625346" y="497064"/>
                  <a:pt x="2625346" y="482189"/>
                </a:cubicBezTo>
                <a:cubicBezTo>
                  <a:pt x="2625346" y="348320"/>
                  <a:pt x="2570843" y="224367"/>
                  <a:pt x="2471692" y="130162"/>
                </a:cubicBezTo>
                <a:cubicBezTo>
                  <a:pt x="2372419" y="40916"/>
                  <a:pt x="2248571" y="-8665"/>
                  <a:pt x="2114626" y="1251"/>
                </a:cubicBezTo>
                <a:close/>
              </a:path>
            </a:pathLst>
          </a:custGeom>
          <a:solidFill>
            <a:schemeClr val="accent2"/>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pic>
        <p:nvPicPr>
          <p:cNvPr id="737" name="Google Shape;737;p93" descr="Classroom"/>
          <p:cNvPicPr preferRelativeResize="0"/>
          <p:nvPr/>
        </p:nvPicPr>
        <p:blipFill rotWithShape="1">
          <a:blip r:embed="rId3">
            <a:alphaModFix/>
          </a:blip>
          <a:srcRect/>
          <a:stretch/>
        </p:blipFill>
        <p:spPr>
          <a:xfrm>
            <a:off x="4612170" y="2856955"/>
            <a:ext cx="914400" cy="914400"/>
          </a:xfrm>
          <a:prstGeom prst="rect">
            <a:avLst/>
          </a:prstGeom>
          <a:noFill/>
          <a:ln>
            <a:noFill/>
          </a:ln>
        </p:spPr>
      </p:pic>
      <p:pic>
        <p:nvPicPr>
          <p:cNvPr id="738" name="Google Shape;738;p93" descr="Excavator"/>
          <p:cNvPicPr preferRelativeResize="0"/>
          <p:nvPr/>
        </p:nvPicPr>
        <p:blipFill rotWithShape="1">
          <a:blip r:embed="rId4">
            <a:alphaModFix/>
          </a:blip>
          <a:srcRect/>
          <a:stretch/>
        </p:blipFill>
        <p:spPr>
          <a:xfrm>
            <a:off x="2058655" y="2742119"/>
            <a:ext cx="914400" cy="914400"/>
          </a:xfrm>
          <a:prstGeom prst="rect">
            <a:avLst/>
          </a:prstGeom>
          <a:noFill/>
          <a:ln>
            <a:noFill/>
          </a:ln>
        </p:spPr>
      </p:pic>
      <p:pic>
        <p:nvPicPr>
          <p:cNvPr id="739" name="Google Shape;739;p93" descr="Life ring"/>
          <p:cNvPicPr preferRelativeResize="0"/>
          <p:nvPr/>
        </p:nvPicPr>
        <p:blipFill rotWithShape="1">
          <a:blip r:embed="rId5">
            <a:alphaModFix/>
            <a:duotone>
              <a:prstClr val="black"/>
              <a:schemeClr val="accent2">
                <a:tint val="45000"/>
                <a:satMod val="400000"/>
              </a:schemeClr>
            </a:duotone>
          </a:blip>
          <a:srcRect/>
          <a:stretch/>
        </p:blipFill>
        <p:spPr>
          <a:xfrm>
            <a:off x="6975542" y="2740541"/>
            <a:ext cx="1011087" cy="992713"/>
          </a:xfrm>
          <a:prstGeom prst="rect">
            <a:avLst/>
          </a:prstGeom>
          <a:noFill/>
          <a:ln>
            <a:noFill/>
          </a:ln>
        </p:spPr>
      </p:pic>
      <p:pic>
        <p:nvPicPr>
          <p:cNvPr id="740" name="Google Shape;740;p93" descr="Research"/>
          <p:cNvPicPr preferRelativeResize="0"/>
          <p:nvPr/>
        </p:nvPicPr>
        <p:blipFill rotWithShape="1">
          <a:blip r:embed="rId6">
            <a:alphaModFix/>
          </a:blip>
          <a:srcRect/>
          <a:stretch/>
        </p:blipFill>
        <p:spPr>
          <a:xfrm>
            <a:off x="9517248" y="2718153"/>
            <a:ext cx="914400" cy="9144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30"/>
                                        </p:tgtEl>
                                        <p:attrNameLst>
                                          <p:attrName>style.visibility</p:attrName>
                                        </p:attrNameLst>
                                      </p:cBhvr>
                                      <p:to>
                                        <p:strVal val="visible"/>
                                      </p:to>
                                    </p:set>
                                    <p:animEffect transition="in" filter="fade">
                                      <p:cBhvr>
                                        <p:cTn id="7" dur="500"/>
                                        <p:tgtEl>
                                          <p:spTgt spid="730"/>
                                        </p:tgtEl>
                                      </p:cBhvr>
                                    </p:animEffect>
                                  </p:childTnLst>
                                </p:cTn>
                              </p:par>
                              <p:par>
                                <p:cTn id="8" presetID="10" presetClass="entr" presetSubtype="0" fill="hold" nodeType="withEffect">
                                  <p:stCondLst>
                                    <p:cond delay="0"/>
                                  </p:stCondLst>
                                  <p:childTnLst>
                                    <p:set>
                                      <p:cBhvr>
                                        <p:cTn id="9" dur="1" fill="hold">
                                          <p:stCondLst>
                                            <p:cond delay="0"/>
                                          </p:stCondLst>
                                        </p:cTn>
                                        <p:tgtEl>
                                          <p:spTgt spid="735"/>
                                        </p:tgtEl>
                                        <p:attrNameLst>
                                          <p:attrName>style.visibility</p:attrName>
                                        </p:attrNameLst>
                                      </p:cBhvr>
                                      <p:to>
                                        <p:strVal val="visible"/>
                                      </p:to>
                                    </p:set>
                                    <p:animEffect transition="in" filter="fade">
                                      <p:cBhvr>
                                        <p:cTn id="10" dur="500"/>
                                        <p:tgtEl>
                                          <p:spTgt spid="735"/>
                                        </p:tgtEl>
                                      </p:cBhvr>
                                    </p:animEffect>
                                  </p:childTnLst>
                                </p:cTn>
                              </p:par>
                              <p:par>
                                <p:cTn id="11" presetID="10" presetClass="entr" presetSubtype="0" fill="hold" nodeType="withEffect">
                                  <p:stCondLst>
                                    <p:cond delay="0"/>
                                  </p:stCondLst>
                                  <p:childTnLst>
                                    <p:set>
                                      <p:cBhvr>
                                        <p:cTn id="12" dur="1" fill="hold">
                                          <p:stCondLst>
                                            <p:cond delay="0"/>
                                          </p:stCondLst>
                                        </p:cTn>
                                        <p:tgtEl>
                                          <p:spTgt spid="738"/>
                                        </p:tgtEl>
                                        <p:attrNameLst>
                                          <p:attrName>style.visibility</p:attrName>
                                        </p:attrNameLst>
                                      </p:cBhvr>
                                      <p:to>
                                        <p:strVal val="visible"/>
                                      </p:to>
                                    </p:set>
                                    <p:animEffect transition="in" filter="fade">
                                      <p:cBhvr>
                                        <p:cTn id="13" dur="500"/>
                                        <p:tgtEl>
                                          <p:spTgt spid="73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732"/>
                                        </p:tgtEl>
                                        <p:attrNameLst>
                                          <p:attrName>style.visibility</p:attrName>
                                        </p:attrNameLst>
                                      </p:cBhvr>
                                      <p:to>
                                        <p:strVal val="visible"/>
                                      </p:to>
                                    </p:set>
                                    <p:animEffect transition="in" filter="fade">
                                      <p:cBhvr>
                                        <p:cTn id="18" dur="500"/>
                                        <p:tgtEl>
                                          <p:spTgt spid="732"/>
                                        </p:tgtEl>
                                      </p:cBhvr>
                                    </p:animEffect>
                                  </p:childTnLst>
                                </p:cTn>
                              </p:par>
                              <p:par>
                                <p:cTn id="19" presetID="10" presetClass="entr" presetSubtype="0" fill="hold" nodeType="withEffect">
                                  <p:stCondLst>
                                    <p:cond delay="0"/>
                                  </p:stCondLst>
                                  <p:childTnLst>
                                    <p:set>
                                      <p:cBhvr>
                                        <p:cTn id="20" dur="1" fill="hold">
                                          <p:stCondLst>
                                            <p:cond delay="0"/>
                                          </p:stCondLst>
                                        </p:cTn>
                                        <p:tgtEl>
                                          <p:spTgt spid="736"/>
                                        </p:tgtEl>
                                        <p:attrNameLst>
                                          <p:attrName>style.visibility</p:attrName>
                                        </p:attrNameLst>
                                      </p:cBhvr>
                                      <p:to>
                                        <p:strVal val="visible"/>
                                      </p:to>
                                    </p:set>
                                    <p:animEffect transition="in" filter="fade">
                                      <p:cBhvr>
                                        <p:cTn id="21" dur="500"/>
                                        <p:tgtEl>
                                          <p:spTgt spid="736"/>
                                        </p:tgtEl>
                                      </p:cBhvr>
                                    </p:animEffect>
                                  </p:childTnLst>
                                </p:cTn>
                              </p:par>
                              <p:par>
                                <p:cTn id="22" presetID="10" presetClass="entr" presetSubtype="0" fill="hold" nodeType="withEffect">
                                  <p:stCondLst>
                                    <p:cond delay="0"/>
                                  </p:stCondLst>
                                  <p:childTnLst>
                                    <p:set>
                                      <p:cBhvr>
                                        <p:cTn id="23" dur="1" fill="hold">
                                          <p:stCondLst>
                                            <p:cond delay="0"/>
                                          </p:stCondLst>
                                        </p:cTn>
                                        <p:tgtEl>
                                          <p:spTgt spid="737"/>
                                        </p:tgtEl>
                                        <p:attrNameLst>
                                          <p:attrName>style.visibility</p:attrName>
                                        </p:attrNameLst>
                                      </p:cBhvr>
                                      <p:to>
                                        <p:strVal val="visible"/>
                                      </p:to>
                                    </p:set>
                                    <p:animEffect transition="in" filter="fade">
                                      <p:cBhvr>
                                        <p:cTn id="24" dur="500"/>
                                        <p:tgtEl>
                                          <p:spTgt spid="73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731"/>
                                        </p:tgtEl>
                                        <p:attrNameLst>
                                          <p:attrName>style.visibility</p:attrName>
                                        </p:attrNameLst>
                                      </p:cBhvr>
                                      <p:to>
                                        <p:strVal val="visible"/>
                                      </p:to>
                                    </p:set>
                                    <p:animEffect transition="in" filter="fade">
                                      <p:cBhvr>
                                        <p:cTn id="29" dur="500"/>
                                        <p:tgtEl>
                                          <p:spTgt spid="731"/>
                                        </p:tgtEl>
                                      </p:cBhvr>
                                    </p:animEffect>
                                  </p:childTnLst>
                                </p:cTn>
                              </p:par>
                              <p:par>
                                <p:cTn id="30" presetID="10" presetClass="entr" presetSubtype="0" fill="hold" nodeType="withEffect">
                                  <p:stCondLst>
                                    <p:cond delay="0"/>
                                  </p:stCondLst>
                                  <p:childTnLst>
                                    <p:set>
                                      <p:cBhvr>
                                        <p:cTn id="31" dur="1" fill="hold">
                                          <p:stCondLst>
                                            <p:cond delay="0"/>
                                          </p:stCondLst>
                                        </p:cTn>
                                        <p:tgtEl>
                                          <p:spTgt spid="733"/>
                                        </p:tgtEl>
                                        <p:attrNameLst>
                                          <p:attrName>style.visibility</p:attrName>
                                        </p:attrNameLst>
                                      </p:cBhvr>
                                      <p:to>
                                        <p:strVal val="visible"/>
                                      </p:to>
                                    </p:set>
                                    <p:animEffect transition="in" filter="fade">
                                      <p:cBhvr>
                                        <p:cTn id="32" dur="500"/>
                                        <p:tgtEl>
                                          <p:spTgt spid="733"/>
                                        </p:tgtEl>
                                      </p:cBhvr>
                                    </p:animEffect>
                                  </p:childTnLst>
                                </p:cTn>
                              </p:par>
                              <p:par>
                                <p:cTn id="33" presetID="10" presetClass="entr" presetSubtype="0" fill="hold" nodeType="withEffect">
                                  <p:stCondLst>
                                    <p:cond delay="0"/>
                                  </p:stCondLst>
                                  <p:childTnLst>
                                    <p:set>
                                      <p:cBhvr>
                                        <p:cTn id="34" dur="1" fill="hold">
                                          <p:stCondLst>
                                            <p:cond delay="0"/>
                                          </p:stCondLst>
                                        </p:cTn>
                                        <p:tgtEl>
                                          <p:spTgt spid="739"/>
                                        </p:tgtEl>
                                        <p:attrNameLst>
                                          <p:attrName>style.visibility</p:attrName>
                                        </p:attrNameLst>
                                      </p:cBhvr>
                                      <p:to>
                                        <p:strVal val="visible"/>
                                      </p:to>
                                    </p:set>
                                    <p:animEffect transition="in" filter="fade">
                                      <p:cBhvr>
                                        <p:cTn id="35" dur="500"/>
                                        <p:tgtEl>
                                          <p:spTgt spid="73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729"/>
                                        </p:tgtEl>
                                        <p:attrNameLst>
                                          <p:attrName>style.visibility</p:attrName>
                                        </p:attrNameLst>
                                      </p:cBhvr>
                                      <p:to>
                                        <p:strVal val="visible"/>
                                      </p:to>
                                    </p:set>
                                    <p:animEffect transition="in" filter="fade">
                                      <p:cBhvr>
                                        <p:cTn id="40" dur="500"/>
                                        <p:tgtEl>
                                          <p:spTgt spid="729"/>
                                        </p:tgtEl>
                                      </p:cBhvr>
                                    </p:animEffect>
                                  </p:childTnLst>
                                </p:cTn>
                              </p:par>
                              <p:par>
                                <p:cTn id="41" presetID="10" presetClass="entr" presetSubtype="0" fill="hold" nodeType="withEffect">
                                  <p:stCondLst>
                                    <p:cond delay="0"/>
                                  </p:stCondLst>
                                  <p:childTnLst>
                                    <p:set>
                                      <p:cBhvr>
                                        <p:cTn id="42" dur="1" fill="hold">
                                          <p:stCondLst>
                                            <p:cond delay="0"/>
                                          </p:stCondLst>
                                        </p:cTn>
                                        <p:tgtEl>
                                          <p:spTgt spid="734"/>
                                        </p:tgtEl>
                                        <p:attrNameLst>
                                          <p:attrName>style.visibility</p:attrName>
                                        </p:attrNameLst>
                                      </p:cBhvr>
                                      <p:to>
                                        <p:strVal val="visible"/>
                                      </p:to>
                                    </p:set>
                                    <p:animEffect transition="in" filter="fade">
                                      <p:cBhvr>
                                        <p:cTn id="43" dur="500"/>
                                        <p:tgtEl>
                                          <p:spTgt spid="734"/>
                                        </p:tgtEl>
                                      </p:cBhvr>
                                    </p:animEffect>
                                  </p:childTnLst>
                                </p:cTn>
                              </p:par>
                              <p:par>
                                <p:cTn id="44" presetID="10" presetClass="entr" presetSubtype="0" fill="hold" nodeType="withEffect">
                                  <p:stCondLst>
                                    <p:cond delay="0"/>
                                  </p:stCondLst>
                                  <p:childTnLst>
                                    <p:set>
                                      <p:cBhvr>
                                        <p:cTn id="45" dur="1" fill="hold">
                                          <p:stCondLst>
                                            <p:cond delay="0"/>
                                          </p:stCondLst>
                                        </p:cTn>
                                        <p:tgtEl>
                                          <p:spTgt spid="740"/>
                                        </p:tgtEl>
                                        <p:attrNameLst>
                                          <p:attrName>style.visibility</p:attrName>
                                        </p:attrNameLst>
                                      </p:cBhvr>
                                      <p:to>
                                        <p:strVal val="visible"/>
                                      </p:to>
                                    </p:set>
                                    <p:animEffect transition="in" filter="fade">
                                      <p:cBhvr>
                                        <p:cTn id="46" dur="500"/>
                                        <p:tgtEl>
                                          <p:spTgt spid="7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2668" y="1337680"/>
            <a:ext cx="11074400" cy="1325563"/>
          </a:xfrm>
        </p:spPr>
        <p:txBody>
          <a:bodyPr/>
          <a:lstStyle/>
          <a:p>
            <a:r>
              <a:rPr lang="en-PH" altLang="en-US" sz="2600" b="1" u="sng" dirty="0">
                <a:latin typeface="Franklin Gothic Medium Cond" panose="020B0606030402020204" pitchFamily="34" charset="0"/>
                <a:ea typeface="Batang"/>
                <a:cs typeface="Batang"/>
              </a:rPr>
              <a:t>Step 2. </a:t>
            </a:r>
            <a:r>
              <a:rPr lang="en-PH" altLang="en-US" sz="2600" dirty="0">
                <a:latin typeface="Franklin Gothic Medium Cond" panose="020B0606030402020204" pitchFamily="34" charset="0"/>
                <a:ea typeface="Batang"/>
                <a:cs typeface="Batang"/>
              </a:rPr>
              <a:t>The </a:t>
            </a:r>
            <a:r>
              <a:rPr lang="en-PH" altLang="en-US" sz="2600" dirty="0" err="1">
                <a:latin typeface="Franklin Gothic Medium Cond" panose="020B0606030402020204" pitchFamily="34" charset="0"/>
                <a:ea typeface="Batang"/>
                <a:cs typeface="Batang"/>
              </a:rPr>
              <a:t>Punong</a:t>
            </a:r>
            <a:r>
              <a:rPr lang="en-PH" altLang="en-US" sz="2600" dirty="0">
                <a:latin typeface="Franklin Gothic Medium Cond" panose="020B0606030402020204" pitchFamily="34" charset="0"/>
                <a:ea typeface="Batang"/>
                <a:cs typeface="Batang"/>
              </a:rPr>
              <a:t> Barangay in coordination with the BDC prepares the barangay budget.</a:t>
            </a:r>
          </a:p>
        </p:txBody>
      </p:sp>
      <p:sp>
        <p:nvSpPr>
          <p:cNvPr id="7" name="TextBox 6"/>
          <p:cNvSpPr txBox="1"/>
          <p:nvPr/>
        </p:nvSpPr>
        <p:spPr>
          <a:xfrm>
            <a:off x="8803032" y="2255773"/>
            <a:ext cx="2731966" cy="338554"/>
          </a:xfrm>
          <a:prstGeom prst="rect">
            <a:avLst/>
          </a:prstGeom>
          <a:noFill/>
        </p:spPr>
        <p:txBody>
          <a:bodyPr wrap="none">
            <a:spAutoFit/>
          </a:bodyPr>
          <a:lstStyle/>
          <a:p>
            <a:pPr eaLnBrk="1" hangingPunct="1">
              <a:defRPr/>
            </a:pPr>
            <a:r>
              <a:rPr lang="en-US" altLang="en-US" sz="1600" i="1" dirty="0">
                <a:solidFill>
                  <a:schemeClr val="bg2">
                    <a:lumMod val="50000"/>
                  </a:schemeClr>
                </a:solidFill>
                <a:latin typeface="Franklin Gothic Medium Cond" panose="020B0606030402020204" pitchFamily="34" charset="0"/>
                <a:cs typeface="Times New Roman" panose="02020603050405020304" pitchFamily="18" charset="0"/>
              </a:rPr>
              <a:t>Section 389 (b) (7), R.A. No. 7160</a:t>
            </a:r>
            <a:endParaRPr lang="en-PH" sz="1600" i="1" dirty="0">
              <a:solidFill>
                <a:schemeClr val="bg2">
                  <a:lumMod val="50000"/>
                </a:schemeClr>
              </a:solidFill>
              <a:latin typeface="Franklin Gothic Medium Cond" panose="020B0606030402020204" pitchFamily="34" charset="0"/>
            </a:endParaRPr>
          </a:p>
        </p:txBody>
      </p:sp>
      <p:sp>
        <p:nvSpPr>
          <p:cNvPr id="12" name="Title 9">
            <a:extLst>
              <a:ext uri="{FF2B5EF4-FFF2-40B4-BE49-F238E27FC236}">
                <a16:creationId xmlns:a16="http://schemas.microsoft.com/office/drawing/2014/main" id="{A98FDB99-3FA2-42AD-89F1-AA92EB47285B}"/>
              </a:ext>
            </a:extLst>
          </p:cNvPr>
          <p:cNvSpPr txBox="1">
            <a:spLocks/>
          </p:cNvSpPr>
          <p:nvPr/>
        </p:nvSpPr>
        <p:spPr bwMode="auto">
          <a:xfrm>
            <a:off x="1524000" y="859895"/>
            <a:ext cx="91440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S PGothic" panose="020B0600070205080204" pitchFamily="34" charset="-128"/>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MS PGothic" panose="020B0600070205080204" pitchFamily="34" charset="-128"/>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MS PGothic" panose="020B0600070205080204" pitchFamily="34" charset="-128"/>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MS PGothic" panose="020B0600070205080204" pitchFamily="34" charset="-128"/>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MS PGothic" panose="020B0600070205080204" pitchFamily="34" charset="-128"/>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defRPr/>
            </a:pPr>
            <a:r>
              <a:rPr lang="en-PH" sz="4000" b="1" spc="-150" dirty="0">
                <a:latin typeface="Franklin Gothic Demi Cond" panose="020B0706030402020204" pitchFamily="34" charset="0"/>
                <a:ea typeface="Batang"/>
              </a:rPr>
              <a:t>STEPS IN PREPARING THE ANNUAL BUDGET</a:t>
            </a:r>
            <a:endParaRPr lang="en-US" sz="4000" b="1" cap="small" dirty="0">
              <a:latin typeface="Franklin Gothic Demi Cond" panose="020B0706030402020204" pitchFamily="34" charset="0"/>
            </a:endParaRPr>
          </a:p>
        </p:txBody>
      </p:sp>
      <p:sp>
        <p:nvSpPr>
          <p:cNvPr id="16" name="Content Placeholder 2">
            <a:extLst>
              <a:ext uri="{FF2B5EF4-FFF2-40B4-BE49-F238E27FC236}">
                <a16:creationId xmlns:a16="http://schemas.microsoft.com/office/drawing/2014/main" id="{8C073028-05BA-4B7B-8948-B67857603147}"/>
              </a:ext>
            </a:extLst>
          </p:cNvPr>
          <p:cNvSpPr>
            <a:spLocks noGrp="1"/>
          </p:cNvSpPr>
          <p:nvPr>
            <p:ph idx="1"/>
          </p:nvPr>
        </p:nvSpPr>
        <p:spPr>
          <a:xfrm>
            <a:off x="1273399" y="3581336"/>
            <a:ext cx="10261599" cy="1750430"/>
          </a:xfrm>
        </p:spPr>
        <p:txBody>
          <a:bodyPr>
            <a:normAutofit fontScale="92500"/>
          </a:bodyPr>
          <a:lstStyle/>
          <a:p>
            <a:pPr>
              <a:defRPr/>
            </a:pPr>
            <a:endParaRPr lang="en-PH" sz="1200" u="sng" dirty="0">
              <a:latin typeface="Franklin Gothic Medium Cond" panose="020B0606030402020204" pitchFamily="34" charset="0"/>
              <a:ea typeface="Batang" panose="02030600000101010101" pitchFamily="18" charset="-127"/>
            </a:endParaRPr>
          </a:p>
          <a:p>
            <a:pPr>
              <a:defRPr/>
            </a:pPr>
            <a:r>
              <a:rPr lang="en-PH" u="sng" dirty="0">
                <a:latin typeface="Franklin Gothic Medium Cond" panose="020B0606030402020204" pitchFamily="34" charset="0"/>
                <a:ea typeface="Batang" panose="02030600000101010101" pitchFamily="18" charset="-127"/>
              </a:rPr>
              <a:t>S</a:t>
            </a:r>
            <a:r>
              <a:rPr lang="en-PH" b="1" u="sng" dirty="0">
                <a:latin typeface="Franklin Gothic Medium Cond" panose="020B0606030402020204" pitchFamily="34" charset="0"/>
                <a:ea typeface="Batang" panose="02030600000101010101" pitchFamily="18" charset="-127"/>
              </a:rPr>
              <a:t>tatutory and other contractual obligations </a:t>
            </a:r>
          </a:p>
          <a:p>
            <a:pPr>
              <a:defRPr/>
            </a:pPr>
            <a:endParaRPr lang="en-PH" sz="200" dirty="0">
              <a:latin typeface="Franklin Gothic Medium Cond" panose="020B0606030402020204" pitchFamily="34" charset="0"/>
              <a:ea typeface="Batang" panose="02030600000101010101" pitchFamily="18" charset="-127"/>
            </a:endParaRPr>
          </a:p>
          <a:p>
            <a:pPr algn="just">
              <a:defRPr/>
            </a:pPr>
            <a:r>
              <a:rPr lang="en-PH" b="1" u="sng" dirty="0">
                <a:latin typeface="Franklin Gothic Medium Cond" panose="020B0606030402020204" pitchFamily="34" charset="0"/>
                <a:ea typeface="Batang" panose="02030600000101010101" pitchFamily="18" charset="-127"/>
              </a:rPr>
              <a:t>20% of IRA for development projects </a:t>
            </a:r>
            <a:r>
              <a:rPr lang="en-PH" dirty="0">
                <a:latin typeface="Franklin Gothic Medium Cond" panose="020B0606030402020204" pitchFamily="34" charset="0"/>
                <a:ea typeface="Batang" panose="02030600000101010101" pitchFamily="18" charset="-127"/>
              </a:rPr>
              <a:t>shall be utilized in accordance with DILG-DBM Joint Memorandum Circular No. 2020-1 dated November 4, 2020</a:t>
            </a:r>
          </a:p>
        </p:txBody>
      </p:sp>
      <p:sp>
        <p:nvSpPr>
          <p:cNvPr id="13" name="TextBox 12">
            <a:extLst>
              <a:ext uri="{FF2B5EF4-FFF2-40B4-BE49-F238E27FC236}">
                <a16:creationId xmlns:a16="http://schemas.microsoft.com/office/drawing/2014/main" id="{EF1BCD35-304C-42A0-9BEC-E66DE345330C}"/>
              </a:ext>
            </a:extLst>
          </p:cNvPr>
          <p:cNvSpPr txBox="1">
            <a:spLocks noChangeArrowheads="1"/>
          </p:cNvSpPr>
          <p:nvPr/>
        </p:nvSpPr>
        <p:spPr bwMode="auto">
          <a:xfrm>
            <a:off x="1050952" y="2918012"/>
            <a:ext cx="931224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just" eaLnBrk="1" hangingPunct="1"/>
            <a:r>
              <a:rPr lang="en-PH" altLang="en-US" sz="2800" b="1" u="sng" dirty="0">
                <a:solidFill>
                  <a:srgbClr val="0070C0"/>
                </a:solidFill>
                <a:latin typeface="Franklin Gothic Medium Cond" panose="020B0606030402020204" pitchFamily="34" charset="0"/>
                <a:ea typeface="Batang"/>
                <a:cs typeface="Batang"/>
              </a:rPr>
              <a:t>Task 3.</a:t>
            </a:r>
            <a:r>
              <a:rPr lang="en-PH" altLang="en-US" sz="2800" b="1" dirty="0">
                <a:solidFill>
                  <a:srgbClr val="0070C0"/>
                </a:solidFill>
                <a:latin typeface="Franklin Gothic Medium Cond" panose="020B0606030402020204" pitchFamily="34" charset="0"/>
                <a:ea typeface="Batang"/>
                <a:cs typeface="Batang"/>
              </a:rPr>
              <a:t> </a:t>
            </a:r>
            <a:r>
              <a:rPr lang="en-PH" altLang="en-US" sz="2800" dirty="0">
                <a:latin typeface="Franklin Gothic Medium Cond" panose="020B0606030402020204" pitchFamily="34" charset="0"/>
                <a:ea typeface="Batang"/>
                <a:cs typeface="Batang"/>
              </a:rPr>
              <a:t>Provide for budgetary requirements or Mandatory Allocations</a:t>
            </a:r>
            <a:endParaRPr lang="en-PH" altLang="en-US" sz="2800" b="1" u="sng" dirty="0">
              <a:latin typeface="Franklin Gothic Medium Cond" panose="020B0606030402020204" pitchFamily="34" charset="0"/>
              <a:ea typeface="Batang"/>
              <a:cs typeface="Batang"/>
            </a:endParaRPr>
          </a:p>
        </p:txBody>
      </p:sp>
    </p:spTree>
    <p:extLst>
      <p:ext uri="{BB962C8B-B14F-4D97-AF65-F5344CB8AC3E}">
        <p14:creationId xmlns:p14="http://schemas.microsoft.com/office/powerpoint/2010/main" val="1137673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Google Shape;196;p2">
            <a:extLst>
              <a:ext uri="{FF2B5EF4-FFF2-40B4-BE49-F238E27FC236}">
                <a16:creationId xmlns:a16="http://schemas.microsoft.com/office/drawing/2014/main" id="{808F117D-D821-44E8-8331-9F4C0E88A197}"/>
              </a:ext>
            </a:extLst>
          </p:cNvPr>
          <p:cNvSpPr/>
          <p:nvPr/>
        </p:nvSpPr>
        <p:spPr>
          <a:xfrm>
            <a:off x="397660" y="2390439"/>
            <a:ext cx="5735400" cy="2850634"/>
          </a:xfrm>
          <a:prstGeom prst="rect">
            <a:avLst/>
          </a:prstGeom>
          <a:noFill/>
          <a:ln w="28575" cap="flat" cmpd="sng">
            <a:solidFill>
              <a:schemeClr val="accent4">
                <a:lumMod val="75000"/>
              </a:scheme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 name="Google Shape;197;p2">
            <a:extLst>
              <a:ext uri="{FF2B5EF4-FFF2-40B4-BE49-F238E27FC236}">
                <a16:creationId xmlns:a16="http://schemas.microsoft.com/office/drawing/2014/main" id="{1302DB41-E9E6-41F3-A1B3-5CBC1FD67A07}"/>
              </a:ext>
            </a:extLst>
          </p:cNvPr>
          <p:cNvSpPr/>
          <p:nvPr/>
        </p:nvSpPr>
        <p:spPr>
          <a:xfrm>
            <a:off x="397660" y="1520588"/>
            <a:ext cx="5735400" cy="1072500"/>
          </a:xfrm>
          <a:prstGeom prst="rect">
            <a:avLst/>
          </a:prstGeom>
          <a:solidFill>
            <a:schemeClr val="accent4">
              <a:lumMod val="60000"/>
              <a:lumOff val="40000"/>
            </a:schemeClr>
          </a:solidFill>
          <a:ln w="28575" cap="flat" cmpd="sng">
            <a:solidFill>
              <a:schemeClr val="accent4">
                <a:lumMod val="75000"/>
              </a:scheme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 name="Google Shape;199;p2">
            <a:extLst>
              <a:ext uri="{FF2B5EF4-FFF2-40B4-BE49-F238E27FC236}">
                <a16:creationId xmlns:a16="http://schemas.microsoft.com/office/drawing/2014/main" id="{D00BCE20-33AD-4317-A1B1-5659FD571C74}"/>
              </a:ext>
            </a:extLst>
          </p:cNvPr>
          <p:cNvSpPr txBox="1">
            <a:spLocks/>
          </p:cNvSpPr>
          <p:nvPr/>
        </p:nvSpPr>
        <p:spPr bwMode="auto">
          <a:xfrm>
            <a:off x="543584" y="1723238"/>
            <a:ext cx="5666100" cy="6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vert="horz" wrap="square" lIns="45675" tIns="45675" rIns="45675" bIns="45675" numCol="1" anchor="ctr" anchorCtr="0" compatLnSpc="1">
            <a:prstTxWarp prst="textNoShape">
              <a:avLst/>
            </a:prstTxWarp>
            <a:noAutofit/>
          </a:bodyPr>
          <a:lstStyle>
            <a:lvl1pPr lvl="0" algn="ctr" rtl="0" eaLnBrk="1" fontAlgn="base" hangingPunct="1">
              <a:lnSpc>
                <a:spcPct val="90000"/>
              </a:lnSpc>
              <a:spcBef>
                <a:spcPts val="0"/>
              </a:spcBef>
              <a:spcAft>
                <a:spcPts val="0"/>
              </a:spcAft>
              <a:buClr>
                <a:srgbClr val="000000"/>
              </a:buClr>
              <a:buSzPts val="6000"/>
              <a:buFont typeface="Calibri"/>
              <a:buNone/>
              <a:defRPr sz="6000" kern="1200">
                <a:solidFill>
                  <a:schemeClr val="tx1"/>
                </a:solidFill>
                <a:latin typeface="+mj-lt"/>
                <a:ea typeface="+mj-ea"/>
                <a:cs typeface="+mj-cs"/>
              </a:defRPr>
            </a:lvl1pPr>
            <a:lvl2pPr lvl="1" algn="l" rtl="0" eaLnBrk="1" fontAlgn="base" hangingPunct="1">
              <a:lnSpc>
                <a:spcPct val="90000"/>
              </a:lnSpc>
              <a:spcBef>
                <a:spcPts val="0"/>
              </a:spcBef>
              <a:spcAft>
                <a:spcPts val="0"/>
              </a:spcAft>
              <a:buClr>
                <a:srgbClr val="000000"/>
              </a:buClr>
              <a:buSzPts val="1800"/>
              <a:buNone/>
              <a:defRPr sz="4400">
                <a:solidFill>
                  <a:schemeClr val="tx1"/>
                </a:solidFill>
                <a:latin typeface="Calibri Light" panose="020F0302020204030204" pitchFamily="34" charset="0"/>
              </a:defRPr>
            </a:lvl2pPr>
            <a:lvl3pPr lvl="2" algn="l" rtl="0" eaLnBrk="1" fontAlgn="base" hangingPunct="1">
              <a:lnSpc>
                <a:spcPct val="90000"/>
              </a:lnSpc>
              <a:spcBef>
                <a:spcPts val="0"/>
              </a:spcBef>
              <a:spcAft>
                <a:spcPts val="0"/>
              </a:spcAft>
              <a:buClr>
                <a:srgbClr val="000000"/>
              </a:buClr>
              <a:buSzPts val="1800"/>
              <a:buNone/>
              <a:defRPr sz="4400">
                <a:solidFill>
                  <a:schemeClr val="tx1"/>
                </a:solidFill>
                <a:latin typeface="Calibri Light" panose="020F0302020204030204" pitchFamily="34" charset="0"/>
              </a:defRPr>
            </a:lvl3pPr>
            <a:lvl4pPr lvl="3" algn="l" rtl="0" eaLnBrk="1" fontAlgn="base" hangingPunct="1">
              <a:lnSpc>
                <a:spcPct val="90000"/>
              </a:lnSpc>
              <a:spcBef>
                <a:spcPts val="0"/>
              </a:spcBef>
              <a:spcAft>
                <a:spcPts val="0"/>
              </a:spcAft>
              <a:buClr>
                <a:srgbClr val="000000"/>
              </a:buClr>
              <a:buSzPts val="1800"/>
              <a:buNone/>
              <a:defRPr sz="4400">
                <a:solidFill>
                  <a:schemeClr val="tx1"/>
                </a:solidFill>
                <a:latin typeface="Calibri Light" panose="020F0302020204030204" pitchFamily="34" charset="0"/>
              </a:defRPr>
            </a:lvl4pPr>
            <a:lvl5pPr lvl="4" algn="l" rtl="0" eaLnBrk="1" fontAlgn="base" hangingPunct="1">
              <a:lnSpc>
                <a:spcPct val="90000"/>
              </a:lnSpc>
              <a:spcBef>
                <a:spcPts val="0"/>
              </a:spcBef>
              <a:spcAft>
                <a:spcPts val="0"/>
              </a:spcAft>
              <a:buClr>
                <a:srgbClr val="000000"/>
              </a:buClr>
              <a:buSzPts val="1800"/>
              <a:buNone/>
              <a:defRPr sz="4400">
                <a:solidFill>
                  <a:schemeClr val="tx1"/>
                </a:solidFill>
                <a:latin typeface="Calibri Light" panose="020F0302020204030204" pitchFamily="34" charset="0"/>
              </a:defRPr>
            </a:lvl5pPr>
            <a:lvl6pPr marL="457200" lvl="5" algn="l" rtl="0" eaLnBrk="1" fontAlgn="base" hangingPunct="1">
              <a:lnSpc>
                <a:spcPct val="90000"/>
              </a:lnSpc>
              <a:spcBef>
                <a:spcPts val="0"/>
              </a:spcBef>
              <a:spcAft>
                <a:spcPts val="0"/>
              </a:spcAft>
              <a:buClr>
                <a:srgbClr val="000000"/>
              </a:buClr>
              <a:buSzPts val="1800"/>
              <a:buNone/>
              <a:defRPr sz="4400">
                <a:solidFill>
                  <a:schemeClr val="tx1"/>
                </a:solidFill>
                <a:latin typeface="Calibri Light" panose="020F0302020204030204" pitchFamily="34" charset="0"/>
              </a:defRPr>
            </a:lvl6pPr>
            <a:lvl7pPr marL="914400" lvl="6" algn="l" rtl="0" eaLnBrk="1" fontAlgn="base" hangingPunct="1">
              <a:lnSpc>
                <a:spcPct val="90000"/>
              </a:lnSpc>
              <a:spcBef>
                <a:spcPts val="0"/>
              </a:spcBef>
              <a:spcAft>
                <a:spcPts val="0"/>
              </a:spcAft>
              <a:buClr>
                <a:srgbClr val="000000"/>
              </a:buClr>
              <a:buSzPts val="1800"/>
              <a:buNone/>
              <a:defRPr sz="4400">
                <a:solidFill>
                  <a:schemeClr val="tx1"/>
                </a:solidFill>
                <a:latin typeface="Calibri Light" panose="020F0302020204030204" pitchFamily="34" charset="0"/>
              </a:defRPr>
            </a:lvl7pPr>
            <a:lvl8pPr marL="1371600" lvl="7" algn="l" rtl="0" eaLnBrk="1" fontAlgn="base" hangingPunct="1">
              <a:lnSpc>
                <a:spcPct val="90000"/>
              </a:lnSpc>
              <a:spcBef>
                <a:spcPts val="0"/>
              </a:spcBef>
              <a:spcAft>
                <a:spcPts val="0"/>
              </a:spcAft>
              <a:buClr>
                <a:srgbClr val="000000"/>
              </a:buClr>
              <a:buSzPts val="1800"/>
              <a:buNone/>
              <a:defRPr sz="4400">
                <a:solidFill>
                  <a:schemeClr val="tx1"/>
                </a:solidFill>
                <a:latin typeface="Calibri Light" panose="020F0302020204030204" pitchFamily="34" charset="0"/>
              </a:defRPr>
            </a:lvl8pPr>
            <a:lvl9pPr marL="1828800" lvl="8" algn="l" rtl="0" eaLnBrk="1" fontAlgn="base" hangingPunct="1">
              <a:lnSpc>
                <a:spcPct val="90000"/>
              </a:lnSpc>
              <a:spcBef>
                <a:spcPts val="0"/>
              </a:spcBef>
              <a:spcAft>
                <a:spcPts val="0"/>
              </a:spcAft>
              <a:buClr>
                <a:srgbClr val="000000"/>
              </a:buClr>
              <a:buSzPts val="1800"/>
              <a:buNone/>
              <a:defRPr sz="4400">
                <a:solidFill>
                  <a:schemeClr val="tx1"/>
                </a:solidFill>
                <a:latin typeface="Calibri Light" panose="020F0302020204030204" pitchFamily="34" charset="0"/>
              </a:defRPr>
            </a:lvl9pPr>
          </a:lstStyle>
          <a:p>
            <a:r>
              <a:rPr lang="en-US" sz="2800" b="1" dirty="0">
                <a:latin typeface="Franklin Gothic Demi Cond" panose="020B0706030402020204" pitchFamily="34" charset="0"/>
                <a:ea typeface="Tahoma"/>
                <a:cs typeface="Tahoma"/>
                <a:sym typeface="Tahoma"/>
              </a:rPr>
              <a:t>DBM-DOF-DILG JOINT MEMORANDUM CIRCULAR DATED NOVEMBER 4, 2020 </a:t>
            </a:r>
            <a:endParaRPr lang="en-US" sz="3600" dirty="0">
              <a:latin typeface="Franklin Gothic Demi Cond" panose="020B0706030402020204" pitchFamily="34" charset="0"/>
              <a:ea typeface="Tahoma"/>
              <a:cs typeface="Tahoma"/>
              <a:sym typeface="Tahoma"/>
            </a:endParaRPr>
          </a:p>
        </p:txBody>
      </p:sp>
      <p:sp>
        <p:nvSpPr>
          <p:cNvPr id="12" name="Google Shape;200;p2">
            <a:extLst>
              <a:ext uri="{FF2B5EF4-FFF2-40B4-BE49-F238E27FC236}">
                <a16:creationId xmlns:a16="http://schemas.microsoft.com/office/drawing/2014/main" id="{5D13A492-1C05-4E19-9480-7D4D66495A5E}"/>
              </a:ext>
            </a:extLst>
          </p:cNvPr>
          <p:cNvSpPr txBox="1">
            <a:spLocks/>
          </p:cNvSpPr>
          <p:nvPr/>
        </p:nvSpPr>
        <p:spPr bwMode="auto">
          <a:xfrm>
            <a:off x="467272" y="3161411"/>
            <a:ext cx="5665788" cy="1564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vert="horz" wrap="square" lIns="45675" tIns="45675" rIns="45675" bIns="45675" numCol="1" anchor="ctr" anchorCtr="0" compatLnSpc="1">
            <a:prstTxWarp prst="textNoShape">
              <a:avLst/>
            </a:prstTxWarp>
            <a:noAutofit/>
          </a:bodyPr>
          <a:lst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a:lstStyle>
          <a:p>
            <a:pPr algn="ctr">
              <a:spcBef>
                <a:spcPts val="0"/>
              </a:spcBef>
              <a:spcAft>
                <a:spcPts val="0"/>
              </a:spcAft>
              <a:buSzPts val="6000"/>
            </a:pPr>
            <a:r>
              <a:rPr lang="en-US" sz="3200" dirty="0">
                <a:latin typeface="Franklin Gothic Medium Cond" panose="020B0606030402020204" pitchFamily="34" charset="0"/>
                <a:ea typeface="Tahoma"/>
                <a:cs typeface="Tahoma"/>
                <a:sym typeface="Tahoma"/>
              </a:rPr>
              <a:t>REVISED GUIDELINES ON THE APPROPRIATION AND UTILIZATION OF THE 20% OF THE ANNUAL INTERNAL REVENUE ALLOTMENT FOR DEVELOPMENT PROJECTS</a:t>
            </a:r>
          </a:p>
        </p:txBody>
      </p:sp>
      <p:pic>
        <p:nvPicPr>
          <p:cNvPr id="7" name="Google Shape;537;p77">
            <a:extLst>
              <a:ext uri="{FF2B5EF4-FFF2-40B4-BE49-F238E27FC236}">
                <a16:creationId xmlns:a16="http://schemas.microsoft.com/office/drawing/2014/main" id="{FE3FAA1E-D6EF-42BB-88A9-3D13807ED7DA}"/>
              </a:ext>
            </a:extLst>
          </p:cNvPr>
          <p:cNvPicPr preferRelativeResize="0"/>
          <p:nvPr/>
        </p:nvPicPr>
        <p:blipFill rotWithShape="1">
          <a:blip r:embed="rId3">
            <a:alphaModFix/>
          </a:blip>
          <a:srcRect l="9609" t="5069" r="9021"/>
          <a:stretch/>
        </p:blipFill>
        <p:spPr>
          <a:xfrm>
            <a:off x="6361660" y="803362"/>
            <a:ext cx="5458631" cy="4983719"/>
          </a:xfrm>
          <a:prstGeom prst="rect">
            <a:avLst/>
          </a:prstGeom>
          <a:noFill/>
          <a:ln>
            <a:noFill/>
          </a:ln>
        </p:spPr>
      </p:pic>
    </p:spTree>
    <p:extLst>
      <p:ext uri="{BB962C8B-B14F-4D97-AF65-F5344CB8AC3E}">
        <p14:creationId xmlns:p14="http://schemas.microsoft.com/office/powerpoint/2010/main" val="97336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123D3FE1-A374-4F52-9E1A-580DF109C875}"/>
              </a:ext>
            </a:extLst>
          </p:cNvPr>
          <p:cNvSpPr txBox="1"/>
          <p:nvPr/>
        </p:nvSpPr>
        <p:spPr>
          <a:xfrm>
            <a:off x="3537604" y="851097"/>
            <a:ext cx="5116792" cy="769441"/>
          </a:xfrm>
          <a:prstGeom prst="rect">
            <a:avLst/>
          </a:prstGeom>
          <a:noFill/>
        </p:spPr>
        <p:txBody>
          <a:bodyPr wrap="square" rtlCol="0">
            <a:spAutoFit/>
          </a:bodyPr>
          <a:lstStyle/>
          <a:p>
            <a:r>
              <a:rPr lang="en-PH" sz="4400" b="1" dirty="0">
                <a:latin typeface="Franklin Gothic Demi Cond" panose="020B0706030402020204" pitchFamily="34" charset="0"/>
              </a:rPr>
              <a:t>GENERAL GUIDELINES</a:t>
            </a:r>
            <a:endParaRPr lang="en-US" sz="4400" b="1" dirty="0">
              <a:latin typeface="Franklin Gothic Demi Cond" panose="020B0706030402020204" pitchFamily="34" charset="0"/>
            </a:endParaRPr>
          </a:p>
        </p:txBody>
      </p:sp>
      <p:sp>
        <p:nvSpPr>
          <p:cNvPr id="11" name="Google Shape;543;p78">
            <a:extLst>
              <a:ext uri="{FF2B5EF4-FFF2-40B4-BE49-F238E27FC236}">
                <a16:creationId xmlns:a16="http://schemas.microsoft.com/office/drawing/2014/main" id="{EE8E4FD7-630F-44F9-B51E-90BB67B754EC}"/>
              </a:ext>
            </a:extLst>
          </p:cNvPr>
          <p:cNvSpPr/>
          <p:nvPr/>
        </p:nvSpPr>
        <p:spPr>
          <a:xfrm flipH="1">
            <a:off x="348593" y="2106723"/>
            <a:ext cx="1424100" cy="1068000"/>
          </a:xfrm>
          <a:prstGeom prst="parallelogram">
            <a:avLst>
              <a:gd name="adj" fmla="val 29040"/>
            </a:avLst>
          </a:prstGeom>
          <a:solidFill>
            <a:srgbClr val="9CC2E5"/>
          </a:solidFill>
          <a:ln>
            <a:noFill/>
          </a:ln>
          <a:effectLst>
            <a:outerShdw blurRad="57150" dist="19050" dir="5400000" algn="bl" rotWithShape="0">
              <a:srgbClr val="000000">
                <a:alpha val="50000"/>
              </a:srgbClr>
            </a:outerShdw>
          </a:effectLst>
        </p:spPr>
        <p:txBody>
          <a:bodyPr spcFirstLastPara="1" wrap="square" lIns="91425" tIns="777225" rIns="91425" bIns="45700" anchor="b" anchorCtr="0">
            <a:noAutofit/>
          </a:bodyPr>
          <a:lstStyle/>
          <a:p>
            <a:pPr marL="0" marR="0" lvl="0" indent="0" algn="l" rtl="0">
              <a:spcBef>
                <a:spcPts val="0"/>
              </a:spcBef>
              <a:spcAft>
                <a:spcPts val="0"/>
              </a:spcAft>
              <a:buNone/>
            </a:pPr>
            <a:r>
              <a:rPr lang="en-US" sz="5400" b="1" i="0" u="none" strike="noStrike" cap="none">
                <a:solidFill>
                  <a:schemeClr val="lt1"/>
                </a:solidFill>
                <a:latin typeface="Franklin Gothic Medium Cond" panose="020B0606030402020204" pitchFamily="34" charset="0"/>
                <a:ea typeface="Calibri"/>
                <a:cs typeface="Calibri"/>
                <a:sym typeface="Calibri"/>
              </a:rPr>
              <a:t>01</a:t>
            </a:r>
            <a:endParaRPr>
              <a:latin typeface="Franklin Gothic Medium Cond" panose="020B0606030402020204" pitchFamily="34" charset="0"/>
            </a:endParaRPr>
          </a:p>
        </p:txBody>
      </p:sp>
      <p:sp>
        <p:nvSpPr>
          <p:cNvPr id="12" name="Google Shape;544;p78">
            <a:extLst>
              <a:ext uri="{FF2B5EF4-FFF2-40B4-BE49-F238E27FC236}">
                <a16:creationId xmlns:a16="http://schemas.microsoft.com/office/drawing/2014/main" id="{252BC622-69CE-49A4-8330-AE19366CF0F8}"/>
              </a:ext>
            </a:extLst>
          </p:cNvPr>
          <p:cNvSpPr/>
          <p:nvPr/>
        </p:nvSpPr>
        <p:spPr>
          <a:xfrm flipH="1">
            <a:off x="348593" y="4209452"/>
            <a:ext cx="1424100" cy="1068000"/>
          </a:xfrm>
          <a:prstGeom prst="parallelogram">
            <a:avLst>
              <a:gd name="adj" fmla="val 29040"/>
            </a:avLst>
          </a:prstGeom>
          <a:solidFill>
            <a:srgbClr val="A8D08C"/>
          </a:solidFill>
          <a:ln>
            <a:noFill/>
          </a:ln>
          <a:effectLst>
            <a:outerShdw blurRad="57150" dist="19050" dir="5400000" algn="bl" rotWithShape="0">
              <a:srgbClr val="000000">
                <a:alpha val="50000"/>
              </a:srgbClr>
            </a:outerShdw>
          </a:effectLst>
        </p:spPr>
        <p:txBody>
          <a:bodyPr spcFirstLastPara="1" wrap="square" lIns="91425" tIns="777225" rIns="91425" bIns="45700" anchor="b" anchorCtr="0">
            <a:noAutofit/>
          </a:bodyPr>
          <a:lstStyle/>
          <a:p>
            <a:pPr marL="0" marR="0" lvl="0" indent="0" algn="l" rtl="0">
              <a:spcBef>
                <a:spcPts val="0"/>
              </a:spcBef>
              <a:spcAft>
                <a:spcPts val="0"/>
              </a:spcAft>
              <a:buNone/>
            </a:pPr>
            <a:r>
              <a:rPr lang="en-US" sz="5400" b="1">
                <a:solidFill>
                  <a:schemeClr val="lt1"/>
                </a:solidFill>
                <a:latin typeface="Franklin Gothic Medium Cond" panose="020B0606030402020204" pitchFamily="34" charset="0"/>
                <a:ea typeface="Calibri"/>
                <a:cs typeface="Calibri"/>
                <a:sym typeface="Calibri"/>
              </a:rPr>
              <a:t>02</a:t>
            </a:r>
            <a:endParaRPr>
              <a:latin typeface="Franklin Gothic Medium Cond" panose="020B0606030402020204" pitchFamily="34" charset="0"/>
            </a:endParaRPr>
          </a:p>
        </p:txBody>
      </p:sp>
      <p:sp>
        <p:nvSpPr>
          <p:cNvPr id="13" name="Google Shape;545;p78">
            <a:extLst>
              <a:ext uri="{FF2B5EF4-FFF2-40B4-BE49-F238E27FC236}">
                <a16:creationId xmlns:a16="http://schemas.microsoft.com/office/drawing/2014/main" id="{946DF78D-E1C3-4FFC-9BD1-23AB36E441F7}"/>
              </a:ext>
            </a:extLst>
          </p:cNvPr>
          <p:cNvSpPr/>
          <p:nvPr/>
        </p:nvSpPr>
        <p:spPr>
          <a:xfrm flipH="1">
            <a:off x="6248322" y="2106723"/>
            <a:ext cx="1424100" cy="1068000"/>
          </a:xfrm>
          <a:prstGeom prst="parallelogram">
            <a:avLst>
              <a:gd name="adj" fmla="val 29040"/>
            </a:avLst>
          </a:prstGeom>
          <a:solidFill>
            <a:srgbClr val="FFD966"/>
          </a:solidFill>
          <a:ln>
            <a:noFill/>
          </a:ln>
          <a:effectLst>
            <a:outerShdw blurRad="57150" dist="19050" dir="5400000" algn="bl" rotWithShape="0">
              <a:srgbClr val="000000">
                <a:alpha val="50000"/>
              </a:srgbClr>
            </a:outerShdw>
          </a:effectLst>
        </p:spPr>
        <p:txBody>
          <a:bodyPr spcFirstLastPara="1" wrap="square" lIns="91425" tIns="777225" rIns="91425" bIns="45700" anchor="b" anchorCtr="0">
            <a:noAutofit/>
          </a:bodyPr>
          <a:lstStyle/>
          <a:p>
            <a:pPr marL="0" marR="0" lvl="0" indent="0" algn="l" rtl="0">
              <a:spcBef>
                <a:spcPts val="0"/>
              </a:spcBef>
              <a:spcAft>
                <a:spcPts val="0"/>
              </a:spcAft>
              <a:buNone/>
            </a:pPr>
            <a:r>
              <a:rPr lang="en-US" sz="5400" b="1">
                <a:solidFill>
                  <a:schemeClr val="lt1"/>
                </a:solidFill>
                <a:latin typeface="Franklin Gothic Medium Cond" panose="020B0606030402020204" pitchFamily="34" charset="0"/>
                <a:ea typeface="Calibri"/>
                <a:cs typeface="Calibri"/>
                <a:sym typeface="Calibri"/>
              </a:rPr>
              <a:t>03</a:t>
            </a:r>
            <a:endParaRPr>
              <a:latin typeface="Franklin Gothic Medium Cond" panose="020B0606030402020204" pitchFamily="34" charset="0"/>
            </a:endParaRPr>
          </a:p>
        </p:txBody>
      </p:sp>
      <p:sp>
        <p:nvSpPr>
          <p:cNvPr id="14" name="Google Shape;546;p78">
            <a:extLst>
              <a:ext uri="{FF2B5EF4-FFF2-40B4-BE49-F238E27FC236}">
                <a16:creationId xmlns:a16="http://schemas.microsoft.com/office/drawing/2014/main" id="{95DD3AD7-9871-4688-B6F5-86F8997DB046}"/>
              </a:ext>
            </a:extLst>
          </p:cNvPr>
          <p:cNvSpPr txBox="1"/>
          <p:nvPr/>
        </p:nvSpPr>
        <p:spPr>
          <a:xfrm>
            <a:off x="1930375" y="2083333"/>
            <a:ext cx="3926700" cy="1154122"/>
          </a:xfrm>
          <a:prstGeom prst="rect">
            <a:avLst/>
          </a:prstGeom>
          <a:noFill/>
          <a:ln>
            <a:noFill/>
          </a:ln>
        </p:spPr>
        <p:txBody>
          <a:bodyPr spcFirstLastPara="1" wrap="square" lIns="0" tIns="45700" rIns="0" bIns="45700" anchor="t" anchorCtr="0">
            <a:spAutoFit/>
          </a:bodyPr>
          <a:lstStyle/>
          <a:p>
            <a:pPr marL="0" marR="0" lvl="0" indent="0" algn="just" rtl="0">
              <a:spcBef>
                <a:spcPts val="0"/>
              </a:spcBef>
              <a:spcAft>
                <a:spcPts val="0"/>
              </a:spcAft>
              <a:buNone/>
            </a:pPr>
            <a:r>
              <a:rPr lang="en-US" sz="2300" dirty="0">
                <a:latin typeface="Franklin Gothic Medium Cond" panose="020B0606030402020204" pitchFamily="34" charset="0"/>
                <a:ea typeface="Montserrat"/>
                <a:cs typeface="Montserrat"/>
                <a:sym typeface="Montserrat"/>
              </a:rPr>
              <a:t>The 20% DF shall be utilized to finance the LGUs' priority development projects.</a:t>
            </a:r>
            <a:endParaRPr sz="2300" dirty="0">
              <a:latin typeface="Franklin Gothic Medium Cond" panose="020B0606030402020204" pitchFamily="34" charset="0"/>
              <a:ea typeface="Montserrat"/>
              <a:cs typeface="Montserrat"/>
              <a:sym typeface="Montserrat"/>
            </a:endParaRPr>
          </a:p>
        </p:txBody>
      </p:sp>
      <p:sp>
        <p:nvSpPr>
          <p:cNvPr id="15" name="Google Shape;547;p78">
            <a:extLst>
              <a:ext uri="{FF2B5EF4-FFF2-40B4-BE49-F238E27FC236}">
                <a16:creationId xmlns:a16="http://schemas.microsoft.com/office/drawing/2014/main" id="{8435FDB9-8F2F-41E8-9333-BAD137E1120D}"/>
              </a:ext>
            </a:extLst>
          </p:cNvPr>
          <p:cNvSpPr txBox="1"/>
          <p:nvPr/>
        </p:nvSpPr>
        <p:spPr>
          <a:xfrm>
            <a:off x="1930899" y="3773976"/>
            <a:ext cx="3926700" cy="1938952"/>
          </a:xfrm>
          <a:prstGeom prst="rect">
            <a:avLst/>
          </a:prstGeom>
          <a:noFill/>
          <a:ln>
            <a:noFill/>
          </a:ln>
        </p:spPr>
        <p:txBody>
          <a:bodyPr spcFirstLastPara="1" wrap="square" lIns="0" tIns="45700" rIns="0" bIns="45700" anchor="t" anchorCtr="0">
            <a:spAutoFit/>
          </a:bodyPr>
          <a:lstStyle/>
          <a:p>
            <a:pPr marL="0" marR="0" lvl="0" indent="0" algn="just" rtl="0">
              <a:spcBef>
                <a:spcPts val="0"/>
              </a:spcBef>
              <a:spcAft>
                <a:spcPts val="0"/>
              </a:spcAft>
              <a:buNone/>
            </a:pPr>
            <a:r>
              <a:rPr lang="en-US" sz="2000" dirty="0">
                <a:latin typeface="Franklin Gothic Medium Cond" panose="020B0606030402020204" pitchFamily="34" charset="0"/>
                <a:ea typeface="Montserrat"/>
                <a:cs typeface="Montserrat"/>
                <a:sym typeface="Montserrat"/>
              </a:rPr>
              <a:t>The development projects that may be included under the 20% DF shall be </a:t>
            </a:r>
            <a:r>
              <a:rPr lang="en-US" sz="2000" b="1" dirty="0">
                <a:latin typeface="Franklin Gothic Medium Cond" panose="020B0606030402020204" pitchFamily="34" charset="0"/>
                <a:ea typeface="Montserrat"/>
                <a:cs typeface="Montserrat"/>
                <a:sym typeface="Montserrat"/>
              </a:rPr>
              <a:t>necessary, appropriate, or incidental</a:t>
            </a:r>
            <a:r>
              <a:rPr lang="en-US" sz="2000" dirty="0">
                <a:latin typeface="Franklin Gothic Medium Cond" panose="020B0606030402020204" pitchFamily="34" charset="0"/>
                <a:ea typeface="Montserrat"/>
                <a:cs typeface="Montserrat"/>
                <a:sym typeface="Montserrat"/>
              </a:rPr>
              <a:t> to efficient and effective local governance, and </a:t>
            </a:r>
            <a:r>
              <a:rPr lang="en-US" sz="2000" b="1" dirty="0">
                <a:latin typeface="Franklin Gothic Medium Cond" panose="020B0606030402020204" pitchFamily="34" charset="0"/>
                <a:ea typeface="Montserrat"/>
                <a:cs typeface="Montserrat"/>
                <a:sym typeface="Montserrat"/>
              </a:rPr>
              <a:t>essential to the promotion of the general welfare of the people</a:t>
            </a:r>
            <a:r>
              <a:rPr lang="en-US" sz="2000" dirty="0">
                <a:latin typeface="Franklin Gothic Medium Cond" panose="020B0606030402020204" pitchFamily="34" charset="0"/>
                <a:ea typeface="Montserrat"/>
                <a:cs typeface="Montserrat"/>
                <a:sym typeface="Montserrat"/>
              </a:rPr>
              <a:t>.</a:t>
            </a:r>
            <a:endParaRPr sz="2000" dirty="0">
              <a:latin typeface="Franklin Gothic Medium Cond" panose="020B0606030402020204" pitchFamily="34" charset="0"/>
              <a:ea typeface="Montserrat"/>
              <a:cs typeface="Montserrat"/>
              <a:sym typeface="Montserrat"/>
            </a:endParaRPr>
          </a:p>
        </p:txBody>
      </p:sp>
      <p:sp>
        <p:nvSpPr>
          <p:cNvPr id="16" name="Google Shape;548;p78">
            <a:extLst>
              <a:ext uri="{FF2B5EF4-FFF2-40B4-BE49-F238E27FC236}">
                <a16:creationId xmlns:a16="http://schemas.microsoft.com/office/drawing/2014/main" id="{4C7B2F0E-F77B-4BFF-AE28-86F71D110CA8}"/>
              </a:ext>
            </a:extLst>
          </p:cNvPr>
          <p:cNvSpPr txBox="1"/>
          <p:nvPr/>
        </p:nvSpPr>
        <p:spPr>
          <a:xfrm>
            <a:off x="7953096" y="1935417"/>
            <a:ext cx="3926700" cy="1323399"/>
          </a:xfrm>
          <a:prstGeom prst="rect">
            <a:avLst/>
          </a:prstGeom>
          <a:noFill/>
          <a:ln>
            <a:noFill/>
          </a:ln>
        </p:spPr>
        <p:txBody>
          <a:bodyPr spcFirstLastPara="1" wrap="square" lIns="0" tIns="45700" rIns="0" bIns="45700" anchor="t" anchorCtr="0">
            <a:spAutoFit/>
          </a:bodyPr>
          <a:lstStyle/>
          <a:p>
            <a:pPr marL="0" marR="0" lvl="0" indent="0" algn="just" rtl="0">
              <a:spcBef>
                <a:spcPts val="0"/>
              </a:spcBef>
              <a:spcAft>
                <a:spcPts val="0"/>
              </a:spcAft>
              <a:buNone/>
            </a:pPr>
            <a:r>
              <a:rPr lang="en-US" sz="2000" dirty="0">
                <a:latin typeface="Franklin Gothic Medium Cond" panose="020B0606030402020204" pitchFamily="34" charset="0"/>
                <a:ea typeface="Montserrat"/>
                <a:cs typeface="Montserrat"/>
                <a:sym typeface="Montserrat"/>
              </a:rPr>
              <a:t>The LGUs shall ensure that the development projects are </a:t>
            </a:r>
            <a:r>
              <a:rPr lang="en-US" sz="2000" b="1" dirty="0">
                <a:latin typeface="Franklin Gothic Medium Cond" panose="020B0606030402020204" pitchFamily="34" charset="0"/>
                <a:ea typeface="Montserrat"/>
                <a:cs typeface="Montserrat"/>
                <a:sym typeface="Montserrat"/>
              </a:rPr>
              <a:t>well planned</a:t>
            </a:r>
            <a:r>
              <a:rPr lang="en-US" sz="2000" dirty="0">
                <a:latin typeface="Franklin Gothic Medium Cond" panose="020B0606030402020204" pitchFamily="34" charset="0"/>
                <a:ea typeface="Montserrat"/>
                <a:cs typeface="Montserrat"/>
                <a:sym typeface="Montserrat"/>
              </a:rPr>
              <a:t> and </a:t>
            </a:r>
            <a:r>
              <a:rPr lang="en-US" sz="2000" b="1" dirty="0">
                <a:latin typeface="Franklin Gothic Medium Cond" panose="020B0606030402020204" pitchFamily="34" charset="0"/>
                <a:ea typeface="Montserrat"/>
                <a:cs typeface="Montserrat"/>
                <a:sym typeface="Montserrat"/>
              </a:rPr>
              <a:t>procurement and implementation ready</a:t>
            </a:r>
            <a:r>
              <a:rPr lang="en-US" sz="2000" dirty="0">
                <a:latin typeface="Franklin Gothic Medium Cond" panose="020B0606030402020204" pitchFamily="34" charset="0"/>
                <a:ea typeface="Montserrat"/>
                <a:cs typeface="Montserrat"/>
                <a:sym typeface="Montserrat"/>
              </a:rPr>
              <a:t>.</a:t>
            </a:r>
            <a:endParaRPr sz="2000" dirty="0">
              <a:latin typeface="Franklin Gothic Medium Cond" panose="020B0606030402020204" pitchFamily="34" charset="0"/>
              <a:ea typeface="Montserrat"/>
              <a:cs typeface="Montserrat"/>
              <a:sym typeface="Montserrat"/>
            </a:endParaRPr>
          </a:p>
        </p:txBody>
      </p:sp>
      <p:sp>
        <p:nvSpPr>
          <p:cNvPr id="23" name="Google Shape;549;p78">
            <a:extLst>
              <a:ext uri="{FF2B5EF4-FFF2-40B4-BE49-F238E27FC236}">
                <a16:creationId xmlns:a16="http://schemas.microsoft.com/office/drawing/2014/main" id="{5C22C5CC-CC10-4BB8-9F02-A2565FE9B1B2}"/>
              </a:ext>
            </a:extLst>
          </p:cNvPr>
          <p:cNvSpPr/>
          <p:nvPr/>
        </p:nvSpPr>
        <p:spPr>
          <a:xfrm flipH="1">
            <a:off x="6248322" y="4203741"/>
            <a:ext cx="1424100" cy="1068000"/>
          </a:xfrm>
          <a:prstGeom prst="parallelogram">
            <a:avLst>
              <a:gd name="adj" fmla="val 29040"/>
            </a:avLst>
          </a:prstGeom>
          <a:solidFill>
            <a:srgbClr val="F7CAAC"/>
          </a:solidFill>
          <a:ln>
            <a:noFill/>
          </a:ln>
          <a:effectLst>
            <a:outerShdw blurRad="57150" dist="19050" dir="5400000" algn="bl" rotWithShape="0">
              <a:srgbClr val="000000">
                <a:alpha val="50000"/>
              </a:srgbClr>
            </a:outerShdw>
          </a:effectLst>
        </p:spPr>
        <p:txBody>
          <a:bodyPr spcFirstLastPara="1" wrap="square" lIns="91425" tIns="777225" rIns="91425" bIns="45700" anchor="b" anchorCtr="0">
            <a:noAutofit/>
          </a:bodyPr>
          <a:lstStyle/>
          <a:p>
            <a:pPr marL="0" marR="0" lvl="0" indent="0" algn="l" rtl="0">
              <a:spcBef>
                <a:spcPts val="0"/>
              </a:spcBef>
              <a:spcAft>
                <a:spcPts val="0"/>
              </a:spcAft>
              <a:buNone/>
            </a:pPr>
            <a:r>
              <a:rPr lang="en-US" sz="5400" b="1">
                <a:solidFill>
                  <a:schemeClr val="lt1"/>
                </a:solidFill>
                <a:latin typeface="Franklin Gothic Medium Cond" panose="020B0606030402020204" pitchFamily="34" charset="0"/>
                <a:ea typeface="Calibri"/>
                <a:cs typeface="Calibri"/>
                <a:sym typeface="Calibri"/>
              </a:rPr>
              <a:t>04</a:t>
            </a:r>
            <a:endParaRPr>
              <a:latin typeface="Franklin Gothic Medium Cond" panose="020B0606030402020204" pitchFamily="34" charset="0"/>
            </a:endParaRPr>
          </a:p>
        </p:txBody>
      </p:sp>
      <p:sp>
        <p:nvSpPr>
          <p:cNvPr id="24" name="Google Shape;550;p78">
            <a:extLst>
              <a:ext uri="{FF2B5EF4-FFF2-40B4-BE49-F238E27FC236}">
                <a16:creationId xmlns:a16="http://schemas.microsoft.com/office/drawing/2014/main" id="{42D361A2-E038-4FBA-83FC-D30CA70992EC}"/>
              </a:ext>
            </a:extLst>
          </p:cNvPr>
          <p:cNvSpPr txBox="1"/>
          <p:nvPr/>
        </p:nvSpPr>
        <p:spPr>
          <a:xfrm>
            <a:off x="7876896" y="3773976"/>
            <a:ext cx="4002900" cy="1938952"/>
          </a:xfrm>
          <a:prstGeom prst="rect">
            <a:avLst/>
          </a:prstGeom>
          <a:noFill/>
          <a:ln>
            <a:noFill/>
          </a:ln>
        </p:spPr>
        <p:txBody>
          <a:bodyPr spcFirstLastPara="1" wrap="square" lIns="0" tIns="45700" rIns="0" bIns="45700" anchor="t" anchorCtr="0">
            <a:spAutoFit/>
          </a:bodyPr>
          <a:lstStyle/>
          <a:p>
            <a:pPr marL="0" marR="0" lvl="0" indent="0" algn="just" rtl="0">
              <a:spcBef>
                <a:spcPts val="0"/>
              </a:spcBef>
              <a:spcAft>
                <a:spcPts val="0"/>
              </a:spcAft>
              <a:buNone/>
            </a:pPr>
            <a:r>
              <a:rPr lang="en-US" sz="2000" dirty="0">
                <a:latin typeface="Franklin Gothic Medium Cond" panose="020B0606030402020204" pitchFamily="34" charset="0"/>
                <a:ea typeface="Montserrat"/>
                <a:cs typeface="Montserrat"/>
                <a:sym typeface="Montserrat"/>
              </a:rPr>
              <a:t>Technical assistance may be sought from NGAs for the determination of the more relevant and responsive development projects and to ensure compliance with the standards prescribed by the NGAs concerned.</a:t>
            </a:r>
            <a:endParaRPr sz="2000" dirty="0">
              <a:latin typeface="Franklin Gothic Medium Cond" panose="020B0606030402020204" pitchFamily="34" charset="0"/>
              <a:ea typeface="Montserrat"/>
              <a:cs typeface="Montserrat"/>
              <a:sym typeface="Montserrat"/>
            </a:endParaRPr>
          </a:p>
        </p:txBody>
      </p:sp>
    </p:spTree>
    <p:extLst>
      <p:ext uri="{BB962C8B-B14F-4D97-AF65-F5344CB8AC3E}">
        <p14:creationId xmlns:p14="http://schemas.microsoft.com/office/powerpoint/2010/main" val="1157615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par>
                                <p:cTn id="24" presetID="10" presetClass="entr" presetSubtype="0" fill="hold"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50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500"/>
                                        <p:tgtEl>
                                          <p:spTgt spid="23"/>
                                        </p:tgtEl>
                                      </p:cBhvr>
                                    </p:animEffect>
                                  </p:childTnLst>
                                </p:cTn>
                              </p:par>
                              <p:par>
                                <p:cTn id="32" presetID="10" presetClass="entr" presetSubtype="0" fill="hold"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55"/>
        <p:cNvGrpSpPr/>
        <p:nvPr/>
      </p:nvGrpSpPr>
      <p:grpSpPr>
        <a:xfrm>
          <a:off x="0" y="0"/>
          <a:ext cx="0" cy="0"/>
          <a:chOff x="0" y="0"/>
          <a:chExt cx="0" cy="0"/>
        </a:xfrm>
      </p:grpSpPr>
      <p:sp>
        <p:nvSpPr>
          <p:cNvPr id="556" name="Google Shape;556;p79"/>
          <p:cNvSpPr txBox="1"/>
          <p:nvPr/>
        </p:nvSpPr>
        <p:spPr>
          <a:xfrm>
            <a:off x="304800" y="1410307"/>
            <a:ext cx="11887200" cy="1240200"/>
          </a:xfrm>
          <a:prstGeom prst="rect">
            <a:avLst/>
          </a:prstGeom>
          <a:noFill/>
          <a:ln>
            <a:noFill/>
          </a:ln>
        </p:spPr>
        <p:txBody>
          <a:bodyPr spcFirstLastPara="1" wrap="square" lIns="68575" tIns="34275" rIns="68575" bIns="34275" anchor="ctr" anchorCtr="0">
            <a:normAutofit/>
          </a:bodyPr>
          <a:lstStyle/>
          <a:p>
            <a:pPr marL="0" marR="0" lvl="0" indent="0" algn="l" rtl="0">
              <a:spcBef>
                <a:spcPts val="0"/>
              </a:spcBef>
              <a:spcAft>
                <a:spcPts val="0"/>
              </a:spcAft>
              <a:buClr>
                <a:schemeClr val="dk1"/>
              </a:buClr>
              <a:buSzPts val="5000"/>
              <a:buFont typeface="Libre Franklin"/>
              <a:buNone/>
            </a:pPr>
            <a:r>
              <a:rPr lang="en-US" sz="2800" dirty="0">
                <a:solidFill>
                  <a:schemeClr val="dk1"/>
                </a:solidFill>
                <a:latin typeface="Franklin Gothic Medium Cond" panose="020B0606030402020204" pitchFamily="34" charset="0"/>
                <a:ea typeface="Montserrat SemiBold"/>
                <a:cs typeface="Montserrat SemiBold"/>
                <a:sym typeface="Montserrat SemiBold"/>
              </a:rPr>
              <a:t>The following expenditure items shall </a:t>
            </a:r>
            <a:r>
              <a:rPr lang="en-US" sz="2800" b="1" u="sng" dirty="0">
                <a:solidFill>
                  <a:schemeClr val="dk1"/>
                </a:solidFill>
                <a:latin typeface="Franklin Gothic Medium Cond" panose="020B0606030402020204" pitchFamily="34" charset="0"/>
                <a:ea typeface="Montserrat"/>
                <a:cs typeface="Montserrat"/>
                <a:sym typeface="Montserrat"/>
              </a:rPr>
              <a:t>not</a:t>
            </a:r>
            <a:r>
              <a:rPr lang="en-US" sz="2800" dirty="0">
                <a:solidFill>
                  <a:schemeClr val="dk1"/>
                </a:solidFill>
                <a:latin typeface="Franklin Gothic Medium Cond" panose="020B0606030402020204" pitchFamily="34" charset="0"/>
                <a:ea typeface="Montserrat SemiBold"/>
                <a:cs typeface="Montserrat SemiBold"/>
                <a:sym typeface="Montserrat SemiBold"/>
              </a:rPr>
              <a:t> be allowed to be charged against the 20% DF:</a:t>
            </a:r>
            <a:endParaRPr sz="2800" dirty="0">
              <a:latin typeface="Franklin Gothic Medium Cond" panose="020B0606030402020204" pitchFamily="34" charset="0"/>
              <a:ea typeface="Montserrat SemiBold"/>
              <a:cs typeface="Montserrat SemiBold"/>
              <a:sym typeface="Montserrat SemiBold"/>
            </a:endParaRPr>
          </a:p>
        </p:txBody>
      </p:sp>
      <p:sp>
        <p:nvSpPr>
          <p:cNvPr id="557" name="Google Shape;557;p79"/>
          <p:cNvSpPr txBox="1"/>
          <p:nvPr/>
        </p:nvSpPr>
        <p:spPr>
          <a:xfrm>
            <a:off x="538800" y="2353214"/>
            <a:ext cx="11114400" cy="3754844"/>
          </a:xfrm>
          <a:prstGeom prst="rect">
            <a:avLst/>
          </a:prstGeom>
          <a:noFill/>
          <a:ln>
            <a:noFill/>
          </a:ln>
        </p:spPr>
        <p:txBody>
          <a:bodyPr spcFirstLastPara="1" wrap="square" lIns="91425" tIns="91425" rIns="91425" bIns="91425" anchor="t" anchorCtr="0">
            <a:spAutoFit/>
          </a:bodyPr>
          <a:lstStyle/>
          <a:p>
            <a:pPr marL="457200" lvl="0" indent="-381000" algn="just" rtl="0">
              <a:spcBef>
                <a:spcPts val="0"/>
              </a:spcBef>
              <a:spcAft>
                <a:spcPts val="0"/>
              </a:spcAft>
              <a:buClr>
                <a:srgbClr val="666666"/>
              </a:buClr>
              <a:buSzPts val="2400"/>
              <a:buFont typeface="Montserrat"/>
              <a:buChar char="●"/>
            </a:pPr>
            <a:r>
              <a:rPr lang="en-US" sz="2400" dirty="0">
                <a:latin typeface="Franklin Gothic Medium Cond" panose="020B0606030402020204" pitchFamily="34" charset="0"/>
                <a:ea typeface="Montserrat"/>
                <a:cs typeface="Montserrat"/>
                <a:sym typeface="Montserrat"/>
              </a:rPr>
              <a:t>Personal Services expenditures;</a:t>
            </a:r>
            <a:endParaRPr sz="2400" dirty="0">
              <a:latin typeface="Franklin Gothic Medium Cond" panose="020B0606030402020204" pitchFamily="34" charset="0"/>
              <a:ea typeface="Montserrat"/>
              <a:cs typeface="Montserrat"/>
              <a:sym typeface="Montserrat"/>
            </a:endParaRPr>
          </a:p>
          <a:p>
            <a:pPr marL="457200" lvl="0" indent="0" algn="just" rtl="0">
              <a:spcBef>
                <a:spcPts val="0"/>
              </a:spcBef>
              <a:spcAft>
                <a:spcPts val="0"/>
              </a:spcAft>
              <a:buNone/>
            </a:pPr>
            <a:endParaRPr sz="800" dirty="0">
              <a:latin typeface="Franklin Gothic Medium Cond" panose="020B0606030402020204" pitchFamily="34" charset="0"/>
              <a:ea typeface="Montserrat"/>
              <a:cs typeface="Montserrat"/>
              <a:sym typeface="Montserrat"/>
            </a:endParaRPr>
          </a:p>
          <a:p>
            <a:pPr marL="457200" lvl="0" indent="-381000" algn="just" rtl="0">
              <a:spcBef>
                <a:spcPts val="0"/>
              </a:spcBef>
              <a:spcAft>
                <a:spcPts val="0"/>
              </a:spcAft>
              <a:buClr>
                <a:srgbClr val="666666"/>
              </a:buClr>
              <a:buSzPts val="2400"/>
              <a:buFont typeface="Montserrat"/>
              <a:buChar char="●"/>
            </a:pPr>
            <a:r>
              <a:rPr lang="en-US" sz="2400" dirty="0">
                <a:latin typeface="Franklin Gothic Medium Cond" panose="020B0606030402020204" pitchFamily="34" charset="0"/>
                <a:ea typeface="Montserrat"/>
                <a:cs typeface="Montserrat"/>
                <a:sym typeface="Montserrat"/>
              </a:rPr>
              <a:t>Administrative expenses;</a:t>
            </a:r>
            <a:endParaRPr sz="2400" dirty="0">
              <a:latin typeface="Franklin Gothic Medium Cond" panose="020B0606030402020204" pitchFamily="34" charset="0"/>
              <a:ea typeface="Montserrat"/>
              <a:cs typeface="Montserrat"/>
              <a:sym typeface="Montserrat"/>
            </a:endParaRPr>
          </a:p>
          <a:p>
            <a:pPr marL="457200" lvl="0" indent="0" algn="just" rtl="0">
              <a:spcBef>
                <a:spcPts val="0"/>
              </a:spcBef>
              <a:spcAft>
                <a:spcPts val="0"/>
              </a:spcAft>
              <a:buNone/>
            </a:pPr>
            <a:endParaRPr sz="800" dirty="0">
              <a:latin typeface="Franklin Gothic Medium Cond" panose="020B0606030402020204" pitchFamily="34" charset="0"/>
              <a:ea typeface="Montserrat"/>
              <a:cs typeface="Montserrat"/>
              <a:sym typeface="Montserrat"/>
            </a:endParaRPr>
          </a:p>
          <a:p>
            <a:pPr marL="457200" lvl="0" indent="-381000" algn="just" rtl="0">
              <a:spcBef>
                <a:spcPts val="0"/>
              </a:spcBef>
              <a:spcAft>
                <a:spcPts val="0"/>
              </a:spcAft>
              <a:buClr>
                <a:srgbClr val="666666"/>
              </a:buClr>
              <a:buSzPts val="2400"/>
              <a:buFont typeface="Montserrat"/>
              <a:buChar char="●"/>
            </a:pPr>
            <a:r>
              <a:rPr lang="en-US" sz="2400" dirty="0">
                <a:latin typeface="Franklin Gothic Medium Cond" panose="020B0606030402020204" pitchFamily="34" charset="0"/>
                <a:ea typeface="Montserrat"/>
                <a:cs typeface="Montserrat"/>
                <a:sym typeface="Montserrat"/>
              </a:rPr>
              <a:t>Traveling expenses;</a:t>
            </a:r>
            <a:endParaRPr sz="2400" dirty="0">
              <a:latin typeface="Franklin Gothic Medium Cond" panose="020B0606030402020204" pitchFamily="34" charset="0"/>
              <a:ea typeface="Montserrat"/>
              <a:cs typeface="Montserrat"/>
              <a:sym typeface="Montserrat"/>
            </a:endParaRPr>
          </a:p>
          <a:p>
            <a:pPr marL="457200" lvl="0" indent="0" algn="just" rtl="0">
              <a:spcBef>
                <a:spcPts val="0"/>
              </a:spcBef>
              <a:spcAft>
                <a:spcPts val="0"/>
              </a:spcAft>
              <a:buNone/>
            </a:pPr>
            <a:endParaRPr sz="800" dirty="0">
              <a:latin typeface="Franklin Gothic Medium Cond" panose="020B0606030402020204" pitchFamily="34" charset="0"/>
              <a:ea typeface="Montserrat"/>
              <a:cs typeface="Montserrat"/>
              <a:sym typeface="Montserrat"/>
            </a:endParaRPr>
          </a:p>
          <a:p>
            <a:pPr marL="457200" lvl="0" indent="-381000" algn="just" rtl="0">
              <a:spcBef>
                <a:spcPts val="0"/>
              </a:spcBef>
              <a:spcAft>
                <a:spcPts val="0"/>
              </a:spcAft>
              <a:buClr>
                <a:srgbClr val="666666"/>
              </a:buClr>
              <a:buSzPts val="2400"/>
              <a:buFont typeface="Montserrat"/>
              <a:buChar char="●"/>
            </a:pPr>
            <a:r>
              <a:rPr lang="en-US" sz="2400" dirty="0">
                <a:latin typeface="Franklin Gothic Medium Cond" panose="020B0606030402020204" pitchFamily="34" charset="0"/>
                <a:ea typeface="Montserrat"/>
                <a:cs typeface="Montserrat"/>
                <a:sym typeface="Montserrat"/>
              </a:rPr>
              <a:t>Registration fees and other expenses related to the conduct of and participation to trainings, seminars, conferences or conventions;</a:t>
            </a:r>
            <a:endParaRPr sz="2400" dirty="0">
              <a:latin typeface="Franklin Gothic Medium Cond" panose="020B0606030402020204" pitchFamily="34" charset="0"/>
              <a:ea typeface="Montserrat"/>
              <a:cs typeface="Montserrat"/>
              <a:sym typeface="Montserrat"/>
            </a:endParaRPr>
          </a:p>
          <a:p>
            <a:pPr marL="457200" lvl="0" indent="0" algn="just" rtl="0">
              <a:spcBef>
                <a:spcPts val="0"/>
              </a:spcBef>
              <a:spcAft>
                <a:spcPts val="0"/>
              </a:spcAft>
              <a:buNone/>
            </a:pPr>
            <a:endParaRPr sz="800" dirty="0">
              <a:latin typeface="Franklin Gothic Medium Cond" panose="020B0606030402020204" pitchFamily="34" charset="0"/>
              <a:ea typeface="Montserrat"/>
              <a:cs typeface="Montserrat"/>
              <a:sym typeface="Montserrat"/>
            </a:endParaRPr>
          </a:p>
          <a:p>
            <a:pPr marL="457200" lvl="0" indent="-381000" algn="just" rtl="0">
              <a:spcBef>
                <a:spcPts val="0"/>
              </a:spcBef>
              <a:spcAft>
                <a:spcPts val="0"/>
              </a:spcAft>
              <a:buClr>
                <a:srgbClr val="666666"/>
              </a:buClr>
              <a:buSzPts val="2400"/>
              <a:buFont typeface="Montserrat"/>
              <a:buChar char="●"/>
            </a:pPr>
            <a:r>
              <a:rPr lang="en-US" sz="2400" dirty="0">
                <a:latin typeface="Franklin Gothic Medium Cond" panose="020B0606030402020204" pitchFamily="34" charset="0"/>
                <a:ea typeface="Montserrat"/>
                <a:cs typeface="Montserrat"/>
                <a:sym typeface="Montserrat"/>
              </a:rPr>
              <a:t>Purchase, maintenance or repair of administrative office' furniture, fixtures, equipment or appliances; and</a:t>
            </a:r>
            <a:endParaRPr sz="2400" dirty="0">
              <a:latin typeface="Franklin Gothic Medium Cond" panose="020B0606030402020204" pitchFamily="34" charset="0"/>
              <a:ea typeface="Montserrat"/>
              <a:cs typeface="Montserrat"/>
              <a:sym typeface="Montserrat"/>
            </a:endParaRPr>
          </a:p>
          <a:p>
            <a:pPr marL="457200" lvl="0" indent="0" algn="just" rtl="0">
              <a:spcBef>
                <a:spcPts val="0"/>
              </a:spcBef>
              <a:spcAft>
                <a:spcPts val="0"/>
              </a:spcAft>
              <a:buNone/>
            </a:pPr>
            <a:endParaRPr sz="800" dirty="0">
              <a:latin typeface="Franklin Gothic Medium Cond" panose="020B0606030402020204" pitchFamily="34" charset="0"/>
              <a:ea typeface="Montserrat"/>
              <a:cs typeface="Montserrat"/>
              <a:sym typeface="Montserrat"/>
            </a:endParaRPr>
          </a:p>
          <a:p>
            <a:pPr marL="457200" lvl="0" indent="-381000" algn="just" rtl="0">
              <a:spcBef>
                <a:spcPts val="0"/>
              </a:spcBef>
              <a:spcAft>
                <a:spcPts val="0"/>
              </a:spcAft>
              <a:buClr>
                <a:srgbClr val="666666"/>
              </a:buClr>
              <a:buSzPts val="2400"/>
              <a:buFont typeface="Montserrat"/>
              <a:buChar char="●"/>
            </a:pPr>
            <a:r>
              <a:rPr lang="en-US" sz="2400" dirty="0">
                <a:latin typeface="Franklin Gothic Medium Cond" panose="020B0606030402020204" pitchFamily="34" charset="0"/>
                <a:ea typeface="Montserrat"/>
                <a:cs typeface="Montserrat"/>
                <a:sym typeface="Montserrat"/>
              </a:rPr>
              <a:t>Purchase, maintenance or repair of motor vehicles used for administrative purposes.</a:t>
            </a:r>
            <a:endParaRPr sz="2400" dirty="0">
              <a:latin typeface="Franklin Gothic Medium Cond" panose="020B0606030402020204" pitchFamily="34" charset="0"/>
              <a:ea typeface="Montserrat"/>
              <a:cs typeface="Montserrat"/>
              <a:sym typeface="Montserrat"/>
            </a:endParaRPr>
          </a:p>
        </p:txBody>
      </p:sp>
      <p:sp>
        <p:nvSpPr>
          <p:cNvPr id="4" name="TextBox 3">
            <a:extLst>
              <a:ext uri="{FF2B5EF4-FFF2-40B4-BE49-F238E27FC236}">
                <a16:creationId xmlns:a16="http://schemas.microsoft.com/office/drawing/2014/main" id="{C85FBBAB-639E-487D-B63F-E1AF33AC9C14}"/>
              </a:ext>
            </a:extLst>
          </p:cNvPr>
          <p:cNvSpPr txBox="1"/>
          <p:nvPr/>
        </p:nvSpPr>
        <p:spPr>
          <a:xfrm>
            <a:off x="3537604" y="851097"/>
            <a:ext cx="5116792" cy="769441"/>
          </a:xfrm>
          <a:prstGeom prst="rect">
            <a:avLst/>
          </a:prstGeom>
          <a:noFill/>
        </p:spPr>
        <p:txBody>
          <a:bodyPr wrap="square" rtlCol="0">
            <a:spAutoFit/>
          </a:bodyPr>
          <a:lstStyle/>
          <a:p>
            <a:r>
              <a:rPr lang="en-PH" sz="4400" b="1" dirty="0">
                <a:latin typeface="Franklin Gothic Demi Cond" panose="020B0706030402020204" pitchFamily="34" charset="0"/>
              </a:rPr>
              <a:t>GENERAL GUIDELINES</a:t>
            </a:r>
            <a:endParaRPr lang="en-US" sz="4400" b="1" dirty="0">
              <a:latin typeface="Franklin Gothic Demi Cond" panose="020B07060304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57">
                                            <p:txEl>
                                              <p:pRg st="0" end="0"/>
                                            </p:txEl>
                                          </p:spTgt>
                                        </p:tgtEl>
                                        <p:attrNameLst>
                                          <p:attrName>style.visibility</p:attrName>
                                        </p:attrNameLst>
                                      </p:cBhvr>
                                      <p:to>
                                        <p:strVal val="visible"/>
                                      </p:to>
                                    </p:set>
                                    <p:animEffect transition="in" filter="fade">
                                      <p:cBhvr>
                                        <p:cTn id="7" dur="1000"/>
                                        <p:tgtEl>
                                          <p:spTgt spid="55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57">
                                            <p:txEl>
                                              <p:pRg st="1" end="1"/>
                                            </p:txEl>
                                          </p:spTgt>
                                        </p:tgtEl>
                                        <p:attrNameLst>
                                          <p:attrName>style.visibility</p:attrName>
                                        </p:attrNameLst>
                                      </p:cBhvr>
                                      <p:to>
                                        <p:strVal val="visible"/>
                                      </p:to>
                                    </p:set>
                                    <p:animEffect transition="in" filter="fade">
                                      <p:cBhvr>
                                        <p:cTn id="12" dur="1000"/>
                                        <p:tgtEl>
                                          <p:spTgt spid="55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57">
                                            <p:txEl>
                                              <p:pRg st="2" end="2"/>
                                            </p:txEl>
                                          </p:spTgt>
                                        </p:tgtEl>
                                        <p:attrNameLst>
                                          <p:attrName>style.visibility</p:attrName>
                                        </p:attrNameLst>
                                      </p:cBhvr>
                                      <p:to>
                                        <p:strVal val="visible"/>
                                      </p:to>
                                    </p:set>
                                    <p:animEffect transition="in" filter="fade">
                                      <p:cBhvr>
                                        <p:cTn id="17" dur="1000"/>
                                        <p:tgtEl>
                                          <p:spTgt spid="55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57">
                                            <p:txEl>
                                              <p:pRg st="3" end="3"/>
                                            </p:txEl>
                                          </p:spTgt>
                                        </p:tgtEl>
                                        <p:attrNameLst>
                                          <p:attrName>style.visibility</p:attrName>
                                        </p:attrNameLst>
                                      </p:cBhvr>
                                      <p:to>
                                        <p:strVal val="visible"/>
                                      </p:to>
                                    </p:set>
                                    <p:animEffect transition="in" filter="fade">
                                      <p:cBhvr>
                                        <p:cTn id="22" dur="1000"/>
                                        <p:tgtEl>
                                          <p:spTgt spid="55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57">
                                            <p:txEl>
                                              <p:pRg st="4" end="4"/>
                                            </p:txEl>
                                          </p:spTgt>
                                        </p:tgtEl>
                                        <p:attrNameLst>
                                          <p:attrName>style.visibility</p:attrName>
                                        </p:attrNameLst>
                                      </p:cBhvr>
                                      <p:to>
                                        <p:strVal val="visible"/>
                                      </p:to>
                                    </p:set>
                                    <p:animEffect transition="in" filter="fade">
                                      <p:cBhvr>
                                        <p:cTn id="27" dur="1000"/>
                                        <p:tgtEl>
                                          <p:spTgt spid="55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57">
                                            <p:txEl>
                                              <p:pRg st="5" end="5"/>
                                            </p:txEl>
                                          </p:spTgt>
                                        </p:tgtEl>
                                        <p:attrNameLst>
                                          <p:attrName>style.visibility</p:attrName>
                                        </p:attrNameLst>
                                      </p:cBhvr>
                                      <p:to>
                                        <p:strVal val="visible"/>
                                      </p:to>
                                    </p:set>
                                    <p:animEffect transition="in" filter="fade">
                                      <p:cBhvr>
                                        <p:cTn id="32" dur="1000"/>
                                        <p:tgtEl>
                                          <p:spTgt spid="55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57">
                                            <p:txEl>
                                              <p:pRg st="6" end="6"/>
                                            </p:txEl>
                                          </p:spTgt>
                                        </p:tgtEl>
                                        <p:attrNameLst>
                                          <p:attrName>style.visibility</p:attrName>
                                        </p:attrNameLst>
                                      </p:cBhvr>
                                      <p:to>
                                        <p:strVal val="visible"/>
                                      </p:to>
                                    </p:set>
                                    <p:animEffect transition="in" filter="fade">
                                      <p:cBhvr>
                                        <p:cTn id="37" dur="1000"/>
                                        <p:tgtEl>
                                          <p:spTgt spid="557">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57">
                                            <p:txEl>
                                              <p:pRg st="7" end="7"/>
                                            </p:txEl>
                                          </p:spTgt>
                                        </p:tgtEl>
                                        <p:attrNameLst>
                                          <p:attrName>style.visibility</p:attrName>
                                        </p:attrNameLst>
                                      </p:cBhvr>
                                      <p:to>
                                        <p:strVal val="visible"/>
                                      </p:to>
                                    </p:set>
                                    <p:animEffect transition="in" filter="fade">
                                      <p:cBhvr>
                                        <p:cTn id="42" dur="1000"/>
                                        <p:tgtEl>
                                          <p:spTgt spid="557">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557">
                                            <p:txEl>
                                              <p:pRg st="8" end="8"/>
                                            </p:txEl>
                                          </p:spTgt>
                                        </p:tgtEl>
                                        <p:attrNameLst>
                                          <p:attrName>style.visibility</p:attrName>
                                        </p:attrNameLst>
                                      </p:cBhvr>
                                      <p:to>
                                        <p:strVal val="visible"/>
                                      </p:to>
                                    </p:set>
                                    <p:animEffect transition="in" filter="fade">
                                      <p:cBhvr>
                                        <p:cTn id="47" dur="1000"/>
                                        <p:tgtEl>
                                          <p:spTgt spid="557">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557">
                                            <p:txEl>
                                              <p:pRg st="9" end="9"/>
                                            </p:txEl>
                                          </p:spTgt>
                                        </p:tgtEl>
                                        <p:attrNameLst>
                                          <p:attrName>style.visibility</p:attrName>
                                        </p:attrNameLst>
                                      </p:cBhvr>
                                      <p:to>
                                        <p:strVal val="visible"/>
                                      </p:to>
                                    </p:set>
                                    <p:animEffect transition="in" filter="fade">
                                      <p:cBhvr>
                                        <p:cTn id="52" dur="1000"/>
                                        <p:tgtEl>
                                          <p:spTgt spid="557">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557">
                                            <p:txEl>
                                              <p:pRg st="10" end="10"/>
                                            </p:txEl>
                                          </p:spTgt>
                                        </p:tgtEl>
                                        <p:attrNameLst>
                                          <p:attrName>style.visibility</p:attrName>
                                        </p:attrNameLst>
                                      </p:cBhvr>
                                      <p:to>
                                        <p:strVal val="visible"/>
                                      </p:to>
                                    </p:set>
                                    <p:animEffect transition="in" filter="fade">
                                      <p:cBhvr>
                                        <p:cTn id="57" dur="1000"/>
                                        <p:tgtEl>
                                          <p:spTgt spid="557">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2668" y="1337680"/>
            <a:ext cx="11074400" cy="1325563"/>
          </a:xfrm>
        </p:spPr>
        <p:txBody>
          <a:bodyPr/>
          <a:lstStyle/>
          <a:p>
            <a:r>
              <a:rPr lang="en-PH" altLang="en-US" sz="2600" b="1" u="sng" dirty="0">
                <a:latin typeface="Franklin Gothic Medium Cond" panose="020B0606030402020204" pitchFamily="34" charset="0"/>
                <a:ea typeface="Batang"/>
                <a:cs typeface="Batang"/>
              </a:rPr>
              <a:t>Step 2. </a:t>
            </a:r>
            <a:r>
              <a:rPr lang="en-PH" altLang="en-US" sz="2600" dirty="0">
                <a:latin typeface="Franklin Gothic Medium Cond" panose="020B0606030402020204" pitchFamily="34" charset="0"/>
                <a:ea typeface="Batang"/>
                <a:cs typeface="Batang"/>
              </a:rPr>
              <a:t>The </a:t>
            </a:r>
            <a:r>
              <a:rPr lang="en-PH" altLang="en-US" sz="2600" dirty="0" err="1">
                <a:latin typeface="Franklin Gothic Medium Cond" panose="020B0606030402020204" pitchFamily="34" charset="0"/>
                <a:ea typeface="Batang"/>
                <a:cs typeface="Batang"/>
              </a:rPr>
              <a:t>Punong</a:t>
            </a:r>
            <a:r>
              <a:rPr lang="en-PH" altLang="en-US" sz="2600" dirty="0">
                <a:latin typeface="Franklin Gothic Medium Cond" panose="020B0606030402020204" pitchFamily="34" charset="0"/>
                <a:ea typeface="Batang"/>
                <a:cs typeface="Batang"/>
              </a:rPr>
              <a:t> Barangay in coordination with the BDC prepares the barangay budget.</a:t>
            </a:r>
          </a:p>
        </p:txBody>
      </p:sp>
      <p:sp>
        <p:nvSpPr>
          <p:cNvPr id="7" name="TextBox 6"/>
          <p:cNvSpPr txBox="1"/>
          <p:nvPr/>
        </p:nvSpPr>
        <p:spPr>
          <a:xfrm>
            <a:off x="8803032" y="2255773"/>
            <a:ext cx="2731966" cy="338554"/>
          </a:xfrm>
          <a:prstGeom prst="rect">
            <a:avLst/>
          </a:prstGeom>
          <a:noFill/>
        </p:spPr>
        <p:txBody>
          <a:bodyPr wrap="none">
            <a:spAutoFit/>
          </a:bodyPr>
          <a:lstStyle/>
          <a:p>
            <a:pPr eaLnBrk="1" hangingPunct="1">
              <a:defRPr/>
            </a:pPr>
            <a:r>
              <a:rPr lang="en-US" altLang="en-US" sz="1600" i="1" dirty="0">
                <a:solidFill>
                  <a:schemeClr val="bg2">
                    <a:lumMod val="50000"/>
                  </a:schemeClr>
                </a:solidFill>
                <a:latin typeface="Franklin Gothic Medium Cond" panose="020B0606030402020204" pitchFamily="34" charset="0"/>
                <a:cs typeface="Times New Roman" panose="02020603050405020304" pitchFamily="18" charset="0"/>
              </a:rPr>
              <a:t>Section 389 (b) (7), R.A. No. 7160</a:t>
            </a:r>
            <a:endParaRPr lang="en-PH" sz="1600" i="1" dirty="0">
              <a:solidFill>
                <a:schemeClr val="bg2">
                  <a:lumMod val="50000"/>
                </a:schemeClr>
              </a:solidFill>
              <a:latin typeface="Franklin Gothic Medium Cond" panose="020B0606030402020204" pitchFamily="34" charset="0"/>
            </a:endParaRPr>
          </a:p>
        </p:txBody>
      </p:sp>
      <p:sp>
        <p:nvSpPr>
          <p:cNvPr id="12" name="Title 9">
            <a:extLst>
              <a:ext uri="{FF2B5EF4-FFF2-40B4-BE49-F238E27FC236}">
                <a16:creationId xmlns:a16="http://schemas.microsoft.com/office/drawing/2014/main" id="{A98FDB99-3FA2-42AD-89F1-AA92EB47285B}"/>
              </a:ext>
            </a:extLst>
          </p:cNvPr>
          <p:cNvSpPr txBox="1">
            <a:spLocks/>
          </p:cNvSpPr>
          <p:nvPr/>
        </p:nvSpPr>
        <p:spPr bwMode="auto">
          <a:xfrm>
            <a:off x="1524000" y="859895"/>
            <a:ext cx="91440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S PGothic" panose="020B0600070205080204" pitchFamily="34" charset="-128"/>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MS PGothic" panose="020B0600070205080204" pitchFamily="34" charset="-128"/>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MS PGothic" panose="020B0600070205080204" pitchFamily="34" charset="-128"/>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MS PGothic" panose="020B0600070205080204" pitchFamily="34" charset="-128"/>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MS PGothic" panose="020B0600070205080204" pitchFamily="34" charset="-128"/>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defRPr/>
            </a:pPr>
            <a:r>
              <a:rPr lang="en-PH" sz="4000" b="1" spc="-150" dirty="0">
                <a:latin typeface="Franklin Gothic Demi Cond" panose="020B0706030402020204" pitchFamily="34" charset="0"/>
                <a:ea typeface="Batang"/>
              </a:rPr>
              <a:t>STEPS IN PREPARING THE ANNUAL BUDGET</a:t>
            </a:r>
            <a:endParaRPr lang="en-US" sz="4000" b="1" cap="small" dirty="0">
              <a:latin typeface="Franklin Gothic Demi Cond" panose="020B0706030402020204" pitchFamily="34" charset="0"/>
            </a:endParaRPr>
          </a:p>
        </p:txBody>
      </p:sp>
      <p:sp>
        <p:nvSpPr>
          <p:cNvPr id="13" name="TextBox 12">
            <a:extLst>
              <a:ext uri="{FF2B5EF4-FFF2-40B4-BE49-F238E27FC236}">
                <a16:creationId xmlns:a16="http://schemas.microsoft.com/office/drawing/2014/main" id="{EF1BCD35-304C-42A0-9BEC-E66DE345330C}"/>
              </a:ext>
            </a:extLst>
          </p:cNvPr>
          <p:cNvSpPr txBox="1">
            <a:spLocks noChangeArrowheads="1"/>
          </p:cNvSpPr>
          <p:nvPr/>
        </p:nvSpPr>
        <p:spPr bwMode="auto">
          <a:xfrm>
            <a:off x="796953" y="2580921"/>
            <a:ext cx="1005731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just" eaLnBrk="1" hangingPunct="1"/>
            <a:r>
              <a:rPr lang="en-PH" altLang="en-US" sz="2400" b="1" u="sng" dirty="0">
                <a:solidFill>
                  <a:srgbClr val="0070C0"/>
                </a:solidFill>
                <a:latin typeface="Franklin Gothic Medium Cond" panose="020B0606030402020204" pitchFamily="34" charset="0"/>
                <a:ea typeface="Batang"/>
                <a:cs typeface="Batang"/>
              </a:rPr>
              <a:t>Task 4.</a:t>
            </a:r>
            <a:r>
              <a:rPr lang="en-PH" altLang="en-US" sz="2400" b="1" dirty="0">
                <a:solidFill>
                  <a:srgbClr val="0070C0"/>
                </a:solidFill>
                <a:latin typeface="Franklin Gothic Medium Cond" panose="020B0606030402020204" pitchFamily="34" charset="0"/>
                <a:ea typeface="Batang"/>
                <a:cs typeface="Batang"/>
              </a:rPr>
              <a:t> </a:t>
            </a:r>
            <a:r>
              <a:rPr lang="en-PH" altLang="en-US" sz="2400" dirty="0">
                <a:latin typeface="Franklin Gothic Medium Cond" panose="020B0606030402020204" pitchFamily="34" charset="0"/>
                <a:ea typeface="Batang"/>
                <a:cs typeface="Batang"/>
              </a:rPr>
              <a:t>Compute the mandatory requirements for PS, MOOE, and CO.</a:t>
            </a:r>
            <a:endParaRPr lang="en-PH" altLang="en-US" sz="2400" b="1" u="sng" dirty="0">
              <a:latin typeface="Franklin Gothic Medium Cond" panose="020B0606030402020204" pitchFamily="34" charset="0"/>
              <a:ea typeface="Batang"/>
              <a:cs typeface="Batang"/>
            </a:endParaRPr>
          </a:p>
        </p:txBody>
      </p:sp>
      <p:sp>
        <p:nvSpPr>
          <p:cNvPr id="8" name="Content Placeholder 2">
            <a:extLst>
              <a:ext uri="{FF2B5EF4-FFF2-40B4-BE49-F238E27FC236}">
                <a16:creationId xmlns:a16="http://schemas.microsoft.com/office/drawing/2014/main" id="{A19DF703-BDB3-4ECF-9B32-387E359918B4}"/>
              </a:ext>
            </a:extLst>
          </p:cNvPr>
          <p:cNvSpPr>
            <a:spLocks noGrp="1"/>
          </p:cNvSpPr>
          <p:nvPr>
            <p:ph idx="1"/>
          </p:nvPr>
        </p:nvSpPr>
        <p:spPr>
          <a:xfrm>
            <a:off x="1050952" y="3198328"/>
            <a:ext cx="10616116" cy="3083939"/>
          </a:xfrm>
        </p:spPr>
        <p:txBody>
          <a:bodyPr>
            <a:normAutofit/>
          </a:bodyPr>
          <a:lstStyle/>
          <a:p>
            <a:pPr algn="just">
              <a:defRPr/>
            </a:pPr>
            <a:r>
              <a:rPr lang="en-PH" sz="2400" dirty="0">
                <a:latin typeface="Franklin Gothic Medium Cond" panose="020B0606030402020204" pitchFamily="34" charset="0"/>
                <a:ea typeface="Batang" panose="02030600000101010101" pitchFamily="18" charset="-127"/>
              </a:rPr>
              <a:t>Total PS requirement for 1 fiscal year </a:t>
            </a:r>
            <a:r>
              <a:rPr lang="en-PH" sz="2400" b="1" u="sng" dirty="0">
                <a:latin typeface="Franklin Gothic Medium Cond" panose="020B0606030402020204" pitchFamily="34" charset="0"/>
                <a:ea typeface="Batang" panose="02030600000101010101" pitchFamily="18" charset="-127"/>
              </a:rPr>
              <a:t>shall not exceed 55% </a:t>
            </a:r>
            <a:r>
              <a:rPr lang="en-PH" sz="2400" dirty="0">
                <a:latin typeface="Franklin Gothic Medium Cond" panose="020B0606030402020204" pitchFamily="34" charset="0"/>
                <a:ea typeface="Batang" panose="02030600000101010101" pitchFamily="18" charset="-127"/>
              </a:rPr>
              <a:t>of the total annual income realized from local sources during the next preceding fiscal year.</a:t>
            </a:r>
          </a:p>
          <a:p>
            <a:pPr algn="just">
              <a:defRPr/>
            </a:pPr>
            <a:endParaRPr lang="en-PH" sz="700" dirty="0">
              <a:latin typeface="Franklin Gothic Medium Cond" panose="020B0606030402020204" pitchFamily="34" charset="0"/>
              <a:ea typeface="Batang" panose="02030600000101010101" pitchFamily="18" charset="-127"/>
            </a:endParaRPr>
          </a:p>
          <a:p>
            <a:pPr algn="just">
              <a:defRPr/>
            </a:pPr>
            <a:r>
              <a:rPr lang="en-PH" sz="2400" dirty="0">
                <a:latin typeface="Franklin Gothic Medium Cond" panose="020B0606030402020204" pitchFamily="34" charset="0"/>
                <a:ea typeface="Batang" panose="02030600000101010101" pitchFamily="18" charset="-127"/>
              </a:rPr>
              <a:t> Essential expenditures shall be given priority in the allocation of funds.</a:t>
            </a:r>
          </a:p>
          <a:p>
            <a:pPr algn="just">
              <a:defRPr/>
            </a:pPr>
            <a:endParaRPr lang="en-PH" sz="100" dirty="0">
              <a:latin typeface="Franklin Gothic Medium Cond" panose="020B0606030402020204" pitchFamily="34" charset="0"/>
              <a:ea typeface="Batang" panose="02030600000101010101" pitchFamily="18" charset="-127"/>
            </a:endParaRPr>
          </a:p>
          <a:p>
            <a:pPr algn="just">
              <a:defRPr/>
            </a:pPr>
            <a:r>
              <a:rPr lang="en-PH" sz="2400" dirty="0">
                <a:latin typeface="Franklin Gothic Medium Cond" panose="020B0606030402020204" pitchFamily="34" charset="0"/>
                <a:ea typeface="Batang" panose="02030600000101010101" pitchFamily="18" charset="-127"/>
              </a:rPr>
              <a:t>Any </a:t>
            </a:r>
            <a:r>
              <a:rPr lang="en-PH" sz="2400" u="sng" dirty="0">
                <a:latin typeface="Franklin Gothic Medium Cond" panose="020B0606030402020204" pitchFamily="34" charset="0"/>
                <a:ea typeface="Batang" panose="02030600000101010101" pitchFamily="18" charset="-127"/>
              </a:rPr>
              <a:t>available fund or resource of LGUs shall first be allocated for the provision of basic services and facilities</a:t>
            </a:r>
            <a:r>
              <a:rPr lang="en-PH" sz="2400" dirty="0">
                <a:latin typeface="Franklin Gothic Medium Cond" panose="020B0606030402020204" pitchFamily="34" charset="0"/>
                <a:ea typeface="Batang" panose="02030600000101010101" pitchFamily="18" charset="-127"/>
              </a:rPr>
              <a:t> before using such fund or resource for other purposes, unless otherwise provided in the Code.</a:t>
            </a:r>
          </a:p>
        </p:txBody>
      </p:sp>
    </p:spTree>
    <p:extLst>
      <p:ext uri="{BB962C8B-B14F-4D97-AF65-F5344CB8AC3E}">
        <p14:creationId xmlns:p14="http://schemas.microsoft.com/office/powerpoint/2010/main" val="3709050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arn(inVertic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barn(inVertical)">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animEffect transition="in" filter="barn(inVertical)">
                                      <p:cBhvr>
                                        <p:cTn id="17"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9"/>
          <p:cNvSpPr>
            <a:spLocks noGrp="1"/>
          </p:cNvSpPr>
          <p:nvPr>
            <p:ph type="title"/>
          </p:nvPr>
        </p:nvSpPr>
        <p:spPr>
          <a:xfrm>
            <a:off x="329991" y="2940180"/>
            <a:ext cx="3416477" cy="639762"/>
          </a:xfrm>
        </p:spPr>
        <p:txBody>
          <a:bodyPr/>
          <a:lstStyle/>
          <a:p>
            <a:pPr algn="ctr">
              <a:defRPr/>
            </a:pPr>
            <a:r>
              <a:rPr lang="en-US" sz="6000" b="1" cap="small" dirty="0">
                <a:latin typeface="Franklin Gothic Demi Cond" panose="020B0706030402020204" pitchFamily="34" charset="0"/>
              </a:rPr>
              <a:t>THE </a:t>
            </a:r>
            <a:br>
              <a:rPr lang="en-US" sz="6000" b="1" cap="small" dirty="0">
                <a:latin typeface="Franklin Gothic Demi Cond" panose="020B0706030402020204" pitchFamily="34" charset="0"/>
              </a:rPr>
            </a:br>
            <a:r>
              <a:rPr lang="en-US" sz="6000" b="1" cap="small" dirty="0">
                <a:latin typeface="Franklin Gothic Demi Cond" panose="020B0706030402020204" pitchFamily="34" charset="0"/>
              </a:rPr>
              <a:t>BARANGAY</a:t>
            </a:r>
          </a:p>
        </p:txBody>
      </p:sp>
      <p:sp>
        <p:nvSpPr>
          <p:cNvPr id="6" name="Shape">
            <a:extLst>
              <a:ext uri="{FF2B5EF4-FFF2-40B4-BE49-F238E27FC236}">
                <a16:creationId xmlns:a16="http://schemas.microsoft.com/office/drawing/2014/main" id="{08FF90E6-9D26-4DA2-8B8A-5CD2E2393268}"/>
              </a:ext>
            </a:extLst>
          </p:cNvPr>
          <p:cNvSpPr/>
          <p:nvPr/>
        </p:nvSpPr>
        <p:spPr>
          <a:xfrm>
            <a:off x="9722730" y="3395583"/>
            <a:ext cx="1854374" cy="2262578"/>
          </a:xfrm>
          <a:custGeom>
            <a:avLst/>
            <a:gdLst/>
            <a:ahLst/>
            <a:cxnLst>
              <a:cxn ang="0">
                <a:pos x="wd2" y="hd2"/>
              </a:cxn>
              <a:cxn ang="5400000">
                <a:pos x="wd2" y="hd2"/>
              </a:cxn>
              <a:cxn ang="10800000">
                <a:pos x="wd2" y="hd2"/>
              </a:cxn>
              <a:cxn ang="16200000">
                <a:pos x="wd2" y="hd2"/>
              </a:cxn>
            </a:cxnLst>
            <a:rect l="0" t="0" r="r" b="b"/>
            <a:pathLst>
              <a:path w="21600" h="21600" extrusionOk="0">
                <a:moveTo>
                  <a:pt x="19019" y="0"/>
                </a:moveTo>
                <a:lnTo>
                  <a:pt x="14826" y="0"/>
                </a:lnTo>
                <a:lnTo>
                  <a:pt x="14826" y="690"/>
                </a:lnTo>
                <a:lnTo>
                  <a:pt x="19019" y="690"/>
                </a:lnTo>
                <a:cubicBezTo>
                  <a:pt x="19973" y="690"/>
                  <a:pt x="20744" y="1322"/>
                  <a:pt x="20744" y="2104"/>
                </a:cubicBezTo>
                <a:lnTo>
                  <a:pt x="20744" y="16243"/>
                </a:lnTo>
                <a:cubicBezTo>
                  <a:pt x="20744" y="16783"/>
                  <a:pt x="20366" y="17278"/>
                  <a:pt x="19777" y="17519"/>
                </a:cubicBezTo>
                <a:lnTo>
                  <a:pt x="11543" y="20772"/>
                </a:lnTo>
                <a:cubicBezTo>
                  <a:pt x="11067" y="20956"/>
                  <a:pt x="10520" y="20956"/>
                  <a:pt x="10043" y="20772"/>
                </a:cubicBezTo>
                <a:lnTo>
                  <a:pt x="1809" y="17519"/>
                </a:lnTo>
                <a:cubicBezTo>
                  <a:pt x="1220" y="17289"/>
                  <a:pt x="842" y="16783"/>
                  <a:pt x="842" y="16243"/>
                </a:cubicBezTo>
                <a:lnTo>
                  <a:pt x="842" y="2104"/>
                </a:lnTo>
                <a:cubicBezTo>
                  <a:pt x="842" y="1322"/>
                  <a:pt x="1613" y="690"/>
                  <a:pt x="2567" y="690"/>
                </a:cubicBezTo>
                <a:lnTo>
                  <a:pt x="6760" y="690"/>
                </a:lnTo>
                <a:lnTo>
                  <a:pt x="6760" y="0"/>
                </a:lnTo>
                <a:lnTo>
                  <a:pt x="2567" y="0"/>
                </a:lnTo>
                <a:cubicBezTo>
                  <a:pt x="1150" y="0"/>
                  <a:pt x="0" y="943"/>
                  <a:pt x="0" y="2104"/>
                </a:cubicBezTo>
                <a:lnTo>
                  <a:pt x="0" y="16243"/>
                </a:lnTo>
                <a:cubicBezTo>
                  <a:pt x="0" y="17048"/>
                  <a:pt x="575" y="17784"/>
                  <a:pt x="1445" y="18140"/>
                </a:cubicBezTo>
                <a:lnTo>
                  <a:pt x="9678" y="21393"/>
                </a:lnTo>
                <a:cubicBezTo>
                  <a:pt x="10029" y="21531"/>
                  <a:pt x="10407" y="21600"/>
                  <a:pt x="10800" y="21600"/>
                </a:cubicBezTo>
                <a:cubicBezTo>
                  <a:pt x="11179" y="21600"/>
                  <a:pt x="11557" y="21531"/>
                  <a:pt x="11922" y="21393"/>
                </a:cubicBezTo>
                <a:lnTo>
                  <a:pt x="20155" y="18140"/>
                </a:lnTo>
                <a:cubicBezTo>
                  <a:pt x="21039" y="17795"/>
                  <a:pt x="21600" y="17048"/>
                  <a:pt x="21600" y="16243"/>
                </a:cubicBezTo>
                <a:lnTo>
                  <a:pt x="21600" y="2104"/>
                </a:lnTo>
                <a:cubicBezTo>
                  <a:pt x="21586" y="943"/>
                  <a:pt x="20436" y="0"/>
                  <a:pt x="19019" y="0"/>
                </a:cubicBezTo>
                <a:close/>
              </a:path>
            </a:pathLst>
          </a:custGeom>
          <a:solidFill>
            <a:schemeClr val="accent1"/>
          </a:solidFill>
          <a:ln w="12700">
            <a:miter lim="400000"/>
          </a:ln>
        </p:spPr>
        <p:txBody>
          <a:bodyPr lIns="38100" tIns="38100" rIns="38100" bIns="38100" anchor="ctr"/>
          <a:lstStyle/>
          <a:p>
            <a:pPr>
              <a:defRPr sz="3000">
                <a:solidFill>
                  <a:srgbClr val="FFFFFF"/>
                </a:solidFill>
              </a:defRPr>
            </a:pPr>
            <a:endParaRPr/>
          </a:p>
        </p:txBody>
      </p:sp>
      <p:sp>
        <p:nvSpPr>
          <p:cNvPr id="7" name="Shape">
            <a:extLst>
              <a:ext uri="{FF2B5EF4-FFF2-40B4-BE49-F238E27FC236}">
                <a16:creationId xmlns:a16="http://schemas.microsoft.com/office/drawing/2014/main" id="{C87200B8-8A3D-4F49-A77C-3715641FD7B7}"/>
              </a:ext>
            </a:extLst>
          </p:cNvPr>
          <p:cNvSpPr/>
          <p:nvPr/>
        </p:nvSpPr>
        <p:spPr>
          <a:xfrm>
            <a:off x="10368752" y="2998218"/>
            <a:ext cx="562331" cy="677930"/>
          </a:xfrm>
          <a:custGeom>
            <a:avLst/>
            <a:gdLst/>
            <a:ahLst/>
            <a:cxnLst>
              <a:cxn ang="0">
                <a:pos x="wd2" y="hd2"/>
              </a:cxn>
              <a:cxn ang="5400000">
                <a:pos x="wd2" y="hd2"/>
              </a:cxn>
              <a:cxn ang="10800000">
                <a:pos x="wd2" y="hd2"/>
              </a:cxn>
              <a:cxn ang="16200000">
                <a:pos x="wd2" y="hd2"/>
              </a:cxn>
            </a:cxnLst>
            <a:rect l="0" t="0" r="r" b="b"/>
            <a:pathLst>
              <a:path w="21600" h="21410" extrusionOk="0">
                <a:moveTo>
                  <a:pt x="3978" y="2054"/>
                </a:moveTo>
                <a:lnTo>
                  <a:pt x="7724" y="571"/>
                </a:lnTo>
                <a:cubicBezTo>
                  <a:pt x="9667" y="-190"/>
                  <a:pt x="11933" y="-190"/>
                  <a:pt x="13876" y="571"/>
                </a:cubicBezTo>
                <a:lnTo>
                  <a:pt x="17622" y="2054"/>
                </a:lnTo>
                <a:cubicBezTo>
                  <a:pt x="20074" y="3042"/>
                  <a:pt x="21600" y="5058"/>
                  <a:pt x="21600" y="7302"/>
                </a:cubicBezTo>
                <a:lnTo>
                  <a:pt x="21600" y="15592"/>
                </a:lnTo>
                <a:cubicBezTo>
                  <a:pt x="21600" y="18786"/>
                  <a:pt x="18455" y="21410"/>
                  <a:pt x="14523" y="21410"/>
                </a:cubicBezTo>
                <a:lnTo>
                  <a:pt x="7077" y="21410"/>
                </a:lnTo>
                <a:cubicBezTo>
                  <a:pt x="3191" y="21410"/>
                  <a:pt x="0" y="18824"/>
                  <a:pt x="0" y="15592"/>
                </a:cubicBezTo>
                <a:lnTo>
                  <a:pt x="0" y="7302"/>
                </a:lnTo>
                <a:cubicBezTo>
                  <a:pt x="0" y="5058"/>
                  <a:pt x="1573" y="3042"/>
                  <a:pt x="3978" y="2054"/>
                </a:cubicBezTo>
                <a:close/>
              </a:path>
            </a:pathLst>
          </a:custGeom>
          <a:solidFill>
            <a:schemeClr val="accent1"/>
          </a:solidFill>
          <a:ln w="12700">
            <a:miter lim="400000"/>
          </a:ln>
        </p:spPr>
        <p:txBody>
          <a:bodyPr lIns="38100" tIns="38100" rIns="38100" bIns="38100" anchor="ctr"/>
          <a:lstStyle/>
          <a:p>
            <a:pPr>
              <a:defRPr sz="3000">
                <a:solidFill>
                  <a:srgbClr val="FFFFFF"/>
                </a:solidFill>
              </a:defRPr>
            </a:pPr>
            <a:endParaRPr/>
          </a:p>
        </p:txBody>
      </p:sp>
      <p:grpSp>
        <p:nvGrpSpPr>
          <p:cNvPr id="8" name="Group 7">
            <a:extLst>
              <a:ext uri="{FF2B5EF4-FFF2-40B4-BE49-F238E27FC236}">
                <a16:creationId xmlns:a16="http://schemas.microsoft.com/office/drawing/2014/main" id="{E9E51783-1233-4482-A6CE-A96B82370999}"/>
              </a:ext>
            </a:extLst>
          </p:cNvPr>
          <p:cNvGrpSpPr/>
          <p:nvPr/>
        </p:nvGrpSpPr>
        <p:grpSpPr>
          <a:xfrm>
            <a:off x="9922200" y="3623447"/>
            <a:ext cx="1472367" cy="1597929"/>
            <a:chOff x="8921977" y="1383657"/>
            <a:chExt cx="2960123" cy="1597929"/>
          </a:xfrm>
        </p:grpSpPr>
        <p:sp>
          <p:nvSpPr>
            <p:cNvPr id="9" name="TextBox 8">
              <a:extLst>
                <a:ext uri="{FF2B5EF4-FFF2-40B4-BE49-F238E27FC236}">
                  <a16:creationId xmlns:a16="http://schemas.microsoft.com/office/drawing/2014/main" id="{285AC5F4-9DA9-4D41-9971-A36DBD93D426}"/>
                </a:ext>
              </a:extLst>
            </p:cNvPr>
            <p:cNvSpPr txBox="1"/>
            <p:nvPr/>
          </p:nvSpPr>
          <p:spPr>
            <a:xfrm>
              <a:off x="8921977" y="1383657"/>
              <a:ext cx="2926080" cy="646331"/>
            </a:xfrm>
            <a:prstGeom prst="rect">
              <a:avLst/>
            </a:prstGeom>
            <a:noFill/>
          </p:spPr>
          <p:txBody>
            <a:bodyPr wrap="square" lIns="0" rIns="0" rtlCol="0" anchor="b">
              <a:spAutoFit/>
            </a:bodyPr>
            <a:lstStyle/>
            <a:p>
              <a:pPr algn="ctr"/>
              <a:r>
                <a:rPr lang="en-US" b="1" noProof="1">
                  <a:solidFill>
                    <a:schemeClr val="accent1">
                      <a:lumMod val="75000"/>
                    </a:schemeClr>
                  </a:solidFill>
                  <a:latin typeface="Franklin Gothic Medium Cond" panose="020B0606030402020204" pitchFamily="34" charset="0"/>
                </a:rPr>
                <a:t>Entitlement to IRA/NTA</a:t>
              </a:r>
            </a:p>
          </p:txBody>
        </p:sp>
        <p:sp>
          <p:nvSpPr>
            <p:cNvPr id="10" name="TextBox 9">
              <a:extLst>
                <a:ext uri="{FF2B5EF4-FFF2-40B4-BE49-F238E27FC236}">
                  <a16:creationId xmlns:a16="http://schemas.microsoft.com/office/drawing/2014/main" id="{B45170FB-0238-4BAF-9C8A-CBD037E9FE8A}"/>
                </a:ext>
              </a:extLst>
            </p:cNvPr>
            <p:cNvSpPr txBox="1"/>
            <p:nvPr/>
          </p:nvSpPr>
          <p:spPr>
            <a:xfrm>
              <a:off x="8956020" y="2027479"/>
              <a:ext cx="2926080" cy="954107"/>
            </a:xfrm>
            <a:prstGeom prst="rect">
              <a:avLst/>
            </a:prstGeom>
            <a:noFill/>
          </p:spPr>
          <p:txBody>
            <a:bodyPr wrap="square" lIns="0" rIns="0" rtlCol="0" anchor="t">
              <a:spAutoFit/>
            </a:bodyPr>
            <a:lstStyle/>
            <a:p>
              <a:pPr algn="ctr"/>
              <a:r>
                <a:rPr lang="en-US" sz="1400" noProof="1">
                  <a:solidFill>
                    <a:schemeClr val="tx1">
                      <a:lumMod val="65000"/>
                      <a:lumOff val="35000"/>
                    </a:schemeClr>
                  </a:solidFill>
                  <a:latin typeface="Franklin Gothic Medium Cond" panose="020B0606030402020204" pitchFamily="34" charset="0"/>
                </a:rPr>
                <a:t>If created by Congress, the barangay is entitled to IRA/NTA</a:t>
              </a:r>
            </a:p>
          </p:txBody>
        </p:sp>
      </p:grpSp>
      <p:sp>
        <p:nvSpPr>
          <p:cNvPr id="12" name="Shape">
            <a:extLst>
              <a:ext uri="{FF2B5EF4-FFF2-40B4-BE49-F238E27FC236}">
                <a16:creationId xmlns:a16="http://schemas.microsoft.com/office/drawing/2014/main" id="{CDB2ABF6-7154-4242-BCCA-D48BB8FCC8D8}"/>
              </a:ext>
            </a:extLst>
          </p:cNvPr>
          <p:cNvSpPr/>
          <p:nvPr/>
        </p:nvSpPr>
        <p:spPr>
          <a:xfrm>
            <a:off x="5604874" y="963222"/>
            <a:ext cx="1854374" cy="2262578"/>
          </a:xfrm>
          <a:custGeom>
            <a:avLst/>
            <a:gdLst/>
            <a:ahLst/>
            <a:cxnLst>
              <a:cxn ang="0">
                <a:pos x="wd2" y="hd2"/>
              </a:cxn>
              <a:cxn ang="5400000">
                <a:pos x="wd2" y="hd2"/>
              </a:cxn>
              <a:cxn ang="10800000">
                <a:pos x="wd2" y="hd2"/>
              </a:cxn>
              <a:cxn ang="16200000">
                <a:pos x="wd2" y="hd2"/>
              </a:cxn>
            </a:cxnLst>
            <a:rect l="0" t="0" r="r" b="b"/>
            <a:pathLst>
              <a:path w="21600" h="21600" extrusionOk="0">
                <a:moveTo>
                  <a:pt x="2581" y="21600"/>
                </a:moveTo>
                <a:lnTo>
                  <a:pt x="6774" y="21600"/>
                </a:lnTo>
                <a:lnTo>
                  <a:pt x="6774" y="20910"/>
                </a:lnTo>
                <a:lnTo>
                  <a:pt x="2581" y="20910"/>
                </a:lnTo>
                <a:cubicBezTo>
                  <a:pt x="1627" y="20910"/>
                  <a:pt x="856" y="20278"/>
                  <a:pt x="856" y="19496"/>
                </a:cubicBezTo>
                <a:lnTo>
                  <a:pt x="856" y="5357"/>
                </a:lnTo>
                <a:cubicBezTo>
                  <a:pt x="856" y="4817"/>
                  <a:pt x="1234" y="4322"/>
                  <a:pt x="1823" y="4081"/>
                </a:cubicBezTo>
                <a:lnTo>
                  <a:pt x="10057" y="828"/>
                </a:lnTo>
                <a:cubicBezTo>
                  <a:pt x="10533" y="644"/>
                  <a:pt x="11080" y="644"/>
                  <a:pt x="11557" y="828"/>
                </a:cubicBezTo>
                <a:lnTo>
                  <a:pt x="19791" y="4081"/>
                </a:lnTo>
                <a:cubicBezTo>
                  <a:pt x="20380" y="4311"/>
                  <a:pt x="20758" y="4817"/>
                  <a:pt x="20758" y="5357"/>
                </a:cubicBezTo>
                <a:lnTo>
                  <a:pt x="20758" y="19496"/>
                </a:lnTo>
                <a:cubicBezTo>
                  <a:pt x="20758" y="20278"/>
                  <a:pt x="19987" y="20910"/>
                  <a:pt x="19033" y="20910"/>
                </a:cubicBezTo>
                <a:lnTo>
                  <a:pt x="14840" y="20910"/>
                </a:lnTo>
                <a:lnTo>
                  <a:pt x="14840" y="21600"/>
                </a:lnTo>
                <a:lnTo>
                  <a:pt x="19033" y="21600"/>
                </a:lnTo>
                <a:cubicBezTo>
                  <a:pt x="20450" y="21600"/>
                  <a:pt x="21600" y="20657"/>
                  <a:pt x="21600" y="19496"/>
                </a:cubicBezTo>
                <a:lnTo>
                  <a:pt x="21600" y="5357"/>
                </a:lnTo>
                <a:cubicBezTo>
                  <a:pt x="21600" y="4552"/>
                  <a:pt x="21025" y="3816"/>
                  <a:pt x="20155" y="3460"/>
                </a:cubicBezTo>
                <a:lnTo>
                  <a:pt x="11922" y="207"/>
                </a:lnTo>
                <a:cubicBezTo>
                  <a:pt x="11571" y="69"/>
                  <a:pt x="11193" y="0"/>
                  <a:pt x="10800" y="0"/>
                </a:cubicBezTo>
                <a:cubicBezTo>
                  <a:pt x="10421" y="0"/>
                  <a:pt x="10043" y="69"/>
                  <a:pt x="9678" y="207"/>
                </a:cubicBezTo>
                <a:lnTo>
                  <a:pt x="1445" y="3460"/>
                </a:lnTo>
                <a:cubicBezTo>
                  <a:pt x="561" y="3805"/>
                  <a:pt x="0" y="4552"/>
                  <a:pt x="0" y="5357"/>
                </a:cubicBezTo>
                <a:lnTo>
                  <a:pt x="0" y="19496"/>
                </a:lnTo>
                <a:cubicBezTo>
                  <a:pt x="14" y="20657"/>
                  <a:pt x="1164" y="21600"/>
                  <a:pt x="2581" y="21600"/>
                </a:cubicBezTo>
                <a:close/>
              </a:path>
            </a:pathLst>
          </a:custGeom>
          <a:solidFill>
            <a:schemeClr val="accent5"/>
          </a:solidFill>
          <a:ln w="12700">
            <a:miter lim="400000"/>
          </a:ln>
        </p:spPr>
        <p:txBody>
          <a:bodyPr lIns="38100" tIns="38100" rIns="38100" bIns="38100" anchor="ctr"/>
          <a:lstStyle/>
          <a:p>
            <a:pPr>
              <a:defRPr sz="3000">
                <a:solidFill>
                  <a:srgbClr val="FFFFFF"/>
                </a:solidFill>
              </a:defRPr>
            </a:pPr>
            <a:endParaRPr/>
          </a:p>
        </p:txBody>
      </p:sp>
      <p:sp>
        <p:nvSpPr>
          <p:cNvPr id="13" name="Shape">
            <a:extLst>
              <a:ext uri="{FF2B5EF4-FFF2-40B4-BE49-F238E27FC236}">
                <a16:creationId xmlns:a16="http://schemas.microsoft.com/office/drawing/2014/main" id="{F54F592B-3005-47FD-9E5C-7869215250D1}"/>
              </a:ext>
            </a:extLst>
          </p:cNvPr>
          <p:cNvSpPr/>
          <p:nvPr/>
        </p:nvSpPr>
        <p:spPr>
          <a:xfrm>
            <a:off x="6250896" y="2950051"/>
            <a:ext cx="562331" cy="677932"/>
          </a:xfrm>
          <a:custGeom>
            <a:avLst/>
            <a:gdLst/>
            <a:ahLst/>
            <a:cxnLst>
              <a:cxn ang="0">
                <a:pos x="wd2" y="hd2"/>
              </a:cxn>
              <a:cxn ang="5400000">
                <a:pos x="wd2" y="hd2"/>
              </a:cxn>
              <a:cxn ang="10800000">
                <a:pos x="wd2" y="hd2"/>
              </a:cxn>
              <a:cxn ang="16200000">
                <a:pos x="wd2" y="hd2"/>
              </a:cxn>
            </a:cxnLst>
            <a:rect l="0" t="0" r="r" b="b"/>
            <a:pathLst>
              <a:path w="21600" h="21410" extrusionOk="0">
                <a:moveTo>
                  <a:pt x="17622" y="19356"/>
                </a:moveTo>
                <a:lnTo>
                  <a:pt x="13876" y="20839"/>
                </a:lnTo>
                <a:cubicBezTo>
                  <a:pt x="11933" y="21600"/>
                  <a:pt x="9667" y="21600"/>
                  <a:pt x="7724" y="20839"/>
                </a:cubicBezTo>
                <a:lnTo>
                  <a:pt x="3978" y="19356"/>
                </a:lnTo>
                <a:cubicBezTo>
                  <a:pt x="1526" y="18368"/>
                  <a:pt x="0" y="16352"/>
                  <a:pt x="0" y="14108"/>
                </a:cubicBezTo>
                <a:lnTo>
                  <a:pt x="0" y="5818"/>
                </a:lnTo>
                <a:cubicBezTo>
                  <a:pt x="0" y="2624"/>
                  <a:pt x="3145" y="0"/>
                  <a:pt x="7077" y="0"/>
                </a:cubicBezTo>
                <a:lnTo>
                  <a:pt x="14523" y="0"/>
                </a:lnTo>
                <a:cubicBezTo>
                  <a:pt x="18408" y="0"/>
                  <a:pt x="21600" y="2586"/>
                  <a:pt x="21600" y="5818"/>
                </a:cubicBezTo>
                <a:lnTo>
                  <a:pt x="21600" y="14108"/>
                </a:lnTo>
                <a:cubicBezTo>
                  <a:pt x="21600" y="16352"/>
                  <a:pt x="20074" y="18368"/>
                  <a:pt x="17622" y="19356"/>
                </a:cubicBezTo>
                <a:close/>
              </a:path>
            </a:pathLst>
          </a:custGeom>
          <a:solidFill>
            <a:schemeClr val="accent5"/>
          </a:solidFill>
          <a:ln w="12700">
            <a:miter lim="400000"/>
          </a:ln>
        </p:spPr>
        <p:txBody>
          <a:bodyPr lIns="38100" tIns="38100" rIns="38100" bIns="38100" anchor="ctr"/>
          <a:lstStyle/>
          <a:p>
            <a:pPr>
              <a:defRPr sz="3000">
                <a:solidFill>
                  <a:srgbClr val="FFFFFF"/>
                </a:solidFill>
              </a:defRPr>
            </a:pPr>
            <a:endParaRPr/>
          </a:p>
        </p:txBody>
      </p:sp>
      <p:grpSp>
        <p:nvGrpSpPr>
          <p:cNvPr id="14" name="Group 13">
            <a:extLst>
              <a:ext uri="{FF2B5EF4-FFF2-40B4-BE49-F238E27FC236}">
                <a16:creationId xmlns:a16="http://schemas.microsoft.com/office/drawing/2014/main" id="{C07B9E0D-E916-4C4C-8FCA-0B7A89621842}"/>
              </a:ext>
            </a:extLst>
          </p:cNvPr>
          <p:cNvGrpSpPr/>
          <p:nvPr/>
        </p:nvGrpSpPr>
        <p:grpSpPr>
          <a:xfrm>
            <a:off x="8549780" y="1215691"/>
            <a:ext cx="1455434" cy="1584122"/>
            <a:chOff x="14441544" y="1348986"/>
            <a:chExt cx="2926080" cy="1584122"/>
          </a:xfrm>
        </p:grpSpPr>
        <p:sp>
          <p:nvSpPr>
            <p:cNvPr id="15" name="TextBox 14">
              <a:extLst>
                <a:ext uri="{FF2B5EF4-FFF2-40B4-BE49-F238E27FC236}">
                  <a16:creationId xmlns:a16="http://schemas.microsoft.com/office/drawing/2014/main" id="{CFD8A80A-242C-40EE-B046-17192FCEA2E9}"/>
                </a:ext>
              </a:extLst>
            </p:cNvPr>
            <p:cNvSpPr txBox="1"/>
            <p:nvPr/>
          </p:nvSpPr>
          <p:spPr>
            <a:xfrm>
              <a:off x="14441544" y="1348986"/>
              <a:ext cx="2926080" cy="400110"/>
            </a:xfrm>
            <a:prstGeom prst="rect">
              <a:avLst/>
            </a:prstGeom>
            <a:noFill/>
          </p:spPr>
          <p:txBody>
            <a:bodyPr wrap="square" lIns="0" rIns="0" rtlCol="0" anchor="b">
              <a:spAutoFit/>
            </a:bodyPr>
            <a:lstStyle/>
            <a:p>
              <a:pPr algn="ctr"/>
              <a:r>
                <a:rPr lang="en-US" sz="2000" b="1" noProof="1">
                  <a:solidFill>
                    <a:schemeClr val="bg2">
                      <a:lumMod val="50000"/>
                    </a:schemeClr>
                  </a:solidFill>
                  <a:latin typeface="Franklin Gothic Medium Cond" panose="020B0606030402020204" pitchFamily="34" charset="0"/>
                </a:rPr>
                <a:t>Role</a:t>
              </a:r>
            </a:p>
          </p:txBody>
        </p:sp>
        <p:sp>
          <p:nvSpPr>
            <p:cNvPr id="16" name="TextBox 15">
              <a:extLst>
                <a:ext uri="{FF2B5EF4-FFF2-40B4-BE49-F238E27FC236}">
                  <a16:creationId xmlns:a16="http://schemas.microsoft.com/office/drawing/2014/main" id="{BAF21E82-2294-4616-A5CC-0835E88997B1}"/>
                </a:ext>
              </a:extLst>
            </p:cNvPr>
            <p:cNvSpPr txBox="1"/>
            <p:nvPr/>
          </p:nvSpPr>
          <p:spPr>
            <a:xfrm>
              <a:off x="14441544" y="1763557"/>
              <a:ext cx="2926080" cy="1169551"/>
            </a:xfrm>
            <a:prstGeom prst="rect">
              <a:avLst/>
            </a:prstGeom>
            <a:noFill/>
          </p:spPr>
          <p:txBody>
            <a:bodyPr wrap="square" lIns="0" rIns="0" rtlCol="0" anchor="t">
              <a:spAutoFit/>
            </a:bodyPr>
            <a:lstStyle/>
            <a:p>
              <a:pPr algn="ctr"/>
              <a:r>
                <a:rPr lang="en-US" sz="1400" noProof="1">
                  <a:solidFill>
                    <a:schemeClr val="tx1">
                      <a:lumMod val="65000"/>
                      <a:lumOff val="35000"/>
                    </a:schemeClr>
                  </a:solidFill>
                  <a:latin typeface="Franklin Gothic Medium Cond" panose="020B0606030402020204" pitchFamily="34" charset="0"/>
                </a:rPr>
                <a:t>primary planning and implementing unit of government policies, plans, PPAs in the community</a:t>
              </a:r>
            </a:p>
          </p:txBody>
        </p:sp>
      </p:grpSp>
      <p:sp>
        <p:nvSpPr>
          <p:cNvPr id="18" name="Shape">
            <a:extLst>
              <a:ext uri="{FF2B5EF4-FFF2-40B4-BE49-F238E27FC236}">
                <a16:creationId xmlns:a16="http://schemas.microsoft.com/office/drawing/2014/main" id="{B40C2C5D-30C1-42E9-9B88-28AF3F428F2B}"/>
              </a:ext>
            </a:extLst>
          </p:cNvPr>
          <p:cNvSpPr/>
          <p:nvPr/>
        </p:nvSpPr>
        <p:spPr>
          <a:xfrm>
            <a:off x="6977892" y="3395583"/>
            <a:ext cx="1854374" cy="2262578"/>
          </a:xfrm>
          <a:custGeom>
            <a:avLst/>
            <a:gdLst/>
            <a:ahLst/>
            <a:cxnLst>
              <a:cxn ang="0">
                <a:pos x="wd2" y="hd2"/>
              </a:cxn>
              <a:cxn ang="5400000">
                <a:pos x="wd2" y="hd2"/>
              </a:cxn>
              <a:cxn ang="10800000">
                <a:pos x="wd2" y="hd2"/>
              </a:cxn>
              <a:cxn ang="16200000">
                <a:pos x="wd2" y="hd2"/>
              </a:cxn>
            </a:cxnLst>
            <a:rect l="0" t="0" r="r" b="b"/>
            <a:pathLst>
              <a:path w="21600" h="21600" extrusionOk="0">
                <a:moveTo>
                  <a:pt x="19019" y="0"/>
                </a:moveTo>
                <a:lnTo>
                  <a:pt x="14826" y="0"/>
                </a:lnTo>
                <a:lnTo>
                  <a:pt x="14826" y="690"/>
                </a:lnTo>
                <a:lnTo>
                  <a:pt x="19019" y="690"/>
                </a:lnTo>
                <a:cubicBezTo>
                  <a:pt x="19973" y="690"/>
                  <a:pt x="20744" y="1322"/>
                  <a:pt x="20744" y="2104"/>
                </a:cubicBezTo>
                <a:lnTo>
                  <a:pt x="20744" y="16243"/>
                </a:lnTo>
                <a:cubicBezTo>
                  <a:pt x="20744" y="16783"/>
                  <a:pt x="20366" y="17278"/>
                  <a:pt x="19777" y="17519"/>
                </a:cubicBezTo>
                <a:lnTo>
                  <a:pt x="11543" y="20772"/>
                </a:lnTo>
                <a:cubicBezTo>
                  <a:pt x="11067" y="20956"/>
                  <a:pt x="10520" y="20956"/>
                  <a:pt x="10043" y="20772"/>
                </a:cubicBezTo>
                <a:lnTo>
                  <a:pt x="1809" y="17519"/>
                </a:lnTo>
                <a:cubicBezTo>
                  <a:pt x="1220" y="17289"/>
                  <a:pt x="842" y="16783"/>
                  <a:pt x="842" y="16243"/>
                </a:cubicBezTo>
                <a:lnTo>
                  <a:pt x="842" y="2104"/>
                </a:lnTo>
                <a:cubicBezTo>
                  <a:pt x="842" y="1322"/>
                  <a:pt x="1613" y="690"/>
                  <a:pt x="2567" y="690"/>
                </a:cubicBezTo>
                <a:lnTo>
                  <a:pt x="6760" y="690"/>
                </a:lnTo>
                <a:lnTo>
                  <a:pt x="6760" y="0"/>
                </a:lnTo>
                <a:lnTo>
                  <a:pt x="2567" y="0"/>
                </a:lnTo>
                <a:cubicBezTo>
                  <a:pt x="1150" y="0"/>
                  <a:pt x="0" y="943"/>
                  <a:pt x="0" y="2104"/>
                </a:cubicBezTo>
                <a:lnTo>
                  <a:pt x="0" y="16243"/>
                </a:lnTo>
                <a:cubicBezTo>
                  <a:pt x="0" y="17048"/>
                  <a:pt x="575" y="17784"/>
                  <a:pt x="1445" y="18140"/>
                </a:cubicBezTo>
                <a:lnTo>
                  <a:pt x="9678" y="21393"/>
                </a:lnTo>
                <a:cubicBezTo>
                  <a:pt x="10029" y="21531"/>
                  <a:pt x="10407" y="21600"/>
                  <a:pt x="10800" y="21600"/>
                </a:cubicBezTo>
                <a:cubicBezTo>
                  <a:pt x="11179" y="21600"/>
                  <a:pt x="11557" y="21531"/>
                  <a:pt x="11922" y="21393"/>
                </a:cubicBezTo>
                <a:lnTo>
                  <a:pt x="20155" y="18140"/>
                </a:lnTo>
                <a:cubicBezTo>
                  <a:pt x="21039" y="17795"/>
                  <a:pt x="21600" y="17048"/>
                  <a:pt x="21600" y="16243"/>
                </a:cubicBezTo>
                <a:lnTo>
                  <a:pt x="21600" y="2104"/>
                </a:lnTo>
                <a:cubicBezTo>
                  <a:pt x="21586" y="943"/>
                  <a:pt x="20422" y="0"/>
                  <a:pt x="19019" y="0"/>
                </a:cubicBezTo>
                <a:close/>
              </a:path>
            </a:pathLst>
          </a:custGeom>
          <a:solidFill>
            <a:schemeClr val="accent4">
              <a:lumMod val="75000"/>
            </a:schemeClr>
          </a:solidFill>
          <a:ln w="12700">
            <a:miter lim="400000"/>
          </a:ln>
        </p:spPr>
        <p:txBody>
          <a:bodyPr lIns="38100" tIns="38100" rIns="38100" bIns="38100" anchor="ctr"/>
          <a:lstStyle/>
          <a:p>
            <a:pPr>
              <a:defRPr sz="3000">
                <a:solidFill>
                  <a:srgbClr val="FFFFFF"/>
                </a:solidFill>
              </a:defRPr>
            </a:pPr>
            <a:endParaRPr/>
          </a:p>
        </p:txBody>
      </p:sp>
      <p:sp>
        <p:nvSpPr>
          <p:cNvPr id="19" name="Shape">
            <a:extLst>
              <a:ext uri="{FF2B5EF4-FFF2-40B4-BE49-F238E27FC236}">
                <a16:creationId xmlns:a16="http://schemas.microsoft.com/office/drawing/2014/main" id="{0D7E0B0E-98E1-4E34-8C3D-8FC3422B5736}"/>
              </a:ext>
            </a:extLst>
          </p:cNvPr>
          <p:cNvSpPr/>
          <p:nvPr/>
        </p:nvSpPr>
        <p:spPr>
          <a:xfrm>
            <a:off x="7623901" y="2998218"/>
            <a:ext cx="562356" cy="677930"/>
          </a:xfrm>
          <a:custGeom>
            <a:avLst/>
            <a:gdLst/>
            <a:ahLst/>
            <a:cxnLst>
              <a:cxn ang="0">
                <a:pos x="wd2" y="hd2"/>
              </a:cxn>
              <a:cxn ang="5400000">
                <a:pos x="wd2" y="hd2"/>
              </a:cxn>
              <a:cxn ang="10800000">
                <a:pos x="wd2" y="hd2"/>
              </a:cxn>
              <a:cxn ang="16200000">
                <a:pos x="wd2" y="hd2"/>
              </a:cxn>
            </a:cxnLst>
            <a:rect l="0" t="0" r="r" b="b"/>
            <a:pathLst>
              <a:path w="21555" h="21410" extrusionOk="0">
                <a:moveTo>
                  <a:pt x="3970" y="2054"/>
                </a:moveTo>
                <a:lnTo>
                  <a:pt x="7709" y="571"/>
                </a:lnTo>
                <a:cubicBezTo>
                  <a:pt x="9647" y="-190"/>
                  <a:pt x="11909" y="-190"/>
                  <a:pt x="13847" y="571"/>
                </a:cubicBezTo>
                <a:lnTo>
                  <a:pt x="17586" y="2054"/>
                </a:lnTo>
                <a:cubicBezTo>
                  <a:pt x="20032" y="3042"/>
                  <a:pt x="21555" y="5058"/>
                  <a:pt x="21555" y="7302"/>
                </a:cubicBezTo>
                <a:lnTo>
                  <a:pt x="21555" y="15592"/>
                </a:lnTo>
                <a:cubicBezTo>
                  <a:pt x="21555" y="18786"/>
                  <a:pt x="18417" y="21410"/>
                  <a:pt x="14494" y="21410"/>
                </a:cubicBezTo>
                <a:lnTo>
                  <a:pt x="7063" y="21410"/>
                </a:lnTo>
                <a:cubicBezTo>
                  <a:pt x="3186" y="21410"/>
                  <a:pt x="1" y="18824"/>
                  <a:pt x="1" y="15592"/>
                </a:cubicBezTo>
                <a:lnTo>
                  <a:pt x="1" y="7302"/>
                </a:lnTo>
                <a:cubicBezTo>
                  <a:pt x="-45" y="5058"/>
                  <a:pt x="1524" y="3042"/>
                  <a:pt x="3970" y="2054"/>
                </a:cubicBezTo>
                <a:close/>
              </a:path>
            </a:pathLst>
          </a:custGeom>
          <a:solidFill>
            <a:schemeClr val="accent4">
              <a:lumMod val="75000"/>
            </a:schemeClr>
          </a:solidFill>
          <a:ln w="12700">
            <a:miter lim="400000"/>
          </a:ln>
        </p:spPr>
        <p:txBody>
          <a:bodyPr lIns="38100" tIns="38100" rIns="38100" bIns="38100" anchor="ctr"/>
          <a:lstStyle/>
          <a:p>
            <a:pPr>
              <a:defRPr sz="3000">
                <a:solidFill>
                  <a:srgbClr val="FFFFFF"/>
                </a:solidFill>
              </a:defRPr>
            </a:pPr>
            <a:endParaRPr/>
          </a:p>
        </p:txBody>
      </p:sp>
      <p:grpSp>
        <p:nvGrpSpPr>
          <p:cNvPr id="20" name="Group 19">
            <a:extLst>
              <a:ext uri="{FF2B5EF4-FFF2-40B4-BE49-F238E27FC236}">
                <a16:creationId xmlns:a16="http://schemas.microsoft.com/office/drawing/2014/main" id="{96E28976-1B2A-49E1-9C2B-D6EC98DB41EC}"/>
              </a:ext>
            </a:extLst>
          </p:cNvPr>
          <p:cNvGrpSpPr/>
          <p:nvPr/>
        </p:nvGrpSpPr>
        <p:grpSpPr>
          <a:xfrm>
            <a:off x="7036587" y="3582809"/>
            <a:ext cx="1760274" cy="1654553"/>
            <a:chOff x="8638956" y="1343019"/>
            <a:chExt cx="3538946" cy="1654553"/>
          </a:xfrm>
        </p:grpSpPr>
        <p:sp>
          <p:nvSpPr>
            <p:cNvPr id="21" name="TextBox 20">
              <a:extLst>
                <a:ext uri="{FF2B5EF4-FFF2-40B4-BE49-F238E27FC236}">
                  <a16:creationId xmlns:a16="http://schemas.microsoft.com/office/drawing/2014/main" id="{C27084DB-F23D-4988-AC2E-C9390F764BA2}"/>
                </a:ext>
              </a:extLst>
            </p:cNvPr>
            <p:cNvSpPr txBox="1"/>
            <p:nvPr/>
          </p:nvSpPr>
          <p:spPr>
            <a:xfrm>
              <a:off x="8638956" y="1343019"/>
              <a:ext cx="3538946" cy="646331"/>
            </a:xfrm>
            <a:prstGeom prst="rect">
              <a:avLst/>
            </a:prstGeom>
            <a:noFill/>
          </p:spPr>
          <p:txBody>
            <a:bodyPr wrap="square" lIns="0" rIns="0" rtlCol="0" anchor="b">
              <a:spAutoFit/>
            </a:bodyPr>
            <a:lstStyle/>
            <a:p>
              <a:pPr algn="ctr"/>
              <a:r>
                <a:rPr lang="en-US" b="1" noProof="1">
                  <a:solidFill>
                    <a:schemeClr val="accent4">
                      <a:lumMod val="50000"/>
                    </a:schemeClr>
                  </a:solidFill>
                  <a:latin typeface="Franklin Gothic Medium Cond" panose="020B0606030402020204" pitchFamily="34" charset="0"/>
                </a:rPr>
                <a:t>Requisites for Creation</a:t>
              </a:r>
            </a:p>
          </p:txBody>
        </p:sp>
        <p:sp>
          <p:nvSpPr>
            <p:cNvPr id="22" name="TextBox 21">
              <a:extLst>
                <a:ext uri="{FF2B5EF4-FFF2-40B4-BE49-F238E27FC236}">
                  <a16:creationId xmlns:a16="http://schemas.microsoft.com/office/drawing/2014/main" id="{C923DD9C-3AB2-4A58-9C40-5B289D152E4C}"/>
                </a:ext>
              </a:extLst>
            </p:cNvPr>
            <p:cNvSpPr txBox="1"/>
            <p:nvPr/>
          </p:nvSpPr>
          <p:spPr>
            <a:xfrm>
              <a:off x="8883415" y="1966521"/>
              <a:ext cx="3051520" cy="1031051"/>
            </a:xfrm>
            <a:prstGeom prst="rect">
              <a:avLst/>
            </a:prstGeom>
            <a:noFill/>
          </p:spPr>
          <p:txBody>
            <a:bodyPr wrap="square" lIns="0" rIns="0" rtlCol="0" anchor="t">
              <a:spAutoFit/>
            </a:bodyPr>
            <a:lstStyle/>
            <a:p>
              <a:pPr marL="171450" indent="-171450" algn="just">
                <a:buFont typeface="Arial" panose="020B0604020202020204" pitchFamily="34" charset="0"/>
                <a:buChar char="•"/>
              </a:pPr>
              <a:r>
                <a:rPr lang="en-US" sz="1300" noProof="1">
                  <a:solidFill>
                    <a:schemeClr val="accent4">
                      <a:lumMod val="50000"/>
                    </a:schemeClr>
                  </a:solidFill>
                  <a:latin typeface="Franklin Gothic Medium Cond" panose="020B0606030402020204" pitchFamily="34" charset="0"/>
                </a:rPr>
                <a:t>At least 2,000 – outside Metro Manila</a:t>
              </a:r>
            </a:p>
            <a:p>
              <a:pPr marL="171450" indent="-171450" algn="just">
                <a:buFont typeface="Arial" panose="020B0604020202020204" pitchFamily="34" charset="0"/>
                <a:buChar char="•"/>
              </a:pPr>
              <a:endParaRPr lang="en-US" sz="700" noProof="1">
                <a:solidFill>
                  <a:schemeClr val="accent4">
                    <a:lumMod val="50000"/>
                  </a:schemeClr>
                </a:solidFill>
                <a:latin typeface="Franklin Gothic Medium Cond" panose="020B0606030402020204" pitchFamily="34" charset="0"/>
              </a:endParaRPr>
            </a:p>
            <a:p>
              <a:pPr marL="171450" indent="-171450" algn="just">
                <a:buFont typeface="Arial" panose="020B0604020202020204" pitchFamily="34" charset="0"/>
                <a:buChar char="•"/>
              </a:pPr>
              <a:r>
                <a:rPr lang="en-US" sz="1300" noProof="1">
                  <a:solidFill>
                    <a:schemeClr val="accent4">
                      <a:lumMod val="50000"/>
                    </a:schemeClr>
                  </a:solidFill>
                  <a:latin typeface="Franklin Gothic Medium Cond" panose="020B0606030402020204" pitchFamily="34" charset="0"/>
                </a:rPr>
                <a:t>At least 5,000 – within Metro Manila</a:t>
              </a:r>
            </a:p>
          </p:txBody>
        </p:sp>
      </p:grpSp>
      <p:sp>
        <p:nvSpPr>
          <p:cNvPr id="24" name="Shape">
            <a:extLst>
              <a:ext uri="{FF2B5EF4-FFF2-40B4-BE49-F238E27FC236}">
                <a16:creationId xmlns:a16="http://schemas.microsoft.com/office/drawing/2014/main" id="{B8941612-7804-4DA8-88E1-681AF5D089C0}"/>
              </a:ext>
            </a:extLst>
          </p:cNvPr>
          <p:cNvSpPr/>
          <p:nvPr/>
        </p:nvSpPr>
        <p:spPr>
          <a:xfrm>
            <a:off x="4231856" y="3395583"/>
            <a:ext cx="1854374" cy="2262578"/>
          </a:xfrm>
          <a:custGeom>
            <a:avLst/>
            <a:gdLst/>
            <a:ahLst/>
            <a:cxnLst>
              <a:cxn ang="0">
                <a:pos x="wd2" y="hd2"/>
              </a:cxn>
              <a:cxn ang="5400000">
                <a:pos x="wd2" y="hd2"/>
              </a:cxn>
              <a:cxn ang="10800000">
                <a:pos x="wd2" y="hd2"/>
              </a:cxn>
              <a:cxn ang="16200000">
                <a:pos x="wd2" y="hd2"/>
              </a:cxn>
            </a:cxnLst>
            <a:rect l="0" t="0" r="r" b="b"/>
            <a:pathLst>
              <a:path w="21600" h="21600" extrusionOk="0">
                <a:moveTo>
                  <a:pt x="19019" y="0"/>
                </a:moveTo>
                <a:lnTo>
                  <a:pt x="14826" y="0"/>
                </a:lnTo>
                <a:lnTo>
                  <a:pt x="14826" y="690"/>
                </a:lnTo>
                <a:lnTo>
                  <a:pt x="19019" y="690"/>
                </a:lnTo>
                <a:cubicBezTo>
                  <a:pt x="19973" y="690"/>
                  <a:pt x="20744" y="1322"/>
                  <a:pt x="20744" y="2104"/>
                </a:cubicBezTo>
                <a:lnTo>
                  <a:pt x="20744" y="16243"/>
                </a:lnTo>
                <a:cubicBezTo>
                  <a:pt x="20744" y="16783"/>
                  <a:pt x="20366" y="17278"/>
                  <a:pt x="19777" y="17519"/>
                </a:cubicBezTo>
                <a:lnTo>
                  <a:pt x="11543" y="20772"/>
                </a:lnTo>
                <a:cubicBezTo>
                  <a:pt x="11067" y="20956"/>
                  <a:pt x="10520" y="20956"/>
                  <a:pt x="10043" y="20772"/>
                </a:cubicBezTo>
                <a:lnTo>
                  <a:pt x="1809" y="17519"/>
                </a:lnTo>
                <a:cubicBezTo>
                  <a:pt x="1220" y="17289"/>
                  <a:pt x="842" y="16783"/>
                  <a:pt x="842" y="16243"/>
                </a:cubicBezTo>
                <a:lnTo>
                  <a:pt x="842" y="2104"/>
                </a:lnTo>
                <a:cubicBezTo>
                  <a:pt x="842" y="1322"/>
                  <a:pt x="1613" y="690"/>
                  <a:pt x="2567" y="690"/>
                </a:cubicBezTo>
                <a:lnTo>
                  <a:pt x="6760" y="690"/>
                </a:lnTo>
                <a:lnTo>
                  <a:pt x="6760" y="0"/>
                </a:lnTo>
                <a:lnTo>
                  <a:pt x="2567" y="0"/>
                </a:lnTo>
                <a:cubicBezTo>
                  <a:pt x="1150" y="0"/>
                  <a:pt x="0" y="943"/>
                  <a:pt x="0" y="2104"/>
                </a:cubicBezTo>
                <a:lnTo>
                  <a:pt x="0" y="16243"/>
                </a:lnTo>
                <a:cubicBezTo>
                  <a:pt x="0" y="17048"/>
                  <a:pt x="575" y="17784"/>
                  <a:pt x="1445" y="18140"/>
                </a:cubicBezTo>
                <a:lnTo>
                  <a:pt x="9678" y="21393"/>
                </a:lnTo>
                <a:cubicBezTo>
                  <a:pt x="10029" y="21531"/>
                  <a:pt x="10407" y="21600"/>
                  <a:pt x="10800" y="21600"/>
                </a:cubicBezTo>
                <a:cubicBezTo>
                  <a:pt x="11179" y="21600"/>
                  <a:pt x="11557" y="21531"/>
                  <a:pt x="11922" y="21393"/>
                </a:cubicBezTo>
                <a:lnTo>
                  <a:pt x="20155" y="18140"/>
                </a:lnTo>
                <a:cubicBezTo>
                  <a:pt x="21039" y="17795"/>
                  <a:pt x="21600" y="17048"/>
                  <a:pt x="21600" y="16243"/>
                </a:cubicBezTo>
                <a:lnTo>
                  <a:pt x="21600" y="2104"/>
                </a:lnTo>
                <a:cubicBezTo>
                  <a:pt x="21586" y="943"/>
                  <a:pt x="20436" y="0"/>
                  <a:pt x="19019" y="0"/>
                </a:cubicBezTo>
                <a:close/>
              </a:path>
            </a:pathLst>
          </a:custGeom>
          <a:solidFill>
            <a:schemeClr val="accent6"/>
          </a:solidFill>
          <a:ln w="12700">
            <a:miter lim="400000"/>
          </a:ln>
        </p:spPr>
        <p:txBody>
          <a:bodyPr lIns="38100" tIns="38100" rIns="38100" bIns="38100" anchor="ctr"/>
          <a:lstStyle/>
          <a:p>
            <a:pPr>
              <a:defRPr sz="3000">
                <a:solidFill>
                  <a:srgbClr val="FFFFFF"/>
                </a:solidFill>
              </a:defRPr>
            </a:pPr>
            <a:endParaRPr/>
          </a:p>
        </p:txBody>
      </p:sp>
      <p:sp>
        <p:nvSpPr>
          <p:cNvPr id="26" name="Shape">
            <a:extLst>
              <a:ext uri="{FF2B5EF4-FFF2-40B4-BE49-F238E27FC236}">
                <a16:creationId xmlns:a16="http://schemas.microsoft.com/office/drawing/2014/main" id="{C2FC0E3D-963D-41F5-AC49-2F891EBD5085}"/>
              </a:ext>
            </a:extLst>
          </p:cNvPr>
          <p:cNvSpPr/>
          <p:nvPr/>
        </p:nvSpPr>
        <p:spPr>
          <a:xfrm>
            <a:off x="4877878" y="2998218"/>
            <a:ext cx="562331" cy="677930"/>
          </a:xfrm>
          <a:custGeom>
            <a:avLst/>
            <a:gdLst/>
            <a:ahLst/>
            <a:cxnLst>
              <a:cxn ang="0">
                <a:pos x="wd2" y="hd2"/>
              </a:cxn>
              <a:cxn ang="5400000">
                <a:pos x="wd2" y="hd2"/>
              </a:cxn>
              <a:cxn ang="10800000">
                <a:pos x="wd2" y="hd2"/>
              </a:cxn>
              <a:cxn ang="16200000">
                <a:pos x="wd2" y="hd2"/>
              </a:cxn>
            </a:cxnLst>
            <a:rect l="0" t="0" r="r" b="b"/>
            <a:pathLst>
              <a:path w="21600" h="21410" extrusionOk="0">
                <a:moveTo>
                  <a:pt x="3978" y="2054"/>
                </a:moveTo>
                <a:lnTo>
                  <a:pt x="7724" y="571"/>
                </a:lnTo>
                <a:cubicBezTo>
                  <a:pt x="9667" y="-190"/>
                  <a:pt x="11933" y="-190"/>
                  <a:pt x="13876" y="571"/>
                </a:cubicBezTo>
                <a:lnTo>
                  <a:pt x="17622" y="2054"/>
                </a:lnTo>
                <a:cubicBezTo>
                  <a:pt x="20074" y="3042"/>
                  <a:pt x="21600" y="5058"/>
                  <a:pt x="21600" y="7302"/>
                </a:cubicBezTo>
                <a:lnTo>
                  <a:pt x="21600" y="15592"/>
                </a:lnTo>
                <a:cubicBezTo>
                  <a:pt x="21600" y="18786"/>
                  <a:pt x="18455" y="21410"/>
                  <a:pt x="14523" y="21410"/>
                </a:cubicBezTo>
                <a:lnTo>
                  <a:pt x="7077" y="21410"/>
                </a:lnTo>
                <a:cubicBezTo>
                  <a:pt x="3191" y="21410"/>
                  <a:pt x="0" y="18824"/>
                  <a:pt x="0" y="15592"/>
                </a:cubicBezTo>
                <a:lnTo>
                  <a:pt x="0" y="7302"/>
                </a:lnTo>
                <a:cubicBezTo>
                  <a:pt x="0" y="5058"/>
                  <a:pt x="1526" y="3042"/>
                  <a:pt x="3978" y="2054"/>
                </a:cubicBezTo>
                <a:close/>
              </a:path>
            </a:pathLst>
          </a:custGeom>
          <a:solidFill>
            <a:schemeClr val="accent6"/>
          </a:solidFill>
          <a:ln w="12700">
            <a:miter lim="400000"/>
          </a:ln>
        </p:spPr>
        <p:txBody>
          <a:bodyPr lIns="38100" tIns="38100" rIns="38100" bIns="38100" anchor="ctr"/>
          <a:lstStyle/>
          <a:p>
            <a:pPr>
              <a:defRPr sz="3000">
                <a:solidFill>
                  <a:srgbClr val="FFFFFF"/>
                </a:solidFill>
              </a:defRPr>
            </a:pPr>
            <a:endParaRPr/>
          </a:p>
        </p:txBody>
      </p:sp>
      <p:sp>
        <p:nvSpPr>
          <p:cNvPr id="31" name="Shape">
            <a:extLst>
              <a:ext uri="{FF2B5EF4-FFF2-40B4-BE49-F238E27FC236}">
                <a16:creationId xmlns:a16="http://schemas.microsoft.com/office/drawing/2014/main" id="{964B6DEC-A532-47EE-931D-E4539BF28411}"/>
              </a:ext>
            </a:extLst>
          </p:cNvPr>
          <p:cNvSpPr/>
          <p:nvPr/>
        </p:nvSpPr>
        <p:spPr>
          <a:xfrm>
            <a:off x="8350910" y="963222"/>
            <a:ext cx="1853175" cy="2262578"/>
          </a:xfrm>
          <a:custGeom>
            <a:avLst/>
            <a:gdLst/>
            <a:ahLst/>
            <a:cxnLst>
              <a:cxn ang="0">
                <a:pos x="wd2" y="hd2"/>
              </a:cxn>
              <a:cxn ang="5400000">
                <a:pos x="wd2" y="hd2"/>
              </a:cxn>
              <a:cxn ang="10800000">
                <a:pos x="wd2" y="hd2"/>
              </a:cxn>
              <a:cxn ang="16200000">
                <a:pos x="wd2" y="hd2"/>
              </a:cxn>
            </a:cxnLst>
            <a:rect l="0" t="0" r="r" b="b"/>
            <a:pathLst>
              <a:path w="21600" h="21600" extrusionOk="0">
                <a:moveTo>
                  <a:pt x="2568" y="21600"/>
                </a:moveTo>
                <a:lnTo>
                  <a:pt x="6765" y="21600"/>
                </a:lnTo>
                <a:lnTo>
                  <a:pt x="6765" y="20910"/>
                </a:lnTo>
                <a:lnTo>
                  <a:pt x="2568" y="20910"/>
                </a:lnTo>
                <a:cubicBezTo>
                  <a:pt x="1614" y="20910"/>
                  <a:pt x="842" y="20278"/>
                  <a:pt x="842" y="19496"/>
                </a:cubicBezTo>
                <a:lnTo>
                  <a:pt x="842" y="5357"/>
                </a:lnTo>
                <a:cubicBezTo>
                  <a:pt x="842" y="4817"/>
                  <a:pt x="1221" y="4322"/>
                  <a:pt x="1811" y="4081"/>
                </a:cubicBezTo>
                <a:lnTo>
                  <a:pt x="10049" y="828"/>
                </a:lnTo>
                <a:cubicBezTo>
                  <a:pt x="10526" y="644"/>
                  <a:pt x="11074" y="644"/>
                  <a:pt x="11551" y="828"/>
                </a:cubicBezTo>
                <a:lnTo>
                  <a:pt x="19789" y="4081"/>
                </a:lnTo>
                <a:cubicBezTo>
                  <a:pt x="20379" y="4311"/>
                  <a:pt x="20758" y="4817"/>
                  <a:pt x="20758" y="5357"/>
                </a:cubicBezTo>
                <a:lnTo>
                  <a:pt x="20758" y="19496"/>
                </a:lnTo>
                <a:cubicBezTo>
                  <a:pt x="20758" y="20278"/>
                  <a:pt x="19986" y="20910"/>
                  <a:pt x="19032" y="20910"/>
                </a:cubicBezTo>
                <a:lnTo>
                  <a:pt x="14835" y="20910"/>
                </a:lnTo>
                <a:lnTo>
                  <a:pt x="14835" y="21600"/>
                </a:lnTo>
                <a:lnTo>
                  <a:pt x="19032" y="21600"/>
                </a:lnTo>
                <a:cubicBezTo>
                  <a:pt x="20449" y="21600"/>
                  <a:pt x="21600" y="20657"/>
                  <a:pt x="21600" y="19496"/>
                </a:cubicBezTo>
                <a:lnTo>
                  <a:pt x="21600" y="5357"/>
                </a:lnTo>
                <a:cubicBezTo>
                  <a:pt x="21600" y="4552"/>
                  <a:pt x="21025" y="3816"/>
                  <a:pt x="20154" y="3460"/>
                </a:cubicBezTo>
                <a:lnTo>
                  <a:pt x="11916" y="207"/>
                </a:lnTo>
                <a:cubicBezTo>
                  <a:pt x="11565" y="69"/>
                  <a:pt x="11186" y="0"/>
                  <a:pt x="10793" y="0"/>
                </a:cubicBezTo>
                <a:cubicBezTo>
                  <a:pt x="10414" y="0"/>
                  <a:pt x="10035" y="69"/>
                  <a:pt x="9670" y="207"/>
                </a:cubicBezTo>
                <a:lnTo>
                  <a:pt x="1446" y="3460"/>
                </a:lnTo>
                <a:cubicBezTo>
                  <a:pt x="561" y="3805"/>
                  <a:pt x="0" y="4552"/>
                  <a:pt x="0" y="5357"/>
                </a:cubicBezTo>
                <a:lnTo>
                  <a:pt x="0" y="19496"/>
                </a:lnTo>
                <a:cubicBezTo>
                  <a:pt x="0" y="20657"/>
                  <a:pt x="1151" y="21600"/>
                  <a:pt x="2568" y="21600"/>
                </a:cubicBezTo>
                <a:close/>
              </a:path>
            </a:pathLst>
          </a:custGeom>
          <a:solidFill>
            <a:schemeClr val="accent3"/>
          </a:solidFill>
          <a:ln w="12700">
            <a:miter lim="400000"/>
          </a:ln>
        </p:spPr>
        <p:txBody>
          <a:bodyPr lIns="38100" tIns="38100" rIns="38100" bIns="38100" anchor="ctr"/>
          <a:lstStyle/>
          <a:p>
            <a:pPr>
              <a:defRPr sz="3000">
                <a:solidFill>
                  <a:srgbClr val="FFFFFF"/>
                </a:solidFill>
              </a:defRPr>
            </a:pPr>
            <a:endParaRPr/>
          </a:p>
        </p:txBody>
      </p:sp>
      <p:sp>
        <p:nvSpPr>
          <p:cNvPr id="32" name="Shape">
            <a:extLst>
              <a:ext uri="{FF2B5EF4-FFF2-40B4-BE49-F238E27FC236}">
                <a16:creationId xmlns:a16="http://schemas.microsoft.com/office/drawing/2014/main" id="{F8351C74-198E-4238-9769-B5FB99F2CCA9}"/>
              </a:ext>
            </a:extLst>
          </p:cNvPr>
          <p:cNvSpPr/>
          <p:nvPr/>
        </p:nvSpPr>
        <p:spPr>
          <a:xfrm>
            <a:off x="8996332" y="2950051"/>
            <a:ext cx="562331" cy="677932"/>
          </a:xfrm>
          <a:custGeom>
            <a:avLst/>
            <a:gdLst/>
            <a:ahLst/>
            <a:cxnLst>
              <a:cxn ang="0">
                <a:pos x="wd2" y="hd2"/>
              </a:cxn>
              <a:cxn ang="5400000">
                <a:pos x="wd2" y="hd2"/>
              </a:cxn>
              <a:cxn ang="10800000">
                <a:pos x="wd2" y="hd2"/>
              </a:cxn>
              <a:cxn ang="16200000">
                <a:pos x="wd2" y="hd2"/>
              </a:cxn>
            </a:cxnLst>
            <a:rect l="0" t="0" r="r" b="b"/>
            <a:pathLst>
              <a:path w="21600" h="21410" extrusionOk="0">
                <a:moveTo>
                  <a:pt x="17622" y="19356"/>
                </a:moveTo>
                <a:lnTo>
                  <a:pt x="13876" y="20839"/>
                </a:lnTo>
                <a:cubicBezTo>
                  <a:pt x="11933" y="21600"/>
                  <a:pt x="9667" y="21600"/>
                  <a:pt x="7724" y="20839"/>
                </a:cubicBezTo>
                <a:lnTo>
                  <a:pt x="3978" y="19356"/>
                </a:lnTo>
                <a:cubicBezTo>
                  <a:pt x="1526" y="18368"/>
                  <a:pt x="0" y="16352"/>
                  <a:pt x="0" y="14108"/>
                </a:cubicBezTo>
                <a:lnTo>
                  <a:pt x="0" y="5818"/>
                </a:lnTo>
                <a:cubicBezTo>
                  <a:pt x="0" y="2624"/>
                  <a:pt x="3145" y="0"/>
                  <a:pt x="7077" y="0"/>
                </a:cubicBezTo>
                <a:lnTo>
                  <a:pt x="14523" y="0"/>
                </a:lnTo>
                <a:cubicBezTo>
                  <a:pt x="18408" y="0"/>
                  <a:pt x="21600" y="2586"/>
                  <a:pt x="21600" y="5818"/>
                </a:cubicBezTo>
                <a:lnTo>
                  <a:pt x="21600" y="14108"/>
                </a:lnTo>
                <a:cubicBezTo>
                  <a:pt x="21600" y="16352"/>
                  <a:pt x="20074" y="18368"/>
                  <a:pt x="17622" y="19356"/>
                </a:cubicBezTo>
                <a:close/>
              </a:path>
            </a:pathLst>
          </a:custGeom>
          <a:solidFill>
            <a:schemeClr val="accent3"/>
          </a:solidFill>
          <a:ln w="12700">
            <a:miter lim="400000"/>
          </a:ln>
        </p:spPr>
        <p:txBody>
          <a:bodyPr lIns="38100" tIns="38100" rIns="38100" bIns="38100" anchor="ctr"/>
          <a:lstStyle/>
          <a:p>
            <a:pPr>
              <a:defRPr sz="3000">
                <a:solidFill>
                  <a:srgbClr val="FFFFFF"/>
                </a:solidFill>
              </a:defRPr>
            </a:pPr>
            <a:endParaRPr/>
          </a:p>
        </p:txBody>
      </p:sp>
      <p:sp>
        <p:nvSpPr>
          <p:cNvPr id="35" name="TextBox 34">
            <a:extLst>
              <a:ext uri="{FF2B5EF4-FFF2-40B4-BE49-F238E27FC236}">
                <a16:creationId xmlns:a16="http://schemas.microsoft.com/office/drawing/2014/main" id="{C88C531E-590A-4540-B698-0A6698F0D74D}"/>
              </a:ext>
            </a:extLst>
          </p:cNvPr>
          <p:cNvSpPr txBox="1"/>
          <p:nvPr/>
        </p:nvSpPr>
        <p:spPr>
          <a:xfrm>
            <a:off x="5821277" y="1591162"/>
            <a:ext cx="1455434" cy="1015663"/>
          </a:xfrm>
          <a:prstGeom prst="rect">
            <a:avLst/>
          </a:prstGeom>
          <a:noFill/>
        </p:spPr>
        <p:txBody>
          <a:bodyPr wrap="square" lIns="0" rIns="0" rtlCol="0" anchor="t">
            <a:spAutoFit/>
          </a:bodyPr>
          <a:lstStyle/>
          <a:p>
            <a:pPr algn="ctr"/>
            <a:r>
              <a:rPr lang="en-US" sz="2000" noProof="1">
                <a:solidFill>
                  <a:schemeClr val="accent1">
                    <a:lumMod val="75000"/>
                  </a:schemeClr>
                </a:solidFill>
                <a:latin typeface="Franklin Gothic Medium Cond" panose="020B0606030402020204" pitchFamily="34" charset="0"/>
              </a:rPr>
              <a:t>Smallest political </a:t>
            </a:r>
          </a:p>
          <a:p>
            <a:pPr algn="ctr"/>
            <a:r>
              <a:rPr lang="en-US" sz="2000" noProof="1">
                <a:solidFill>
                  <a:schemeClr val="accent1">
                    <a:lumMod val="75000"/>
                  </a:schemeClr>
                </a:solidFill>
                <a:latin typeface="Franklin Gothic Medium Cond" panose="020B0606030402020204" pitchFamily="34" charset="0"/>
              </a:rPr>
              <a:t>unit</a:t>
            </a:r>
          </a:p>
        </p:txBody>
      </p:sp>
      <p:pic>
        <p:nvPicPr>
          <p:cNvPr id="37" name="Graphic 36" descr="Court">
            <a:extLst>
              <a:ext uri="{FF2B5EF4-FFF2-40B4-BE49-F238E27FC236}">
                <a16:creationId xmlns:a16="http://schemas.microsoft.com/office/drawing/2014/main" id="{12D8E61B-32BE-438C-9236-F02B9BEB0365}"/>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4907717" y="3071996"/>
            <a:ext cx="494553" cy="494553"/>
          </a:xfrm>
          <a:prstGeom prst="rect">
            <a:avLst/>
          </a:prstGeom>
        </p:spPr>
      </p:pic>
      <p:pic>
        <p:nvPicPr>
          <p:cNvPr id="38" name="Graphic 37" descr="Court">
            <a:extLst>
              <a:ext uri="{FF2B5EF4-FFF2-40B4-BE49-F238E27FC236}">
                <a16:creationId xmlns:a16="http://schemas.microsoft.com/office/drawing/2014/main" id="{BFE90E32-EDF9-4B4B-9B90-8F640C9F8155}"/>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6302075" y="3005618"/>
            <a:ext cx="494553" cy="494553"/>
          </a:xfrm>
          <a:prstGeom prst="rect">
            <a:avLst/>
          </a:prstGeom>
        </p:spPr>
      </p:pic>
      <p:pic>
        <p:nvPicPr>
          <p:cNvPr id="39" name="Graphic 38" descr="Court">
            <a:extLst>
              <a:ext uri="{FF2B5EF4-FFF2-40B4-BE49-F238E27FC236}">
                <a16:creationId xmlns:a16="http://schemas.microsoft.com/office/drawing/2014/main" id="{E92EBAA2-4EF5-40C8-95E5-048F7B4E09A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7683255" y="3073795"/>
            <a:ext cx="494553" cy="494553"/>
          </a:xfrm>
          <a:prstGeom prst="rect">
            <a:avLst/>
          </a:prstGeom>
        </p:spPr>
      </p:pic>
      <p:pic>
        <p:nvPicPr>
          <p:cNvPr id="40" name="Graphic 39" descr="Court">
            <a:extLst>
              <a:ext uri="{FF2B5EF4-FFF2-40B4-BE49-F238E27FC236}">
                <a16:creationId xmlns:a16="http://schemas.microsoft.com/office/drawing/2014/main" id="{D6938ABB-0765-4C48-BA38-3F3474EC49D8}"/>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9035115" y="3015778"/>
            <a:ext cx="494553" cy="494553"/>
          </a:xfrm>
          <a:prstGeom prst="rect">
            <a:avLst/>
          </a:prstGeom>
        </p:spPr>
      </p:pic>
      <p:pic>
        <p:nvPicPr>
          <p:cNvPr id="41" name="Graphic 40" descr="Court">
            <a:extLst>
              <a:ext uri="{FF2B5EF4-FFF2-40B4-BE49-F238E27FC236}">
                <a16:creationId xmlns:a16="http://schemas.microsoft.com/office/drawing/2014/main" id="{A68902D9-1FB8-4239-8FA9-B6B2241F7C2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10396555" y="3076738"/>
            <a:ext cx="494553" cy="494553"/>
          </a:xfrm>
          <a:prstGeom prst="rect">
            <a:avLst/>
          </a:prstGeom>
        </p:spPr>
      </p:pic>
      <p:sp>
        <p:nvSpPr>
          <p:cNvPr id="42" name="TextBox 41">
            <a:extLst>
              <a:ext uri="{FF2B5EF4-FFF2-40B4-BE49-F238E27FC236}">
                <a16:creationId xmlns:a16="http://schemas.microsoft.com/office/drawing/2014/main" id="{2181E69B-50D0-4407-A074-A38FC0B9A955}"/>
              </a:ext>
            </a:extLst>
          </p:cNvPr>
          <p:cNvSpPr txBox="1"/>
          <p:nvPr/>
        </p:nvSpPr>
        <p:spPr>
          <a:xfrm>
            <a:off x="4278573" y="3554476"/>
            <a:ext cx="1760274" cy="707886"/>
          </a:xfrm>
          <a:prstGeom prst="rect">
            <a:avLst/>
          </a:prstGeom>
          <a:noFill/>
        </p:spPr>
        <p:txBody>
          <a:bodyPr wrap="square" lIns="0" rIns="0" rtlCol="0" anchor="b">
            <a:spAutoFit/>
          </a:bodyPr>
          <a:lstStyle/>
          <a:p>
            <a:pPr algn="ctr"/>
            <a:r>
              <a:rPr lang="en-US" sz="2000" b="1" noProof="1">
                <a:solidFill>
                  <a:schemeClr val="accent6">
                    <a:lumMod val="75000"/>
                  </a:schemeClr>
                </a:solidFill>
                <a:latin typeface="Franklin Gothic Medium Cond" panose="020B0606030402020204" pitchFamily="34" charset="0"/>
              </a:rPr>
              <a:t>Manner of Creation</a:t>
            </a:r>
          </a:p>
        </p:txBody>
      </p:sp>
      <p:sp>
        <p:nvSpPr>
          <p:cNvPr id="43" name="TextBox 42">
            <a:extLst>
              <a:ext uri="{FF2B5EF4-FFF2-40B4-BE49-F238E27FC236}">
                <a16:creationId xmlns:a16="http://schemas.microsoft.com/office/drawing/2014/main" id="{6A684544-0141-40D4-A284-5BA4C11355DB}"/>
              </a:ext>
            </a:extLst>
          </p:cNvPr>
          <p:cNvSpPr txBox="1"/>
          <p:nvPr/>
        </p:nvSpPr>
        <p:spPr>
          <a:xfrm>
            <a:off x="4400167" y="4239533"/>
            <a:ext cx="1517828" cy="1107996"/>
          </a:xfrm>
          <a:prstGeom prst="rect">
            <a:avLst/>
          </a:prstGeom>
          <a:noFill/>
        </p:spPr>
        <p:txBody>
          <a:bodyPr wrap="square" lIns="0" rIns="0" rtlCol="0" anchor="t">
            <a:spAutoFit/>
          </a:bodyPr>
          <a:lstStyle/>
          <a:p>
            <a:pPr marL="171450" indent="-171450" algn="just">
              <a:buFont typeface="Arial" panose="020B0604020202020204" pitchFamily="34" charset="0"/>
              <a:buChar char="•"/>
            </a:pPr>
            <a:r>
              <a:rPr lang="en-US" sz="1200" noProof="1">
                <a:solidFill>
                  <a:schemeClr val="accent6">
                    <a:lumMod val="75000"/>
                  </a:schemeClr>
                </a:solidFill>
                <a:latin typeface="Franklin Gothic Medium Cond" panose="020B0606030402020204" pitchFamily="34" charset="0"/>
              </a:rPr>
              <a:t>Law enacted by Congress</a:t>
            </a:r>
          </a:p>
          <a:p>
            <a:pPr marL="171450" indent="-171450" algn="just">
              <a:buFont typeface="Arial" panose="020B0604020202020204" pitchFamily="34" charset="0"/>
              <a:buChar char="•"/>
            </a:pPr>
            <a:endParaRPr lang="en-US" sz="500" noProof="1">
              <a:solidFill>
                <a:schemeClr val="accent6">
                  <a:lumMod val="75000"/>
                </a:schemeClr>
              </a:solidFill>
              <a:latin typeface="Franklin Gothic Medium Cond" panose="020B0606030402020204" pitchFamily="34" charset="0"/>
            </a:endParaRPr>
          </a:p>
          <a:p>
            <a:pPr marL="171450" indent="-171450" algn="just">
              <a:buFont typeface="Arial" panose="020B0604020202020204" pitchFamily="34" charset="0"/>
              <a:buChar char="•"/>
            </a:pPr>
            <a:r>
              <a:rPr lang="en-US" sz="1200" noProof="1">
                <a:solidFill>
                  <a:schemeClr val="accent6">
                    <a:lumMod val="75000"/>
                  </a:schemeClr>
                </a:solidFill>
                <a:latin typeface="Franklin Gothic Medium Cond" panose="020B0606030402020204" pitchFamily="34" charset="0"/>
              </a:rPr>
              <a:t>Ordinance enacted by the Provincial/City Council</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155" y="821097"/>
            <a:ext cx="11601061" cy="935037"/>
          </a:xfrm>
        </p:spPr>
        <p:txBody>
          <a:bodyPr/>
          <a:lstStyle/>
          <a:p>
            <a:pPr algn="just"/>
            <a:r>
              <a:rPr lang="en-PH" altLang="en-US" sz="3600" b="1" dirty="0">
                <a:latin typeface="Franklin Gothic Demi Cond" panose="020B0706030402020204" pitchFamily="34" charset="0"/>
                <a:ea typeface="Batang"/>
                <a:cs typeface="Batang"/>
              </a:rPr>
              <a:t>BASIC SERVICES AND FACILITIES INCLUDE, BUT ARE NOT LIMITED TO, THE FOLLOWING:</a:t>
            </a:r>
          </a:p>
        </p:txBody>
      </p:sp>
      <p:sp>
        <p:nvSpPr>
          <p:cNvPr id="3" name="Content Placeholder 2"/>
          <p:cNvSpPr>
            <a:spLocks noGrp="1"/>
          </p:cNvSpPr>
          <p:nvPr>
            <p:ph idx="1"/>
          </p:nvPr>
        </p:nvSpPr>
        <p:spPr>
          <a:xfrm>
            <a:off x="981269" y="1963384"/>
            <a:ext cx="10416072" cy="4785360"/>
          </a:xfrm>
        </p:spPr>
        <p:txBody>
          <a:bodyPr>
            <a:normAutofit/>
          </a:bodyPr>
          <a:lstStyle/>
          <a:p>
            <a:pPr marL="385763" indent="-385763" algn="just">
              <a:buFont typeface="+mj-lt"/>
              <a:buAutoNum type="arabicPeriod"/>
              <a:defRPr/>
            </a:pPr>
            <a:r>
              <a:rPr lang="en-PH" sz="2600" dirty="0">
                <a:latin typeface="Franklin Gothic Medium Cond" panose="020B0606030402020204" pitchFamily="34" charset="0"/>
                <a:ea typeface="Batang" panose="02030600000101010101" pitchFamily="18" charset="-127"/>
              </a:rPr>
              <a:t>Agricultural support services </a:t>
            </a:r>
          </a:p>
          <a:p>
            <a:pPr marL="385763" indent="-385763" algn="just">
              <a:buFont typeface="+mj-lt"/>
              <a:buAutoNum type="arabicPeriod"/>
              <a:defRPr/>
            </a:pPr>
            <a:r>
              <a:rPr lang="en-PH" sz="2600" dirty="0">
                <a:latin typeface="Franklin Gothic Medium Cond" panose="020B0606030402020204" pitchFamily="34" charset="0"/>
                <a:ea typeface="Batang" panose="02030600000101010101" pitchFamily="18" charset="-127"/>
              </a:rPr>
              <a:t>Health and social welfare services;</a:t>
            </a:r>
          </a:p>
          <a:p>
            <a:pPr marL="385763" indent="-385763" algn="just">
              <a:buFont typeface="+mj-lt"/>
              <a:buAutoNum type="arabicPeriod"/>
              <a:defRPr/>
            </a:pPr>
            <a:r>
              <a:rPr lang="en-PH" sz="2600" dirty="0">
                <a:latin typeface="Franklin Gothic Medium Cond" panose="020B0606030402020204" pitchFamily="34" charset="0"/>
                <a:ea typeface="Batang" panose="02030600000101010101" pitchFamily="18" charset="-127"/>
              </a:rPr>
              <a:t>Services and facilities related to general hygiene and sanitation, beautification, and solid waste collection;</a:t>
            </a:r>
          </a:p>
          <a:p>
            <a:pPr marL="385763" indent="-385763" algn="just">
              <a:buFont typeface="+mj-lt"/>
              <a:buAutoNum type="arabicPeriod"/>
              <a:defRPr/>
            </a:pPr>
            <a:r>
              <a:rPr lang="en-PH" sz="2600" dirty="0">
                <a:latin typeface="Franklin Gothic Medium Cond" panose="020B0606030402020204" pitchFamily="34" charset="0"/>
                <a:ea typeface="Batang" panose="02030600000101010101" pitchFamily="18" charset="-127"/>
              </a:rPr>
              <a:t>Maintenance of </a:t>
            </a:r>
            <a:r>
              <a:rPr lang="en-PH" sz="2600" dirty="0" err="1">
                <a:latin typeface="Franklin Gothic Medium Cond" panose="020B0606030402020204" pitchFamily="34" charset="0"/>
                <a:ea typeface="Batang" panose="02030600000101010101" pitchFamily="18" charset="-127"/>
              </a:rPr>
              <a:t>Katarungang</a:t>
            </a:r>
            <a:r>
              <a:rPr lang="en-PH" sz="2600" dirty="0">
                <a:latin typeface="Franklin Gothic Medium Cond" panose="020B0606030402020204" pitchFamily="34" charset="0"/>
                <a:ea typeface="Batang" panose="02030600000101010101" pitchFamily="18" charset="-127"/>
              </a:rPr>
              <a:t> </a:t>
            </a:r>
            <a:r>
              <a:rPr lang="en-PH" sz="2600" dirty="0" err="1">
                <a:latin typeface="Franklin Gothic Medium Cond" panose="020B0606030402020204" pitchFamily="34" charset="0"/>
                <a:ea typeface="Batang" panose="02030600000101010101" pitchFamily="18" charset="-127"/>
              </a:rPr>
              <a:t>Pambarangay</a:t>
            </a:r>
            <a:r>
              <a:rPr lang="en-PH" sz="2600" dirty="0">
                <a:latin typeface="Franklin Gothic Medium Cond" panose="020B0606030402020204" pitchFamily="34" charset="0"/>
                <a:ea typeface="Batang" panose="02030600000101010101" pitchFamily="18" charset="-127"/>
              </a:rPr>
              <a:t>;</a:t>
            </a:r>
          </a:p>
          <a:p>
            <a:pPr marL="385763" indent="-385763">
              <a:buFont typeface="+mj-lt"/>
              <a:buAutoNum type="arabicPeriod" startAt="5"/>
              <a:defRPr/>
            </a:pPr>
            <a:r>
              <a:rPr lang="en-PH" sz="2600" dirty="0">
                <a:latin typeface="Franklin Gothic Medium Cond" panose="020B0606030402020204" pitchFamily="34" charset="0"/>
                <a:ea typeface="Batang" panose="02030600000101010101" pitchFamily="18" charset="-127"/>
              </a:rPr>
              <a:t>Maintenance of Barangay roads and bridges and water supply systems;</a:t>
            </a:r>
          </a:p>
          <a:p>
            <a:pPr marL="385763" indent="-385763">
              <a:buFont typeface="+mj-lt"/>
              <a:buAutoNum type="arabicPeriod" startAt="5"/>
              <a:defRPr/>
            </a:pPr>
            <a:r>
              <a:rPr lang="en-PH" sz="2600" dirty="0">
                <a:latin typeface="Franklin Gothic Medium Cond" panose="020B0606030402020204" pitchFamily="34" charset="0"/>
                <a:ea typeface="Batang" panose="02030600000101010101" pitchFamily="18" charset="-127"/>
              </a:rPr>
              <a:t>Infrastructure facilities </a:t>
            </a:r>
          </a:p>
          <a:p>
            <a:pPr marL="385763" indent="-385763">
              <a:buFont typeface="+mj-lt"/>
              <a:buAutoNum type="arabicPeriod" startAt="5"/>
              <a:defRPr/>
            </a:pPr>
            <a:r>
              <a:rPr lang="en-PH" sz="2600" dirty="0">
                <a:latin typeface="Franklin Gothic Medium Cond" panose="020B0606030402020204" pitchFamily="34" charset="0"/>
                <a:ea typeface="Batang" panose="02030600000101010101" pitchFamily="18" charset="-127"/>
              </a:rPr>
              <a:t>Information and reading center; and</a:t>
            </a:r>
          </a:p>
          <a:p>
            <a:pPr marL="385763" indent="-385763">
              <a:buFont typeface="+mj-lt"/>
              <a:buAutoNum type="arabicPeriod" startAt="5"/>
              <a:defRPr/>
            </a:pPr>
            <a:r>
              <a:rPr lang="en-PH" sz="2600" dirty="0">
                <a:latin typeface="Franklin Gothic Medium Cond" panose="020B0606030402020204" pitchFamily="34" charset="0"/>
                <a:ea typeface="Batang" panose="02030600000101010101" pitchFamily="18" charset="-127"/>
              </a:rPr>
              <a:t>Satellite or public market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5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fade">
                                      <p:cBhvr>
                                        <p:cTn id="4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2668" y="1337680"/>
            <a:ext cx="11074400" cy="1325563"/>
          </a:xfrm>
        </p:spPr>
        <p:txBody>
          <a:bodyPr/>
          <a:lstStyle/>
          <a:p>
            <a:r>
              <a:rPr lang="en-PH" altLang="en-US" sz="2600" b="1" u="sng" dirty="0">
                <a:latin typeface="Franklin Gothic Medium Cond" panose="020B0606030402020204" pitchFamily="34" charset="0"/>
                <a:ea typeface="Batang"/>
                <a:cs typeface="Batang"/>
              </a:rPr>
              <a:t>Step 2. </a:t>
            </a:r>
            <a:r>
              <a:rPr lang="en-PH" altLang="en-US" sz="2600" dirty="0">
                <a:latin typeface="Franklin Gothic Medium Cond" panose="020B0606030402020204" pitchFamily="34" charset="0"/>
                <a:ea typeface="Batang"/>
                <a:cs typeface="Batang"/>
              </a:rPr>
              <a:t>The </a:t>
            </a:r>
            <a:r>
              <a:rPr lang="en-PH" altLang="en-US" sz="2600" dirty="0" err="1">
                <a:latin typeface="Franklin Gothic Medium Cond" panose="020B0606030402020204" pitchFamily="34" charset="0"/>
                <a:ea typeface="Batang"/>
                <a:cs typeface="Batang"/>
              </a:rPr>
              <a:t>Punong</a:t>
            </a:r>
            <a:r>
              <a:rPr lang="en-PH" altLang="en-US" sz="2600" dirty="0">
                <a:latin typeface="Franklin Gothic Medium Cond" panose="020B0606030402020204" pitchFamily="34" charset="0"/>
                <a:ea typeface="Batang"/>
                <a:cs typeface="Batang"/>
              </a:rPr>
              <a:t> Barangay in coordination with the BDC prepares the barangay budget.</a:t>
            </a:r>
          </a:p>
        </p:txBody>
      </p:sp>
      <p:sp>
        <p:nvSpPr>
          <p:cNvPr id="7" name="TextBox 6"/>
          <p:cNvSpPr txBox="1"/>
          <p:nvPr/>
        </p:nvSpPr>
        <p:spPr>
          <a:xfrm>
            <a:off x="8803032" y="2255773"/>
            <a:ext cx="2731966" cy="338554"/>
          </a:xfrm>
          <a:prstGeom prst="rect">
            <a:avLst/>
          </a:prstGeom>
          <a:noFill/>
        </p:spPr>
        <p:txBody>
          <a:bodyPr wrap="none">
            <a:spAutoFit/>
          </a:bodyPr>
          <a:lstStyle/>
          <a:p>
            <a:pPr eaLnBrk="1" hangingPunct="1">
              <a:defRPr/>
            </a:pPr>
            <a:r>
              <a:rPr lang="en-US" altLang="en-US" sz="1600" i="1" dirty="0">
                <a:solidFill>
                  <a:schemeClr val="bg2">
                    <a:lumMod val="50000"/>
                  </a:schemeClr>
                </a:solidFill>
                <a:latin typeface="Franklin Gothic Medium Cond" panose="020B0606030402020204" pitchFamily="34" charset="0"/>
                <a:cs typeface="Times New Roman" panose="02020603050405020304" pitchFamily="18" charset="0"/>
              </a:rPr>
              <a:t>Section 389 (b) (7), R.A. No. 7160</a:t>
            </a:r>
            <a:endParaRPr lang="en-PH" sz="1600" i="1" dirty="0">
              <a:solidFill>
                <a:schemeClr val="bg2">
                  <a:lumMod val="50000"/>
                </a:schemeClr>
              </a:solidFill>
              <a:latin typeface="Franklin Gothic Medium Cond" panose="020B0606030402020204" pitchFamily="34" charset="0"/>
            </a:endParaRPr>
          </a:p>
        </p:txBody>
      </p:sp>
      <p:sp>
        <p:nvSpPr>
          <p:cNvPr id="12" name="Title 9">
            <a:extLst>
              <a:ext uri="{FF2B5EF4-FFF2-40B4-BE49-F238E27FC236}">
                <a16:creationId xmlns:a16="http://schemas.microsoft.com/office/drawing/2014/main" id="{A98FDB99-3FA2-42AD-89F1-AA92EB47285B}"/>
              </a:ext>
            </a:extLst>
          </p:cNvPr>
          <p:cNvSpPr txBox="1">
            <a:spLocks/>
          </p:cNvSpPr>
          <p:nvPr/>
        </p:nvSpPr>
        <p:spPr bwMode="auto">
          <a:xfrm>
            <a:off x="1524000" y="859895"/>
            <a:ext cx="91440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S PGothic" panose="020B0600070205080204" pitchFamily="34" charset="-128"/>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MS PGothic" panose="020B0600070205080204" pitchFamily="34" charset="-128"/>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MS PGothic" panose="020B0600070205080204" pitchFamily="34" charset="-128"/>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MS PGothic" panose="020B0600070205080204" pitchFamily="34" charset="-128"/>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MS PGothic" panose="020B0600070205080204" pitchFamily="34" charset="-128"/>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defRPr/>
            </a:pPr>
            <a:r>
              <a:rPr lang="en-PH" sz="4000" b="1" spc="-150" dirty="0">
                <a:latin typeface="Franklin Gothic Demi Cond" panose="020B0706030402020204" pitchFamily="34" charset="0"/>
                <a:ea typeface="Batang"/>
              </a:rPr>
              <a:t>STEPS IN PREPARING THE ANNUAL BUDGET</a:t>
            </a:r>
            <a:endParaRPr lang="en-US" sz="4000" b="1" cap="small" dirty="0">
              <a:latin typeface="Franklin Gothic Demi Cond" panose="020B0706030402020204" pitchFamily="34" charset="0"/>
            </a:endParaRPr>
          </a:p>
        </p:txBody>
      </p:sp>
      <p:sp>
        <p:nvSpPr>
          <p:cNvPr id="13" name="TextBox 12">
            <a:extLst>
              <a:ext uri="{FF2B5EF4-FFF2-40B4-BE49-F238E27FC236}">
                <a16:creationId xmlns:a16="http://schemas.microsoft.com/office/drawing/2014/main" id="{EF1BCD35-304C-42A0-9BEC-E66DE345330C}"/>
              </a:ext>
            </a:extLst>
          </p:cNvPr>
          <p:cNvSpPr txBox="1">
            <a:spLocks noChangeArrowheads="1"/>
          </p:cNvSpPr>
          <p:nvPr/>
        </p:nvSpPr>
        <p:spPr bwMode="auto">
          <a:xfrm>
            <a:off x="796953" y="2580921"/>
            <a:ext cx="1005731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just" eaLnBrk="1" hangingPunct="1"/>
            <a:r>
              <a:rPr lang="en-PH" altLang="en-US" sz="2400" b="1" u="sng" dirty="0">
                <a:solidFill>
                  <a:srgbClr val="0070C0"/>
                </a:solidFill>
                <a:latin typeface="Franklin Gothic Medium Cond" panose="020B0606030402020204" pitchFamily="34" charset="0"/>
                <a:ea typeface="Batang"/>
                <a:cs typeface="Batang"/>
              </a:rPr>
              <a:t>Task 4.</a:t>
            </a:r>
            <a:r>
              <a:rPr lang="en-PH" altLang="en-US" sz="2400" b="1" dirty="0">
                <a:solidFill>
                  <a:srgbClr val="0070C0"/>
                </a:solidFill>
                <a:latin typeface="Franklin Gothic Medium Cond" panose="020B0606030402020204" pitchFamily="34" charset="0"/>
                <a:ea typeface="Batang"/>
                <a:cs typeface="Batang"/>
              </a:rPr>
              <a:t> </a:t>
            </a:r>
            <a:r>
              <a:rPr lang="en-PH" altLang="en-US" sz="2400" dirty="0">
                <a:latin typeface="Franklin Gothic Medium Cond" panose="020B0606030402020204" pitchFamily="34" charset="0"/>
                <a:ea typeface="Batang"/>
                <a:cs typeface="Batang"/>
              </a:rPr>
              <a:t>Compute the mandatory requirements for PS, MOOE, and CO.</a:t>
            </a:r>
            <a:endParaRPr lang="en-PH" altLang="en-US" sz="2400" b="1" u="sng" dirty="0">
              <a:latin typeface="Franklin Gothic Medium Cond" panose="020B0606030402020204" pitchFamily="34" charset="0"/>
              <a:ea typeface="Batang"/>
              <a:cs typeface="Batang"/>
            </a:endParaRPr>
          </a:p>
        </p:txBody>
      </p:sp>
      <p:sp>
        <p:nvSpPr>
          <p:cNvPr id="9" name="TextBox 8">
            <a:extLst>
              <a:ext uri="{FF2B5EF4-FFF2-40B4-BE49-F238E27FC236}">
                <a16:creationId xmlns:a16="http://schemas.microsoft.com/office/drawing/2014/main" id="{3F71AE52-4C23-48C9-9878-C2BEB95C9CC5}"/>
              </a:ext>
            </a:extLst>
          </p:cNvPr>
          <p:cNvSpPr txBox="1">
            <a:spLocks noChangeArrowheads="1"/>
          </p:cNvSpPr>
          <p:nvPr/>
        </p:nvSpPr>
        <p:spPr bwMode="auto">
          <a:xfrm>
            <a:off x="796953" y="3230206"/>
            <a:ext cx="10738045"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just" eaLnBrk="1" hangingPunct="1">
              <a:defRPr/>
            </a:pPr>
            <a:r>
              <a:rPr lang="en-PH" altLang="en-US" sz="2800" b="1" u="sng" dirty="0">
                <a:solidFill>
                  <a:srgbClr val="0070C0"/>
                </a:solidFill>
                <a:latin typeface="Franklin Gothic Medium Cond" panose="020B0606030402020204" pitchFamily="34" charset="0"/>
                <a:ea typeface="Batang"/>
                <a:cs typeface="Batang"/>
              </a:rPr>
              <a:t>Task 5.</a:t>
            </a:r>
            <a:r>
              <a:rPr lang="en-PH" altLang="en-US" sz="2800" b="1" dirty="0">
                <a:solidFill>
                  <a:srgbClr val="0070C0"/>
                </a:solidFill>
                <a:latin typeface="Franklin Gothic Medium Cond" panose="020B0606030402020204" pitchFamily="34" charset="0"/>
                <a:ea typeface="Batang"/>
                <a:cs typeface="Batang"/>
              </a:rPr>
              <a:t> </a:t>
            </a:r>
            <a:r>
              <a:rPr lang="en-PH" sz="2800" dirty="0">
                <a:latin typeface="Franklin Gothic Medium Cond" panose="020B0606030402020204" pitchFamily="34" charset="0"/>
                <a:ea typeface="Batang" panose="02030600000101010101" pitchFamily="18" charset="-127"/>
              </a:rPr>
              <a:t>Consolidates the estimated income and the proposed expenditures into:</a:t>
            </a:r>
          </a:p>
          <a:p>
            <a:pPr algn="just" eaLnBrk="1" hangingPunct="1">
              <a:defRPr/>
            </a:pPr>
            <a:endParaRPr lang="en-PH" sz="1200" dirty="0">
              <a:latin typeface="Franklin Gothic Medium Cond" panose="020B0606030402020204" pitchFamily="34" charset="0"/>
              <a:ea typeface="Batang" panose="02030600000101010101" pitchFamily="18" charset="-127"/>
            </a:endParaRPr>
          </a:p>
          <a:p>
            <a:pPr marL="989013" algn="just" eaLnBrk="1" hangingPunct="1">
              <a:defRPr/>
            </a:pPr>
            <a:r>
              <a:rPr lang="en-PH" sz="2400" dirty="0">
                <a:latin typeface="Franklin Gothic Medium Cond" panose="020B0606030402020204" pitchFamily="34" charset="0"/>
                <a:ea typeface="Batang" panose="02030600000101010101" pitchFamily="18" charset="-127"/>
              </a:rPr>
              <a:t>Part 1 – Receipts Program</a:t>
            </a:r>
          </a:p>
          <a:p>
            <a:pPr marL="989013" algn="just" eaLnBrk="1" hangingPunct="1">
              <a:defRPr/>
            </a:pPr>
            <a:r>
              <a:rPr lang="en-PH" sz="2400" dirty="0">
                <a:latin typeface="Franklin Gothic Medium Cond" panose="020B0606030402020204" pitchFamily="34" charset="0"/>
                <a:ea typeface="Batang" panose="02030600000101010101" pitchFamily="18" charset="-127"/>
              </a:rPr>
              <a:t>Part 2 – Expenditure Program  </a:t>
            </a:r>
          </a:p>
        </p:txBody>
      </p:sp>
    </p:spTree>
    <p:extLst>
      <p:ext uri="{BB962C8B-B14F-4D97-AF65-F5344CB8AC3E}">
        <p14:creationId xmlns:p14="http://schemas.microsoft.com/office/powerpoint/2010/main" val="1057139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2668" y="1337680"/>
            <a:ext cx="11074400" cy="1325563"/>
          </a:xfrm>
        </p:spPr>
        <p:txBody>
          <a:bodyPr/>
          <a:lstStyle/>
          <a:p>
            <a:r>
              <a:rPr lang="en-PH" altLang="en-US" sz="2600" b="1" u="sng" dirty="0">
                <a:latin typeface="Franklin Gothic Medium Cond" panose="020B0606030402020204" pitchFamily="34" charset="0"/>
                <a:ea typeface="Batang"/>
                <a:cs typeface="Batang"/>
              </a:rPr>
              <a:t>Step 2. </a:t>
            </a:r>
            <a:r>
              <a:rPr lang="en-PH" altLang="en-US" sz="2600" dirty="0">
                <a:latin typeface="Franklin Gothic Medium Cond" panose="020B0606030402020204" pitchFamily="34" charset="0"/>
                <a:ea typeface="Batang"/>
                <a:cs typeface="Batang"/>
              </a:rPr>
              <a:t>The </a:t>
            </a:r>
            <a:r>
              <a:rPr lang="en-PH" altLang="en-US" sz="2600" dirty="0" err="1">
                <a:latin typeface="Franklin Gothic Medium Cond" panose="020B0606030402020204" pitchFamily="34" charset="0"/>
                <a:ea typeface="Batang"/>
                <a:cs typeface="Batang"/>
              </a:rPr>
              <a:t>Punong</a:t>
            </a:r>
            <a:r>
              <a:rPr lang="en-PH" altLang="en-US" sz="2600" dirty="0">
                <a:latin typeface="Franklin Gothic Medium Cond" panose="020B0606030402020204" pitchFamily="34" charset="0"/>
                <a:ea typeface="Batang"/>
                <a:cs typeface="Batang"/>
              </a:rPr>
              <a:t> Barangay in coordination with the BDC prepares the barangay budget.</a:t>
            </a:r>
          </a:p>
        </p:txBody>
      </p:sp>
      <p:sp>
        <p:nvSpPr>
          <p:cNvPr id="7" name="TextBox 6"/>
          <p:cNvSpPr txBox="1"/>
          <p:nvPr/>
        </p:nvSpPr>
        <p:spPr>
          <a:xfrm>
            <a:off x="8803032" y="2255773"/>
            <a:ext cx="2731966" cy="338554"/>
          </a:xfrm>
          <a:prstGeom prst="rect">
            <a:avLst/>
          </a:prstGeom>
          <a:noFill/>
        </p:spPr>
        <p:txBody>
          <a:bodyPr wrap="none">
            <a:spAutoFit/>
          </a:bodyPr>
          <a:lstStyle/>
          <a:p>
            <a:pPr eaLnBrk="1" hangingPunct="1">
              <a:defRPr/>
            </a:pPr>
            <a:r>
              <a:rPr lang="en-US" altLang="en-US" sz="1600" i="1" dirty="0">
                <a:solidFill>
                  <a:schemeClr val="bg2">
                    <a:lumMod val="50000"/>
                  </a:schemeClr>
                </a:solidFill>
                <a:latin typeface="Franklin Gothic Medium Cond" panose="020B0606030402020204" pitchFamily="34" charset="0"/>
                <a:cs typeface="Times New Roman" panose="02020603050405020304" pitchFamily="18" charset="0"/>
              </a:rPr>
              <a:t>Section 389 (b) (7), R.A. No. 7160</a:t>
            </a:r>
            <a:endParaRPr lang="en-PH" sz="1600" i="1" dirty="0">
              <a:solidFill>
                <a:schemeClr val="bg2">
                  <a:lumMod val="50000"/>
                </a:schemeClr>
              </a:solidFill>
              <a:latin typeface="Franklin Gothic Medium Cond" panose="020B0606030402020204" pitchFamily="34" charset="0"/>
            </a:endParaRPr>
          </a:p>
        </p:txBody>
      </p:sp>
      <p:sp>
        <p:nvSpPr>
          <p:cNvPr id="12" name="Title 9">
            <a:extLst>
              <a:ext uri="{FF2B5EF4-FFF2-40B4-BE49-F238E27FC236}">
                <a16:creationId xmlns:a16="http://schemas.microsoft.com/office/drawing/2014/main" id="{A98FDB99-3FA2-42AD-89F1-AA92EB47285B}"/>
              </a:ext>
            </a:extLst>
          </p:cNvPr>
          <p:cNvSpPr txBox="1">
            <a:spLocks/>
          </p:cNvSpPr>
          <p:nvPr/>
        </p:nvSpPr>
        <p:spPr bwMode="auto">
          <a:xfrm>
            <a:off x="1524000" y="859895"/>
            <a:ext cx="91440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S PGothic" panose="020B0600070205080204" pitchFamily="34" charset="-128"/>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MS PGothic" panose="020B0600070205080204" pitchFamily="34" charset="-128"/>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MS PGothic" panose="020B0600070205080204" pitchFamily="34" charset="-128"/>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MS PGothic" panose="020B0600070205080204" pitchFamily="34" charset="-128"/>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MS PGothic" panose="020B0600070205080204" pitchFamily="34" charset="-128"/>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defRPr/>
            </a:pPr>
            <a:r>
              <a:rPr lang="en-PH" sz="4000" b="1" spc="-150" dirty="0">
                <a:latin typeface="Franklin Gothic Demi Cond" panose="020B0706030402020204" pitchFamily="34" charset="0"/>
                <a:ea typeface="Batang"/>
              </a:rPr>
              <a:t>STEPS IN PREPARING THE ANNUAL BUDGET</a:t>
            </a:r>
            <a:endParaRPr lang="en-US" sz="4000" b="1" cap="small" dirty="0">
              <a:latin typeface="Franklin Gothic Demi Cond" panose="020B0706030402020204" pitchFamily="34" charset="0"/>
            </a:endParaRPr>
          </a:p>
        </p:txBody>
      </p:sp>
      <p:sp>
        <p:nvSpPr>
          <p:cNvPr id="13" name="TextBox 12">
            <a:extLst>
              <a:ext uri="{FF2B5EF4-FFF2-40B4-BE49-F238E27FC236}">
                <a16:creationId xmlns:a16="http://schemas.microsoft.com/office/drawing/2014/main" id="{EF1BCD35-304C-42A0-9BEC-E66DE345330C}"/>
              </a:ext>
            </a:extLst>
          </p:cNvPr>
          <p:cNvSpPr txBox="1">
            <a:spLocks noChangeArrowheads="1"/>
          </p:cNvSpPr>
          <p:nvPr/>
        </p:nvSpPr>
        <p:spPr bwMode="auto">
          <a:xfrm>
            <a:off x="796953" y="2580921"/>
            <a:ext cx="1005731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just" eaLnBrk="1" hangingPunct="1"/>
            <a:r>
              <a:rPr lang="en-PH" altLang="en-US" sz="2400" b="1" u="sng" dirty="0">
                <a:solidFill>
                  <a:srgbClr val="0070C0"/>
                </a:solidFill>
                <a:latin typeface="Franklin Gothic Medium Cond" panose="020B0606030402020204" pitchFamily="34" charset="0"/>
                <a:ea typeface="Batang"/>
                <a:cs typeface="Batang"/>
              </a:rPr>
              <a:t>Task 4.</a:t>
            </a:r>
            <a:r>
              <a:rPr lang="en-PH" altLang="en-US" sz="2400" b="1" dirty="0">
                <a:solidFill>
                  <a:srgbClr val="0070C0"/>
                </a:solidFill>
                <a:latin typeface="Franklin Gothic Medium Cond" panose="020B0606030402020204" pitchFamily="34" charset="0"/>
                <a:ea typeface="Batang"/>
                <a:cs typeface="Batang"/>
              </a:rPr>
              <a:t> </a:t>
            </a:r>
            <a:r>
              <a:rPr lang="en-PH" altLang="en-US" sz="2400" dirty="0">
                <a:latin typeface="Franklin Gothic Medium Cond" panose="020B0606030402020204" pitchFamily="34" charset="0"/>
                <a:ea typeface="Batang"/>
                <a:cs typeface="Batang"/>
              </a:rPr>
              <a:t>Compute the mandatory requirements for PS, MOOE, and CO.</a:t>
            </a:r>
            <a:endParaRPr lang="en-PH" altLang="en-US" sz="2400" b="1" u="sng" dirty="0">
              <a:latin typeface="Franklin Gothic Medium Cond" panose="020B0606030402020204" pitchFamily="34" charset="0"/>
              <a:ea typeface="Batang"/>
              <a:cs typeface="Batang"/>
            </a:endParaRPr>
          </a:p>
        </p:txBody>
      </p:sp>
      <p:sp>
        <p:nvSpPr>
          <p:cNvPr id="9" name="TextBox 8">
            <a:extLst>
              <a:ext uri="{FF2B5EF4-FFF2-40B4-BE49-F238E27FC236}">
                <a16:creationId xmlns:a16="http://schemas.microsoft.com/office/drawing/2014/main" id="{3F71AE52-4C23-48C9-9878-C2BEB95C9CC5}"/>
              </a:ext>
            </a:extLst>
          </p:cNvPr>
          <p:cNvSpPr txBox="1">
            <a:spLocks noChangeArrowheads="1"/>
          </p:cNvSpPr>
          <p:nvPr/>
        </p:nvSpPr>
        <p:spPr bwMode="auto">
          <a:xfrm>
            <a:off x="796953" y="3230206"/>
            <a:ext cx="1073804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just" eaLnBrk="1" hangingPunct="1">
              <a:defRPr/>
            </a:pPr>
            <a:r>
              <a:rPr lang="en-PH" altLang="en-US" sz="2400" b="1" u="sng" dirty="0">
                <a:solidFill>
                  <a:srgbClr val="0070C0"/>
                </a:solidFill>
                <a:latin typeface="Franklin Gothic Medium Cond" panose="020B0606030402020204" pitchFamily="34" charset="0"/>
                <a:ea typeface="Batang"/>
                <a:cs typeface="Batang"/>
              </a:rPr>
              <a:t>Task 5.</a:t>
            </a:r>
            <a:r>
              <a:rPr lang="en-PH" altLang="en-US" sz="2400" b="1" dirty="0">
                <a:solidFill>
                  <a:srgbClr val="0070C0"/>
                </a:solidFill>
                <a:latin typeface="Franklin Gothic Medium Cond" panose="020B0606030402020204" pitchFamily="34" charset="0"/>
                <a:ea typeface="Batang"/>
                <a:cs typeface="Batang"/>
              </a:rPr>
              <a:t> </a:t>
            </a:r>
            <a:r>
              <a:rPr lang="en-PH" sz="2400" dirty="0">
                <a:latin typeface="Franklin Gothic Medium Cond" panose="020B0606030402020204" pitchFamily="34" charset="0"/>
                <a:ea typeface="Batang" panose="02030600000101010101" pitchFamily="18" charset="-127"/>
              </a:rPr>
              <a:t>Consolidates the estimated income and the proposed expenditures</a:t>
            </a:r>
          </a:p>
        </p:txBody>
      </p:sp>
      <p:sp>
        <p:nvSpPr>
          <p:cNvPr id="8" name="TextBox 7">
            <a:extLst>
              <a:ext uri="{FF2B5EF4-FFF2-40B4-BE49-F238E27FC236}">
                <a16:creationId xmlns:a16="http://schemas.microsoft.com/office/drawing/2014/main" id="{E297B2FE-A4F0-47D4-A3BA-66F67E2B11CD}"/>
              </a:ext>
            </a:extLst>
          </p:cNvPr>
          <p:cNvSpPr txBox="1">
            <a:spLocks noChangeArrowheads="1"/>
          </p:cNvSpPr>
          <p:nvPr/>
        </p:nvSpPr>
        <p:spPr bwMode="auto">
          <a:xfrm>
            <a:off x="796953" y="3942787"/>
            <a:ext cx="7752079"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r>
              <a:rPr lang="en-PH" altLang="en-US" sz="2800" b="1" u="sng" dirty="0">
                <a:solidFill>
                  <a:srgbClr val="0070C0"/>
                </a:solidFill>
                <a:latin typeface="Franklin Gothic Medium Cond" panose="020B0606030402020204" pitchFamily="34" charset="0"/>
              </a:rPr>
              <a:t>Task 6.</a:t>
            </a:r>
            <a:r>
              <a:rPr lang="en-PH" altLang="en-US" sz="2800" dirty="0">
                <a:solidFill>
                  <a:srgbClr val="0070C0"/>
                </a:solidFill>
                <a:latin typeface="Franklin Gothic Medium Cond" panose="020B0606030402020204" pitchFamily="34" charset="0"/>
              </a:rPr>
              <a:t> </a:t>
            </a:r>
            <a:r>
              <a:rPr lang="en-PH" altLang="en-US" sz="2800" dirty="0">
                <a:latin typeface="Franklin Gothic Medium Cond" panose="020B0606030402020204" pitchFamily="34" charset="0"/>
              </a:rPr>
              <a:t>Prepares the APP using the prescribed format.</a:t>
            </a:r>
          </a:p>
          <a:p>
            <a:pPr eaLnBrk="1" hangingPunct="1"/>
            <a:endParaRPr lang="en-PH" altLang="en-US" sz="2400" dirty="0">
              <a:solidFill>
                <a:srgbClr val="0070C0"/>
              </a:solidFill>
              <a:latin typeface="Franklin Gothic Medium Cond" panose="020B0606030402020204" pitchFamily="34" charset="0"/>
            </a:endParaRPr>
          </a:p>
          <a:p>
            <a:pPr eaLnBrk="1" hangingPunct="1"/>
            <a:r>
              <a:rPr lang="en-PH" altLang="en-US" sz="2800" b="1" u="sng" dirty="0">
                <a:solidFill>
                  <a:srgbClr val="0070C0"/>
                </a:solidFill>
                <a:latin typeface="Franklin Gothic Medium Cond" panose="020B0606030402020204" pitchFamily="34" charset="0"/>
              </a:rPr>
              <a:t>Task 7. </a:t>
            </a:r>
            <a:r>
              <a:rPr lang="en-PH" altLang="en-US" sz="2800" dirty="0">
                <a:latin typeface="Franklin Gothic Medium Cond" panose="020B0606030402020204" pitchFamily="34" charset="0"/>
              </a:rPr>
              <a:t>Prepares the Budget message.</a:t>
            </a:r>
          </a:p>
        </p:txBody>
      </p:sp>
    </p:spTree>
    <p:extLst>
      <p:ext uri="{BB962C8B-B14F-4D97-AF65-F5344CB8AC3E}">
        <p14:creationId xmlns:p14="http://schemas.microsoft.com/office/powerpoint/2010/main" val="3046455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9">
            <a:extLst>
              <a:ext uri="{FF2B5EF4-FFF2-40B4-BE49-F238E27FC236}">
                <a16:creationId xmlns:a16="http://schemas.microsoft.com/office/drawing/2014/main" id="{A98FDB99-3FA2-42AD-89F1-AA92EB47285B}"/>
              </a:ext>
            </a:extLst>
          </p:cNvPr>
          <p:cNvSpPr txBox="1">
            <a:spLocks/>
          </p:cNvSpPr>
          <p:nvPr/>
        </p:nvSpPr>
        <p:spPr bwMode="auto">
          <a:xfrm>
            <a:off x="1524000" y="859895"/>
            <a:ext cx="91440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S PGothic" panose="020B0600070205080204" pitchFamily="34" charset="-128"/>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MS PGothic" panose="020B0600070205080204" pitchFamily="34" charset="-128"/>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MS PGothic" panose="020B0600070205080204" pitchFamily="34" charset="-128"/>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MS PGothic" panose="020B0600070205080204" pitchFamily="34" charset="-128"/>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MS PGothic" panose="020B0600070205080204" pitchFamily="34" charset="-128"/>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defRPr/>
            </a:pPr>
            <a:r>
              <a:rPr lang="en-PH" sz="4000" b="1" spc="-150" dirty="0">
                <a:latin typeface="Franklin Gothic Demi Cond" panose="020B0706030402020204" pitchFamily="34" charset="0"/>
                <a:ea typeface="Batang"/>
              </a:rPr>
              <a:t>STEPS IN PREPARING THE ANNUAL BUDGET</a:t>
            </a:r>
            <a:endParaRPr lang="en-US" sz="4000" b="1" cap="small" dirty="0">
              <a:latin typeface="Franklin Gothic Demi Cond" panose="020B0706030402020204" pitchFamily="34" charset="0"/>
            </a:endParaRPr>
          </a:p>
        </p:txBody>
      </p:sp>
      <p:sp>
        <p:nvSpPr>
          <p:cNvPr id="10" name="Title 1">
            <a:extLst>
              <a:ext uri="{FF2B5EF4-FFF2-40B4-BE49-F238E27FC236}">
                <a16:creationId xmlns:a16="http://schemas.microsoft.com/office/drawing/2014/main" id="{51D53595-B027-434B-9C69-559D6C3713BD}"/>
              </a:ext>
            </a:extLst>
          </p:cNvPr>
          <p:cNvSpPr txBox="1">
            <a:spLocks/>
          </p:cNvSpPr>
          <p:nvPr/>
        </p:nvSpPr>
        <p:spPr bwMode="auto">
          <a:xfrm>
            <a:off x="657002" y="1686688"/>
            <a:ext cx="10877996"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a:lstStyle>
          <a:p>
            <a:pPr algn="just"/>
            <a:r>
              <a:rPr lang="en-PH" altLang="en-US" sz="2600" b="1" u="sng" dirty="0">
                <a:latin typeface="Franklin Gothic Medium Cond" panose="020B0606030402020204" pitchFamily="34" charset="0"/>
                <a:ea typeface="Batang"/>
                <a:cs typeface="Batang"/>
              </a:rPr>
              <a:t>Step 3.</a:t>
            </a:r>
            <a:r>
              <a:rPr lang="en-PH" altLang="en-US" sz="2600" b="1" dirty="0">
                <a:latin typeface="Franklin Gothic Medium Cond" panose="020B0606030402020204" pitchFamily="34" charset="0"/>
                <a:ea typeface="Batang"/>
                <a:cs typeface="Batang"/>
              </a:rPr>
              <a:t> </a:t>
            </a:r>
            <a:r>
              <a:rPr lang="en-PH" altLang="en-US" sz="2600" dirty="0">
                <a:latin typeface="Franklin Gothic Medium Cond" panose="020B0606030402020204" pitchFamily="34" charset="0"/>
                <a:ea typeface="Batang"/>
                <a:cs typeface="Batang"/>
              </a:rPr>
              <a:t>Punong Barangay submits the proposed Annual Budget to the sangguniang barangay not later than October 16 of the current fiscal year.</a:t>
            </a:r>
          </a:p>
        </p:txBody>
      </p:sp>
      <p:sp>
        <p:nvSpPr>
          <p:cNvPr id="11" name="TextBox 10">
            <a:extLst>
              <a:ext uri="{FF2B5EF4-FFF2-40B4-BE49-F238E27FC236}">
                <a16:creationId xmlns:a16="http://schemas.microsoft.com/office/drawing/2014/main" id="{0A4B3FCE-9BD5-42CA-9E37-C862325B5950}"/>
              </a:ext>
            </a:extLst>
          </p:cNvPr>
          <p:cNvSpPr txBox="1"/>
          <p:nvPr/>
        </p:nvSpPr>
        <p:spPr>
          <a:xfrm>
            <a:off x="9307529" y="2830192"/>
            <a:ext cx="2227469" cy="338554"/>
          </a:xfrm>
          <a:prstGeom prst="rect">
            <a:avLst/>
          </a:prstGeom>
          <a:noFill/>
        </p:spPr>
        <p:txBody>
          <a:bodyPr wrap="none">
            <a:spAutoFit/>
          </a:bodyPr>
          <a:lstStyle/>
          <a:p>
            <a:pPr eaLnBrk="1" hangingPunct="1">
              <a:defRPr/>
            </a:pPr>
            <a:r>
              <a:rPr lang="en-US" altLang="en-US" sz="1600" i="1" dirty="0">
                <a:latin typeface="Franklin Gothic Medium Cond" panose="020B0606030402020204" pitchFamily="34" charset="0"/>
                <a:cs typeface="Times New Roman" panose="02020603050405020304" pitchFamily="18" charset="0"/>
              </a:rPr>
              <a:t>Section 318, R.A. No. 7160</a:t>
            </a:r>
            <a:endParaRPr lang="en-PH" sz="1600" i="1" dirty="0">
              <a:latin typeface="Franklin Gothic Medium Cond" panose="020B0606030402020204" pitchFamily="34" charset="0"/>
            </a:endParaRPr>
          </a:p>
        </p:txBody>
      </p:sp>
      <p:sp>
        <p:nvSpPr>
          <p:cNvPr id="14" name="Rectangle 13">
            <a:extLst>
              <a:ext uri="{FF2B5EF4-FFF2-40B4-BE49-F238E27FC236}">
                <a16:creationId xmlns:a16="http://schemas.microsoft.com/office/drawing/2014/main" id="{2D6EEEAB-AD08-4363-BEDD-E63969931B69}"/>
              </a:ext>
            </a:extLst>
          </p:cNvPr>
          <p:cNvSpPr/>
          <p:nvPr/>
        </p:nvSpPr>
        <p:spPr>
          <a:xfrm>
            <a:off x="1392234" y="3615112"/>
            <a:ext cx="4267202" cy="1815882"/>
          </a:xfrm>
          <a:prstGeom prst="rect">
            <a:avLst/>
          </a:prstGeom>
        </p:spPr>
        <p:txBody>
          <a:bodyPr wrap="square">
            <a:spAutoFit/>
          </a:bodyPr>
          <a:lstStyle/>
          <a:p>
            <a:pPr marL="285750" indent="-285750">
              <a:buFont typeface="Arial" panose="020B0604020202020204" pitchFamily="34" charset="0"/>
              <a:buChar char="•"/>
            </a:pPr>
            <a:r>
              <a:rPr lang="en-PH" altLang="en-US" sz="2800" dirty="0">
                <a:latin typeface="Franklin Gothic Medium Cond" panose="020B0606030402020204" pitchFamily="34" charset="0"/>
                <a:ea typeface="Batang"/>
                <a:cs typeface="Batang"/>
              </a:rPr>
              <a:t>Budget Message</a:t>
            </a:r>
          </a:p>
          <a:p>
            <a:pPr marL="285750" indent="-285750">
              <a:buFont typeface="Arial" panose="020B0604020202020204" pitchFamily="34" charset="0"/>
              <a:buChar char="•"/>
            </a:pPr>
            <a:r>
              <a:rPr lang="en-PH" altLang="en-US" sz="2800" dirty="0" err="1">
                <a:latin typeface="Franklin Gothic Medium Cond" panose="020B0606030402020204" pitchFamily="34" charset="0"/>
                <a:ea typeface="Batang"/>
                <a:cs typeface="Batang"/>
              </a:rPr>
              <a:t>Plantilla</a:t>
            </a:r>
            <a:r>
              <a:rPr lang="en-PH" altLang="en-US" sz="2800" dirty="0">
                <a:latin typeface="Franklin Gothic Medium Cond" panose="020B0606030402020204" pitchFamily="34" charset="0"/>
                <a:ea typeface="Batang"/>
                <a:cs typeface="Batang"/>
              </a:rPr>
              <a:t> of Personnel</a:t>
            </a:r>
          </a:p>
          <a:p>
            <a:pPr marL="285750" indent="-285750">
              <a:buFont typeface="Arial" panose="020B0604020202020204" pitchFamily="34" charset="0"/>
              <a:buChar char="•"/>
            </a:pPr>
            <a:r>
              <a:rPr lang="en-PH" altLang="en-US" sz="2800" dirty="0">
                <a:latin typeface="Franklin Gothic Medium Cond" panose="020B0606030402020204" pitchFamily="34" charset="0"/>
                <a:ea typeface="Batang"/>
                <a:cs typeface="Batang"/>
              </a:rPr>
              <a:t>Approved AIP</a:t>
            </a:r>
          </a:p>
          <a:p>
            <a:pPr marL="285750" indent="-285750">
              <a:buFont typeface="Arial" panose="020B0604020202020204" pitchFamily="34" charset="0"/>
              <a:buChar char="•"/>
            </a:pPr>
            <a:r>
              <a:rPr lang="en-PH" altLang="en-US" sz="2800" dirty="0">
                <a:latin typeface="Franklin Gothic Medium Cond" panose="020B0606030402020204" pitchFamily="34" charset="0"/>
                <a:ea typeface="Batang"/>
                <a:cs typeface="Batang"/>
              </a:rPr>
              <a:t>Annual Procurement Plan</a:t>
            </a:r>
          </a:p>
        </p:txBody>
      </p:sp>
      <p:sp>
        <p:nvSpPr>
          <p:cNvPr id="15" name="Rectangle 14">
            <a:extLst>
              <a:ext uri="{FF2B5EF4-FFF2-40B4-BE49-F238E27FC236}">
                <a16:creationId xmlns:a16="http://schemas.microsoft.com/office/drawing/2014/main" id="{334DB6BE-D594-4A79-A4BE-9238ED2D5F7B}"/>
              </a:ext>
            </a:extLst>
          </p:cNvPr>
          <p:cNvSpPr/>
          <p:nvPr/>
        </p:nvSpPr>
        <p:spPr>
          <a:xfrm>
            <a:off x="5659436" y="3615112"/>
            <a:ext cx="5694035" cy="1815882"/>
          </a:xfrm>
          <a:prstGeom prst="rect">
            <a:avLst/>
          </a:prstGeom>
        </p:spPr>
        <p:txBody>
          <a:bodyPr wrap="square">
            <a:spAutoFit/>
          </a:bodyPr>
          <a:lstStyle/>
          <a:p>
            <a:pPr marL="285750" indent="-285750" eaLnBrk="1" hangingPunct="1">
              <a:buFont typeface="Arial" panose="020B0604020202020204" pitchFamily="34" charset="0"/>
              <a:buChar char="•"/>
            </a:pPr>
            <a:r>
              <a:rPr lang="en-PH" altLang="en-US" sz="2800" dirty="0">
                <a:latin typeface="Franklin Gothic Medium Cond" panose="020B0606030402020204" pitchFamily="34" charset="0"/>
                <a:ea typeface="Batang"/>
                <a:cs typeface="Batang"/>
              </a:rPr>
              <a:t>List of Projects chargeable against the 20% development fund</a:t>
            </a:r>
          </a:p>
          <a:p>
            <a:pPr marL="285750" indent="-285750" eaLnBrk="1" hangingPunct="1">
              <a:buFont typeface="Arial" panose="020B0604020202020204" pitchFamily="34" charset="0"/>
              <a:buChar char="•"/>
            </a:pPr>
            <a:r>
              <a:rPr lang="en-PH" altLang="en-US" sz="2800" dirty="0">
                <a:latin typeface="Franklin Gothic Medium Cond" panose="020B0606030402020204" pitchFamily="34" charset="0"/>
                <a:ea typeface="Batang"/>
                <a:cs typeface="Batang"/>
              </a:rPr>
              <a:t>DILG-endorsed GAP Plan and Budget</a:t>
            </a:r>
          </a:p>
          <a:p>
            <a:pPr marL="285750" indent="-285750" eaLnBrk="1" hangingPunct="1">
              <a:buFont typeface="Arial" panose="020B0604020202020204" pitchFamily="34" charset="0"/>
              <a:buChar char="•"/>
            </a:pPr>
            <a:r>
              <a:rPr lang="en-PH" altLang="en-US" sz="2800" dirty="0">
                <a:latin typeface="Franklin Gothic Medium Cond" panose="020B0606030402020204" pitchFamily="34" charset="0"/>
                <a:ea typeface="Batang"/>
                <a:cs typeface="Batang"/>
              </a:rPr>
              <a:t>Statement of Indebtedness (if any)</a:t>
            </a:r>
          </a:p>
        </p:txBody>
      </p:sp>
    </p:spTree>
    <p:extLst>
      <p:ext uri="{BB962C8B-B14F-4D97-AF65-F5344CB8AC3E}">
        <p14:creationId xmlns:p14="http://schemas.microsoft.com/office/powerpoint/2010/main" val="2359185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4" grpId="0"/>
      <p:bldP spid="15"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9">
            <a:extLst>
              <a:ext uri="{FF2B5EF4-FFF2-40B4-BE49-F238E27FC236}">
                <a16:creationId xmlns:a16="http://schemas.microsoft.com/office/drawing/2014/main" id="{42FA21A2-5D04-47B0-8B1D-1AC82CF92719}"/>
              </a:ext>
            </a:extLst>
          </p:cNvPr>
          <p:cNvSpPr txBox="1">
            <a:spLocks/>
          </p:cNvSpPr>
          <p:nvPr/>
        </p:nvSpPr>
        <p:spPr bwMode="auto">
          <a:xfrm>
            <a:off x="1523999" y="1102491"/>
            <a:ext cx="91440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S PGothic" panose="020B0600070205080204" pitchFamily="34" charset="-128"/>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MS PGothic" panose="020B0600070205080204" pitchFamily="34" charset="-128"/>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MS PGothic" panose="020B0600070205080204" pitchFamily="34" charset="-128"/>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MS PGothic" panose="020B0600070205080204" pitchFamily="34" charset="-128"/>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MS PGothic" panose="020B0600070205080204" pitchFamily="34" charset="-128"/>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defRPr/>
            </a:pPr>
            <a:r>
              <a:rPr lang="en-PH" sz="4000" b="1" spc="-150" dirty="0">
                <a:latin typeface="Franklin Gothic Demi Cond" panose="020B0706030402020204" pitchFamily="34" charset="0"/>
                <a:ea typeface="Batang"/>
              </a:rPr>
              <a:t>BARANGAY BUDGET PREPARATION (BBP) FORMS</a:t>
            </a:r>
          </a:p>
        </p:txBody>
      </p:sp>
      <p:graphicFrame>
        <p:nvGraphicFramePr>
          <p:cNvPr id="2" name="Table 4">
            <a:extLst>
              <a:ext uri="{FF2B5EF4-FFF2-40B4-BE49-F238E27FC236}">
                <a16:creationId xmlns:a16="http://schemas.microsoft.com/office/drawing/2014/main" id="{83F5F03A-F48C-406C-9685-1532A4613DF5}"/>
              </a:ext>
            </a:extLst>
          </p:cNvPr>
          <p:cNvGraphicFramePr>
            <a:graphicFrameLocks noGrp="1"/>
          </p:cNvGraphicFramePr>
          <p:nvPr>
            <p:extLst>
              <p:ext uri="{D42A27DB-BD31-4B8C-83A1-F6EECF244321}">
                <p14:modId xmlns:p14="http://schemas.microsoft.com/office/powerpoint/2010/main" val="3866836897"/>
              </p:ext>
            </p:extLst>
          </p:nvPr>
        </p:nvGraphicFramePr>
        <p:xfrm>
          <a:off x="1178767" y="2103120"/>
          <a:ext cx="9834465" cy="2651760"/>
        </p:xfrm>
        <a:graphic>
          <a:graphicData uri="http://schemas.openxmlformats.org/drawingml/2006/table">
            <a:tbl>
              <a:tblPr firstRow="1" bandRow="1">
                <a:tableStyleId>{5940675A-B579-460E-94D1-54222C63F5DA}</a:tableStyleId>
              </a:tblPr>
              <a:tblGrid>
                <a:gridCol w="2407298">
                  <a:extLst>
                    <a:ext uri="{9D8B030D-6E8A-4147-A177-3AD203B41FA5}">
                      <a16:colId xmlns:a16="http://schemas.microsoft.com/office/drawing/2014/main" val="2812673347"/>
                    </a:ext>
                  </a:extLst>
                </a:gridCol>
                <a:gridCol w="7427167">
                  <a:extLst>
                    <a:ext uri="{9D8B030D-6E8A-4147-A177-3AD203B41FA5}">
                      <a16:colId xmlns:a16="http://schemas.microsoft.com/office/drawing/2014/main" val="3621442544"/>
                    </a:ext>
                  </a:extLst>
                </a:gridCol>
              </a:tblGrid>
              <a:tr h="370840">
                <a:tc>
                  <a:txBody>
                    <a:bodyPr/>
                    <a:lstStyle/>
                    <a:p>
                      <a:r>
                        <a:rPr lang="en-PH" sz="2400" dirty="0">
                          <a:latin typeface="Franklin Gothic Medium Cond" panose="020B0606030402020204" pitchFamily="34" charset="0"/>
                          <a:ea typeface="Batang" panose="02030600000101010101" pitchFamily="18" charset="-127"/>
                        </a:rPr>
                        <a:t>BBP Form No. 1</a:t>
                      </a:r>
                      <a:endParaRPr lang="en-US" sz="2400" dirty="0"/>
                    </a:p>
                  </a:txBody>
                  <a:tcPr/>
                </a:tc>
                <a:tc>
                  <a:txBody>
                    <a:bodyPr/>
                    <a:lstStyle/>
                    <a:p>
                      <a:r>
                        <a:rPr lang="en-PH" sz="2400" dirty="0">
                          <a:latin typeface="Franklin Gothic Medium Cond" panose="020B0606030402020204" pitchFamily="34" charset="0"/>
                          <a:ea typeface="Batang" panose="02030600000101010101" pitchFamily="18" charset="-127"/>
                        </a:rPr>
                        <a:t>Budget of Expenditures and Sources of Financing</a:t>
                      </a:r>
                      <a:endParaRPr lang="en-US" sz="2400" dirty="0"/>
                    </a:p>
                  </a:txBody>
                  <a:tcPr/>
                </a:tc>
                <a:extLst>
                  <a:ext uri="{0D108BD9-81ED-4DB2-BD59-A6C34878D82A}">
                    <a16:rowId xmlns:a16="http://schemas.microsoft.com/office/drawing/2014/main" val="784988136"/>
                  </a:ext>
                </a:extLst>
              </a:tr>
              <a:tr h="370840">
                <a:tc>
                  <a:txBody>
                    <a:bodyPr/>
                    <a:lstStyle/>
                    <a:p>
                      <a:r>
                        <a:rPr lang="en-PH" sz="2400" dirty="0">
                          <a:latin typeface="Franklin Gothic Medium Cond" panose="020B0606030402020204" pitchFamily="34" charset="0"/>
                          <a:ea typeface="Batang" panose="02030600000101010101" pitchFamily="18" charset="-127"/>
                        </a:rPr>
                        <a:t>BBP Form No. 2</a:t>
                      </a:r>
                      <a:endParaRPr lang="en-US" sz="2400" dirty="0"/>
                    </a:p>
                  </a:txBody>
                  <a:tcPr/>
                </a:tc>
                <a:tc>
                  <a:txBody>
                    <a:bodyPr/>
                    <a:lstStyle/>
                    <a:p>
                      <a:r>
                        <a:rPr lang="en-PH" sz="2400" dirty="0">
                          <a:latin typeface="Franklin Gothic Medium Cond" panose="020B0606030402020204" pitchFamily="34" charset="0"/>
                          <a:ea typeface="Batang" panose="02030600000101010101" pitchFamily="18" charset="-127"/>
                        </a:rPr>
                        <a:t>Programmed Appropriation by PPA, Expense Class, Object of Expenditure and Expected Results</a:t>
                      </a:r>
                      <a:endParaRPr lang="en-US" sz="2400" dirty="0"/>
                    </a:p>
                  </a:txBody>
                  <a:tcPr/>
                </a:tc>
                <a:extLst>
                  <a:ext uri="{0D108BD9-81ED-4DB2-BD59-A6C34878D82A}">
                    <a16:rowId xmlns:a16="http://schemas.microsoft.com/office/drawing/2014/main" val="1666271629"/>
                  </a:ext>
                </a:extLst>
              </a:tr>
              <a:tr h="370840">
                <a:tc>
                  <a:txBody>
                    <a:bodyPr/>
                    <a:lstStyle/>
                    <a:p>
                      <a:r>
                        <a:rPr lang="en-PH" altLang="en-US" sz="2400" dirty="0">
                          <a:latin typeface="Franklin Gothic Medium Cond" panose="020B0606030402020204" pitchFamily="34" charset="0"/>
                          <a:ea typeface="Batang"/>
                          <a:cs typeface="Batang"/>
                        </a:rPr>
                        <a:t>BBP Form No. 2-A</a:t>
                      </a:r>
                      <a:endParaRPr lang="en-US" sz="2400" dirty="0"/>
                    </a:p>
                  </a:txBody>
                  <a:tcPr/>
                </a:tc>
                <a:tc>
                  <a:txBody>
                    <a:bodyPr/>
                    <a:lstStyle/>
                    <a:p>
                      <a:r>
                        <a:rPr lang="en-PH" altLang="en-US" sz="2400" dirty="0">
                          <a:latin typeface="Franklin Gothic Medium Cond" panose="020B0606030402020204" pitchFamily="34" charset="0"/>
                          <a:ea typeface="Batang"/>
                          <a:cs typeface="Batang"/>
                        </a:rPr>
                        <a:t>List of Projects Chargeable Against the 20% Development Fund </a:t>
                      </a:r>
                      <a:endParaRPr lang="en-US" sz="2400" dirty="0"/>
                    </a:p>
                  </a:txBody>
                  <a:tcPr/>
                </a:tc>
                <a:extLst>
                  <a:ext uri="{0D108BD9-81ED-4DB2-BD59-A6C34878D82A}">
                    <a16:rowId xmlns:a16="http://schemas.microsoft.com/office/drawing/2014/main" val="2243204823"/>
                  </a:ext>
                </a:extLst>
              </a:tr>
              <a:tr h="370840">
                <a:tc>
                  <a:txBody>
                    <a:bodyPr/>
                    <a:lstStyle/>
                    <a:p>
                      <a:r>
                        <a:rPr lang="en-PH" altLang="en-US" sz="2400" dirty="0">
                          <a:latin typeface="Franklin Gothic Medium Cond" panose="020B0606030402020204" pitchFamily="34" charset="0"/>
                          <a:ea typeface="Batang"/>
                          <a:cs typeface="Batang"/>
                        </a:rPr>
                        <a:t>BBP Form No. 3</a:t>
                      </a:r>
                      <a:endParaRPr lang="en-US" sz="2400" dirty="0"/>
                    </a:p>
                  </a:txBody>
                  <a:tcPr/>
                </a:tc>
                <a:tc>
                  <a:txBody>
                    <a:bodyPr/>
                    <a:lstStyle/>
                    <a:p>
                      <a:r>
                        <a:rPr lang="en-PH" altLang="en-US" sz="2400" dirty="0">
                          <a:latin typeface="Franklin Gothic Medium Cond" panose="020B0606030402020204" pitchFamily="34" charset="0"/>
                          <a:ea typeface="Batang"/>
                          <a:cs typeface="Batang"/>
                        </a:rPr>
                        <a:t>Plantilla of personnel</a:t>
                      </a:r>
                      <a:endParaRPr lang="en-US" sz="2400" dirty="0"/>
                    </a:p>
                  </a:txBody>
                  <a:tcPr/>
                </a:tc>
                <a:extLst>
                  <a:ext uri="{0D108BD9-81ED-4DB2-BD59-A6C34878D82A}">
                    <a16:rowId xmlns:a16="http://schemas.microsoft.com/office/drawing/2014/main" val="3043533027"/>
                  </a:ext>
                </a:extLst>
              </a:tr>
              <a:tr h="370840">
                <a:tc>
                  <a:txBody>
                    <a:bodyPr/>
                    <a:lstStyle/>
                    <a:p>
                      <a:r>
                        <a:rPr lang="en-PH" altLang="en-US" sz="2400" dirty="0">
                          <a:latin typeface="Franklin Gothic Medium Cond" panose="020B0606030402020204" pitchFamily="34" charset="0"/>
                          <a:ea typeface="Batang"/>
                          <a:cs typeface="Batang"/>
                        </a:rPr>
                        <a:t>BBP Form No. 4</a:t>
                      </a:r>
                      <a:endParaRPr lang="en-US" sz="2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PH" altLang="en-US" sz="2400" dirty="0">
                          <a:latin typeface="Franklin Gothic Medium Cond" panose="020B0606030402020204" pitchFamily="34" charset="0"/>
                          <a:ea typeface="Batang"/>
                          <a:cs typeface="Batang"/>
                        </a:rPr>
                        <a:t>Statement of Indebtedness</a:t>
                      </a:r>
                      <a:endParaRPr lang="en-PH" sz="2400" dirty="0">
                        <a:latin typeface="Franklin Gothic Medium Cond" panose="020B0606030402020204" pitchFamily="34" charset="0"/>
                        <a:ea typeface="Batang" panose="02030600000101010101" pitchFamily="18" charset="-127"/>
                      </a:endParaRPr>
                    </a:p>
                  </a:txBody>
                  <a:tcPr/>
                </a:tc>
                <a:extLst>
                  <a:ext uri="{0D108BD9-81ED-4DB2-BD59-A6C34878D82A}">
                    <a16:rowId xmlns:a16="http://schemas.microsoft.com/office/drawing/2014/main" val="1791234987"/>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12192000" cy="6858000"/>
          </a:xfrm>
        </p:grpSpPr>
        <p:sp>
          <p:nvSpPr>
            <p:cNvPr id="3" name="object 3"/>
            <p:cNvSpPr/>
            <p:nvPr/>
          </p:nvSpPr>
          <p:spPr>
            <a:xfrm>
              <a:off x="401761" y="807828"/>
              <a:ext cx="875030" cy="875030"/>
            </a:xfrm>
            <a:custGeom>
              <a:avLst/>
              <a:gdLst/>
              <a:ahLst/>
              <a:cxnLst/>
              <a:rect l="l" t="t" r="r" b="b"/>
              <a:pathLst>
                <a:path w="875030" h="875030">
                  <a:moveTo>
                    <a:pt x="437249" y="874498"/>
                  </a:moveTo>
                  <a:lnTo>
                    <a:pt x="389605" y="871932"/>
                  </a:lnTo>
                  <a:lnTo>
                    <a:pt x="343448" y="864413"/>
                  </a:lnTo>
                  <a:lnTo>
                    <a:pt x="299044" y="852207"/>
                  </a:lnTo>
                  <a:lnTo>
                    <a:pt x="256659" y="835580"/>
                  </a:lnTo>
                  <a:lnTo>
                    <a:pt x="216560" y="814801"/>
                  </a:lnTo>
                  <a:lnTo>
                    <a:pt x="179015" y="790134"/>
                  </a:lnTo>
                  <a:lnTo>
                    <a:pt x="144289" y="761848"/>
                  </a:lnTo>
                  <a:lnTo>
                    <a:pt x="112649" y="730209"/>
                  </a:lnTo>
                  <a:lnTo>
                    <a:pt x="84363" y="695483"/>
                  </a:lnTo>
                  <a:lnTo>
                    <a:pt x="59697" y="657937"/>
                  </a:lnTo>
                  <a:lnTo>
                    <a:pt x="38917" y="617838"/>
                  </a:lnTo>
                  <a:lnTo>
                    <a:pt x="22291" y="575454"/>
                  </a:lnTo>
                  <a:lnTo>
                    <a:pt x="10085" y="531049"/>
                  </a:lnTo>
                  <a:lnTo>
                    <a:pt x="2565" y="484892"/>
                  </a:lnTo>
                  <a:lnTo>
                    <a:pt x="0" y="437249"/>
                  </a:lnTo>
                  <a:lnTo>
                    <a:pt x="2565" y="389605"/>
                  </a:lnTo>
                  <a:lnTo>
                    <a:pt x="10085" y="343448"/>
                  </a:lnTo>
                  <a:lnTo>
                    <a:pt x="22291" y="299044"/>
                  </a:lnTo>
                  <a:lnTo>
                    <a:pt x="38917" y="256659"/>
                  </a:lnTo>
                  <a:lnTo>
                    <a:pt x="59697" y="216560"/>
                  </a:lnTo>
                  <a:lnTo>
                    <a:pt x="84363" y="179015"/>
                  </a:lnTo>
                  <a:lnTo>
                    <a:pt x="112649" y="144289"/>
                  </a:lnTo>
                  <a:lnTo>
                    <a:pt x="144289" y="112649"/>
                  </a:lnTo>
                  <a:lnTo>
                    <a:pt x="179015" y="84363"/>
                  </a:lnTo>
                  <a:lnTo>
                    <a:pt x="216560" y="59697"/>
                  </a:lnTo>
                  <a:lnTo>
                    <a:pt x="256659" y="38917"/>
                  </a:lnTo>
                  <a:lnTo>
                    <a:pt x="299044" y="22291"/>
                  </a:lnTo>
                  <a:lnTo>
                    <a:pt x="343448" y="10085"/>
                  </a:lnTo>
                  <a:lnTo>
                    <a:pt x="389605" y="2565"/>
                  </a:lnTo>
                  <a:lnTo>
                    <a:pt x="437249" y="0"/>
                  </a:lnTo>
                  <a:lnTo>
                    <a:pt x="486586" y="2790"/>
                  </a:lnTo>
                  <a:lnTo>
                    <a:pt x="534914" y="11045"/>
                  </a:lnTo>
                  <a:lnTo>
                    <a:pt x="581804" y="24586"/>
                  </a:lnTo>
                  <a:lnTo>
                    <a:pt x="626829" y="43236"/>
                  </a:lnTo>
                  <a:lnTo>
                    <a:pt x="669560" y="66817"/>
                  </a:lnTo>
                  <a:lnTo>
                    <a:pt x="709570" y="95153"/>
                  </a:lnTo>
                  <a:lnTo>
                    <a:pt x="746431" y="128067"/>
                  </a:lnTo>
                  <a:lnTo>
                    <a:pt x="779344" y="164927"/>
                  </a:lnTo>
                  <a:lnTo>
                    <a:pt x="807680" y="204937"/>
                  </a:lnTo>
                  <a:lnTo>
                    <a:pt x="831262" y="247668"/>
                  </a:lnTo>
                  <a:lnTo>
                    <a:pt x="849911" y="292693"/>
                  </a:lnTo>
                  <a:lnTo>
                    <a:pt x="863452" y="339584"/>
                  </a:lnTo>
                  <a:lnTo>
                    <a:pt x="871707" y="387911"/>
                  </a:lnTo>
                  <a:lnTo>
                    <a:pt x="874498" y="437249"/>
                  </a:lnTo>
                  <a:lnTo>
                    <a:pt x="871932" y="484892"/>
                  </a:lnTo>
                  <a:lnTo>
                    <a:pt x="864413" y="531049"/>
                  </a:lnTo>
                  <a:lnTo>
                    <a:pt x="852206" y="575454"/>
                  </a:lnTo>
                  <a:lnTo>
                    <a:pt x="835580" y="617838"/>
                  </a:lnTo>
                  <a:lnTo>
                    <a:pt x="814800" y="657937"/>
                  </a:lnTo>
                  <a:lnTo>
                    <a:pt x="790134" y="695483"/>
                  </a:lnTo>
                  <a:lnTo>
                    <a:pt x="761847" y="730209"/>
                  </a:lnTo>
                  <a:lnTo>
                    <a:pt x="730208" y="761848"/>
                  </a:lnTo>
                  <a:lnTo>
                    <a:pt x="695482" y="790134"/>
                  </a:lnTo>
                  <a:lnTo>
                    <a:pt x="657936" y="814801"/>
                  </a:lnTo>
                  <a:lnTo>
                    <a:pt x="617837" y="835580"/>
                  </a:lnTo>
                  <a:lnTo>
                    <a:pt x="575453" y="852207"/>
                  </a:lnTo>
                  <a:lnTo>
                    <a:pt x="531048" y="864413"/>
                  </a:lnTo>
                  <a:lnTo>
                    <a:pt x="484891" y="871932"/>
                  </a:lnTo>
                  <a:lnTo>
                    <a:pt x="437249" y="874498"/>
                  </a:lnTo>
                  <a:close/>
                </a:path>
              </a:pathLst>
            </a:custGeom>
            <a:solidFill>
              <a:srgbClr val="FFF2CC"/>
            </a:solidFill>
          </p:spPr>
          <p:txBody>
            <a:bodyPr wrap="square" lIns="0" tIns="0" rIns="0" bIns="0" rtlCol="0"/>
            <a:lstStyle/>
            <a:p>
              <a:endParaRPr/>
            </a:p>
          </p:txBody>
        </p:sp>
        <p:sp>
          <p:nvSpPr>
            <p:cNvPr id="4" name="object 4"/>
            <p:cNvSpPr/>
            <p:nvPr/>
          </p:nvSpPr>
          <p:spPr>
            <a:xfrm>
              <a:off x="401761" y="807828"/>
              <a:ext cx="875030" cy="875030"/>
            </a:xfrm>
            <a:custGeom>
              <a:avLst/>
              <a:gdLst/>
              <a:ahLst/>
              <a:cxnLst/>
              <a:rect l="l" t="t" r="r" b="b"/>
              <a:pathLst>
                <a:path w="875030" h="875030">
                  <a:moveTo>
                    <a:pt x="0" y="437249"/>
                  </a:moveTo>
                  <a:lnTo>
                    <a:pt x="2565" y="389605"/>
                  </a:lnTo>
                  <a:lnTo>
                    <a:pt x="10085" y="343448"/>
                  </a:lnTo>
                  <a:lnTo>
                    <a:pt x="22291" y="299044"/>
                  </a:lnTo>
                  <a:lnTo>
                    <a:pt x="38917" y="256659"/>
                  </a:lnTo>
                  <a:lnTo>
                    <a:pt x="59697" y="216560"/>
                  </a:lnTo>
                  <a:lnTo>
                    <a:pt x="84363" y="179015"/>
                  </a:lnTo>
                  <a:lnTo>
                    <a:pt x="112649" y="144289"/>
                  </a:lnTo>
                  <a:lnTo>
                    <a:pt x="144289" y="112649"/>
                  </a:lnTo>
                  <a:lnTo>
                    <a:pt x="179015" y="84363"/>
                  </a:lnTo>
                  <a:lnTo>
                    <a:pt x="216560" y="59697"/>
                  </a:lnTo>
                  <a:lnTo>
                    <a:pt x="256659" y="38917"/>
                  </a:lnTo>
                  <a:lnTo>
                    <a:pt x="299044" y="22291"/>
                  </a:lnTo>
                  <a:lnTo>
                    <a:pt x="343448" y="10085"/>
                  </a:lnTo>
                  <a:lnTo>
                    <a:pt x="389605" y="2565"/>
                  </a:lnTo>
                  <a:lnTo>
                    <a:pt x="437249" y="0"/>
                  </a:lnTo>
                  <a:lnTo>
                    <a:pt x="486586" y="2790"/>
                  </a:lnTo>
                  <a:lnTo>
                    <a:pt x="534914" y="11045"/>
                  </a:lnTo>
                  <a:lnTo>
                    <a:pt x="581804" y="24586"/>
                  </a:lnTo>
                  <a:lnTo>
                    <a:pt x="626829" y="43236"/>
                  </a:lnTo>
                  <a:lnTo>
                    <a:pt x="669560" y="66817"/>
                  </a:lnTo>
                  <a:lnTo>
                    <a:pt x="709570" y="95153"/>
                  </a:lnTo>
                  <a:lnTo>
                    <a:pt x="746430" y="128067"/>
                  </a:lnTo>
                  <a:lnTo>
                    <a:pt x="779344" y="164927"/>
                  </a:lnTo>
                  <a:lnTo>
                    <a:pt x="807680" y="204937"/>
                  </a:lnTo>
                  <a:lnTo>
                    <a:pt x="831262" y="247668"/>
                  </a:lnTo>
                  <a:lnTo>
                    <a:pt x="849911" y="292693"/>
                  </a:lnTo>
                  <a:lnTo>
                    <a:pt x="863452" y="339584"/>
                  </a:lnTo>
                  <a:lnTo>
                    <a:pt x="871707" y="387911"/>
                  </a:lnTo>
                  <a:lnTo>
                    <a:pt x="874498" y="437249"/>
                  </a:lnTo>
                  <a:lnTo>
                    <a:pt x="871932" y="484892"/>
                  </a:lnTo>
                  <a:lnTo>
                    <a:pt x="864413" y="531049"/>
                  </a:lnTo>
                  <a:lnTo>
                    <a:pt x="852206" y="575454"/>
                  </a:lnTo>
                  <a:lnTo>
                    <a:pt x="835580" y="617838"/>
                  </a:lnTo>
                  <a:lnTo>
                    <a:pt x="814800" y="657937"/>
                  </a:lnTo>
                  <a:lnTo>
                    <a:pt x="790134" y="695483"/>
                  </a:lnTo>
                  <a:lnTo>
                    <a:pt x="761847" y="730209"/>
                  </a:lnTo>
                  <a:lnTo>
                    <a:pt x="730208" y="761848"/>
                  </a:lnTo>
                  <a:lnTo>
                    <a:pt x="695482" y="790134"/>
                  </a:lnTo>
                  <a:lnTo>
                    <a:pt x="657936" y="814801"/>
                  </a:lnTo>
                  <a:lnTo>
                    <a:pt x="617837" y="835580"/>
                  </a:lnTo>
                  <a:lnTo>
                    <a:pt x="575453" y="852207"/>
                  </a:lnTo>
                  <a:lnTo>
                    <a:pt x="531048" y="864413"/>
                  </a:lnTo>
                  <a:lnTo>
                    <a:pt x="484891" y="871932"/>
                  </a:lnTo>
                  <a:lnTo>
                    <a:pt x="437249" y="874498"/>
                  </a:lnTo>
                  <a:lnTo>
                    <a:pt x="389605" y="871932"/>
                  </a:lnTo>
                  <a:lnTo>
                    <a:pt x="343448" y="864413"/>
                  </a:lnTo>
                  <a:lnTo>
                    <a:pt x="299044" y="852207"/>
                  </a:lnTo>
                  <a:lnTo>
                    <a:pt x="256659" y="835580"/>
                  </a:lnTo>
                  <a:lnTo>
                    <a:pt x="216560" y="814801"/>
                  </a:lnTo>
                  <a:lnTo>
                    <a:pt x="179015" y="790134"/>
                  </a:lnTo>
                  <a:lnTo>
                    <a:pt x="144289" y="761848"/>
                  </a:lnTo>
                  <a:lnTo>
                    <a:pt x="112649" y="730209"/>
                  </a:lnTo>
                  <a:lnTo>
                    <a:pt x="84363" y="695483"/>
                  </a:lnTo>
                  <a:lnTo>
                    <a:pt x="59697" y="657937"/>
                  </a:lnTo>
                  <a:lnTo>
                    <a:pt x="38917" y="617838"/>
                  </a:lnTo>
                  <a:lnTo>
                    <a:pt x="22291" y="575454"/>
                  </a:lnTo>
                  <a:lnTo>
                    <a:pt x="10085" y="531049"/>
                  </a:lnTo>
                  <a:lnTo>
                    <a:pt x="2565" y="484892"/>
                  </a:lnTo>
                  <a:lnTo>
                    <a:pt x="0" y="437249"/>
                  </a:lnTo>
                  <a:close/>
                </a:path>
              </a:pathLst>
            </a:custGeom>
            <a:ln w="12699">
              <a:solidFill>
                <a:srgbClr val="FFF2CC"/>
              </a:solidFill>
            </a:ln>
          </p:spPr>
          <p:txBody>
            <a:bodyPr wrap="square" lIns="0" tIns="0" rIns="0" bIns="0" rtlCol="0"/>
            <a:lstStyle/>
            <a:p>
              <a:endParaRPr/>
            </a:p>
          </p:txBody>
        </p:sp>
      </p:grpSp>
      <p:sp>
        <p:nvSpPr>
          <p:cNvPr id="5" name="object 5"/>
          <p:cNvSpPr txBox="1">
            <a:spLocks noGrp="1"/>
          </p:cNvSpPr>
          <p:nvPr>
            <p:ph type="title"/>
          </p:nvPr>
        </p:nvSpPr>
        <p:spPr>
          <a:xfrm>
            <a:off x="1511401" y="896286"/>
            <a:ext cx="6652259" cy="635000"/>
          </a:xfrm>
          <a:prstGeom prst="rect">
            <a:avLst/>
          </a:prstGeom>
        </p:spPr>
        <p:txBody>
          <a:bodyPr vert="horz" wrap="square" lIns="0" tIns="12700" rIns="0" bIns="0" rtlCol="0">
            <a:spAutoFit/>
          </a:bodyPr>
          <a:lstStyle/>
          <a:p>
            <a:pPr marL="12700">
              <a:lnSpc>
                <a:spcPct val="100000"/>
              </a:lnSpc>
              <a:spcBef>
                <a:spcPts val="100"/>
              </a:spcBef>
            </a:pPr>
            <a:r>
              <a:rPr sz="4000" b="1" spc="-200" dirty="0">
                <a:solidFill>
                  <a:srgbClr val="000000"/>
                </a:solidFill>
                <a:latin typeface="Verdana"/>
                <a:cs typeface="Verdana"/>
              </a:rPr>
              <a:t>BUDGET</a:t>
            </a:r>
            <a:r>
              <a:rPr sz="4000" b="1" spc="-575" dirty="0">
                <a:solidFill>
                  <a:srgbClr val="000000"/>
                </a:solidFill>
                <a:latin typeface="Verdana"/>
                <a:cs typeface="Verdana"/>
              </a:rPr>
              <a:t> </a:t>
            </a:r>
            <a:r>
              <a:rPr sz="4000" b="1" spc="-350" dirty="0">
                <a:solidFill>
                  <a:srgbClr val="000000"/>
                </a:solidFill>
                <a:latin typeface="Verdana"/>
                <a:cs typeface="Verdana"/>
              </a:rPr>
              <a:t>AUTHORIZATION</a:t>
            </a:r>
            <a:endParaRPr sz="4000" b="1" dirty="0">
              <a:latin typeface="Verdana"/>
              <a:cs typeface="Verdana"/>
            </a:endParaRPr>
          </a:p>
        </p:txBody>
      </p:sp>
      <p:sp>
        <p:nvSpPr>
          <p:cNvPr id="6" name="object 6"/>
          <p:cNvSpPr txBox="1"/>
          <p:nvPr/>
        </p:nvSpPr>
        <p:spPr>
          <a:xfrm>
            <a:off x="1570225" y="2232268"/>
            <a:ext cx="9029700" cy="878840"/>
          </a:xfrm>
          <a:prstGeom prst="rect">
            <a:avLst/>
          </a:prstGeom>
        </p:spPr>
        <p:txBody>
          <a:bodyPr vert="horz" wrap="square" lIns="0" tIns="12700" rIns="0" bIns="0" rtlCol="0">
            <a:spAutoFit/>
          </a:bodyPr>
          <a:lstStyle/>
          <a:p>
            <a:pPr marL="640080" marR="5080" indent="-628015">
              <a:lnSpc>
                <a:spcPct val="100000"/>
              </a:lnSpc>
              <a:spcBef>
                <a:spcPts val="100"/>
              </a:spcBef>
            </a:pPr>
            <a:r>
              <a:rPr sz="2800" i="1" spc="15" dirty="0">
                <a:latin typeface="Segoe UI Light" panose="020B0502040204020203" pitchFamily="34" charset="0"/>
                <a:cs typeface="Segoe UI Light" panose="020B0502040204020203" pitchFamily="34" charset="0"/>
              </a:rPr>
              <a:t>“No</a:t>
            </a:r>
            <a:r>
              <a:rPr sz="2800" i="1" spc="-100" dirty="0">
                <a:latin typeface="Segoe UI Light" panose="020B0502040204020203" pitchFamily="34" charset="0"/>
                <a:cs typeface="Segoe UI Light" panose="020B0502040204020203" pitchFamily="34" charset="0"/>
              </a:rPr>
              <a:t> </a:t>
            </a:r>
            <a:r>
              <a:rPr sz="2800" i="1" spc="-5" dirty="0">
                <a:latin typeface="Segoe UI Light" panose="020B0502040204020203" pitchFamily="34" charset="0"/>
                <a:cs typeface="Segoe UI Light" panose="020B0502040204020203" pitchFamily="34" charset="0"/>
              </a:rPr>
              <a:t>money</a:t>
            </a:r>
            <a:r>
              <a:rPr sz="2800" i="1" spc="-160" dirty="0">
                <a:latin typeface="Segoe UI Light" panose="020B0502040204020203" pitchFamily="34" charset="0"/>
                <a:cs typeface="Segoe UI Light" panose="020B0502040204020203" pitchFamily="34" charset="0"/>
              </a:rPr>
              <a:t> </a:t>
            </a:r>
            <a:r>
              <a:rPr sz="2800" i="1" spc="-15" dirty="0">
                <a:latin typeface="Segoe UI Light" panose="020B0502040204020203" pitchFamily="34" charset="0"/>
                <a:cs typeface="Segoe UI Light" panose="020B0502040204020203" pitchFamily="34" charset="0"/>
              </a:rPr>
              <a:t>shall</a:t>
            </a:r>
            <a:r>
              <a:rPr sz="2800" i="1" spc="-95" dirty="0">
                <a:latin typeface="Segoe UI Light" panose="020B0502040204020203" pitchFamily="34" charset="0"/>
                <a:cs typeface="Segoe UI Light" panose="020B0502040204020203" pitchFamily="34" charset="0"/>
              </a:rPr>
              <a:t> </a:t>
            </a:r>
            <a:r>
              <a:rPr sz="2800" i="1" spc="-30" dirty="0">
                <a:latin typeface="Segoe UI Light" panose="020B0502040204020203" pitchFamily="34" charset="0"/>
                <a:cs typeface="Segoe UI Light" panose="020B0502040204020203" pitchFamily="34" charset="0"/>
              </a:rPr>
              <a:t>be</a:t>
            </a:r>
            <a:r>
              <a:rPr sz="2800" i="1" spc="-95" dirty="0">
                <a:latin typeface="Segoe UI Light" panose="020B0502040204020203" pitchFamily="34" charset="0"/>
                <a:cs typeface="Segoe UI Light" panose="020B0502040204020203" pitchFamily="34" charset="0"/>
              </a:rPr>
              <a:t> </a:t>
            </a:r>
            <a:r>
              <a:rPr sz="2800" i="1" spc="40" dirty="0">
                <a:latin typeface="Segoe UI Light" panose="020B0502040204020203" pitchFamily="34" charset="0"/>
                <a:cs typeface="Segoe UI Light" panose="020B0502040204020203" pitchFamily="34" charset="0"/>
              </a:rPr>
              <a:t>paid</a:t>
            </a:r>
            <a:r>
              <a:rPr sz="2800" i="1" spc="-95" dirty="0">
                <a:latin typeface="Segoe UI Light" panose="020B0502040204020203" pitchFamily="34" charset="0"/>
                <a:cs typeface="Segoe UI Light" panose="020B0502040204020203" pitchFamily="34" charset="0"/>
              </a:rPr>
              <a:t> </a:t>
            </a:r>
            <a:r>
              <a:rPr sz="2800" i="1" spc="20" dirty="0">
                <a:latin typeface="Segoe UI Light" panose="020B0502040204020203" pitchFamily="34" charset="0"/>
                <a:cs typeface="Segoe UI Light" panose="020B0502040204020203" pitchFamily="34" charset="0"/>
              </a:rPr>
              <a:t>out</a:t>
            </a:r>
            <a:r>
              <a:rPr sz="2800" i="1" spc="-110" dirty="0">
                <a:latin typeface="Segoe UI Light" panose="020B0502040204020203" pitchFamily="34" charset="0"/>
                <a:cs typeface="Segoe UI Light" panose="020B0502040204020203" pitchFamily="34" charset="0"/>
              </a:rPr>
              <a:t> </a:t>
            </a:r>
            <a:r>
              <a:rPr sz="2800" i="1" spc="30" dirty="0">
                <a:latin typeface="Segoe UI Light" panose="020B0502040204020203" pitchFamily="34" charset="0"/>
                <a:cs typeface="Segoe UI Light" panose="020B0502040204020203" pitchFamily="34" charset="0"/>
              </a:rPr>
              <a:t>of</a:t>
            </a:r>
            <a:r>
              <a:rPr sz="2800" i="1" spc="-180" dirty="0">
                <a:latin typeface="Segoe UI Light" panose="020B0502040204020203" pitchFamily="34" charset="0"/>
                <a:cs typeface="Segoe UI Light" panose="020B0502040204020203" pitchFamily="34" charset="0"/>
              </a:rPr>
              <a:t> </a:t>
            </a:r>
            <a:r>
              <a:rPr sz="2800" i="1" spc="-20" dirty="0">
                <a:latin typeface="Segoe UI Light" panose="020B0502040204020203" pitchFamily="34" charset="0"/>
                <a:cs typeface="Segoe UI Light" panose="020B0502040204020203" pitchFamily="34" charset="0"/>
              </a:rPr>
              <a:t>the</a:t>
            </a:r>
            <a:r>
              <a:rPr sz="2800" i="1" spc="-95" dirty="0">
                <a:latin typeface="Segoe UI Light" panose="020B0502040204020203" pitchFamily="34" charset="0"/>
                <a:cs typeface="Segoe UI Light" panose="020B0502040204020203" pitchFamily="34" charset="0"/>
              </a:rPr>
              <a:t> </a:t>
            </a:r>
            <a:r>
              <a:rPr sz="2800" i="1" spc="25" dirty="0">
                <a:latin typeface="Segoe UI Light" panose="020B0502040204020203" pitchFamily="34" charset="0"/>
                <a:cs typeface="Segoe UI Light" panose="020B0502040204020203" pitchFamily="34" charset="0"/>
              </a:rPr>
              <a:t>local</a:t>
            </a:r>
            <a:r>
              <a:rPr sz="2800" i="1" spc="-125" dirty="0">
                <a:latin typeface="Segoe UI Light" panose="020B0502040204020203" pitchFamily="34" charset="0"/>
                <a:cs typeface="Segoe UI Light" panose="020B0502040204020203" pitchFamily="34" charset="0"/>
              </a:rPr>
              <a:t> </a:t>
            </a:r>
            <a:r>
              <a:rPr sz="2800" i="1" spc="-5" dirty="0">
                <a:latin typeface="Segoe UI Light" panose="020B0502040204020203" pitchFamily="34" charset="0"/>
                <a:cs typeface="Segoe UI Light" panose="020B0502040204020203" pitchFamily="34" charset="0"/>
              </a:rPr>
              <a:t>treasury</a:t>
            </a:r>
            <a:r>
              <a:rPr sz="2800" i="1" spc="-160" dirty="0">
                <a:latin typeface="Segoe UI Light" panose="020B0502040204020203" pitchFamily="34" charset="0"/>
                <a:cs typeface="Segoe UI Light" panose="020B0502040204020203" pitchFamily="34" charset="0"/>
              </a:rPr>
              <a:t> </a:t>
            </a:r>
            <a:r>
              <a:rPr sz="2800" i="1" spc="-25" dirty="0">
                <a:latin typeface="Segoe UI Light" panose="020B0502040204020203" pitchFamily="34" charset="0"/>
                <a:cs typeface="Segoe UI Light" panose="020B0502040204020203" pitchFamily="34" charset="0"/>
              </a:rPr>
              <a:t>except</a:t>
            </a:r>
            <a:r>
              <a:rPr sz="2800" i="1" spc="-105" dirty="0">
                <a:latin typeface="Segoe UI Light" panose="020B0502040204020203" pitchFamily="34" charset="0"/>
                <a:cs typeface="Segoe UI Light" panose="020B0502040204020203" pitchFamily="34" charset="0"/>
              </a:rPr>
              <a:t> </a:t>
            </a:r>
            <a:r>
              <a:rPr sz="2800" i="1" spc="-20" dirty="0">
                <a:latin typeface="Segoe UI Light" panose="020B0502040204020203" pitchFamily="34" charset="0"/>
                <a:cs typeface="Segoe UI Light" panose="020B0502040204020203" pitchFamily="34" charset="0"/>
              </a:rPr>
              <a:t>in  </a:t>
            </a:r>
            <a:r>
              <a:rPr sz="2800" i="1" spc="-30" dirty="0">
                <a:latin typeface="Segoe UI Light" panose="020B0502040204020203" pitchFamily="34" charset="0"/>
                <a:cs typeface="Segoe UI Light" panose="020B0502040204020203" pitchFamily="34" charset="0"/>
              </a:rPr>
              <a:t>pursuance</a:t>
            </a:r>
            <a:r>
              <a:rPr sz="2800" i="1" spc="-95" dirty="0">
                <a:latin typeface="Segoe UI Light" panose="020B0502040204020203" pitchFamily="34" charset="0"/>
                <a:cs typeface="Segoe UI Light" panose="020B0502040204020203" pitchFamily="34" charset="0"/>
              </a:rPr>
              <a:t> </a:t>
            </a:r>
            <a:r>
              <a:rPr sz="2800" i="1" spc="30" dirty="0">
                <a:latin typeface="Segoe UI Light" panose="020B0502040204020203" pitchFamily="34" charset="0"/>
                <a:cs typeface="Segoe UI Light" panose="020B0502040204020203" pitchFamily="34" charset="0"/>
              </a:rPr>
              <a:t>of</a:t>
            </a:r>
            <a:r>
              <a:rPr sz="2800" i="1" spc="-150" dirty="0">
                <a:latin typeface="Segoe UI Light" panose="020B0502040204020203" pitchFamily="34" charset="0"/>
                <a:cs typeface="Segoe UI Light" panose="020B0502040204020203" pitchFamily="34" charset="0"/>
              </a:rPr>
              <a:t> </a:t>
            </a:r>
            <a:r>
              <a:rPr sz="2800" i="1" spc="5" dirty="0">
                <a:latin typeface="Segoe UI Light" panose="020B0502040204020203" pitchFamily="34" charset="0"/>
                <a:cs typeface="Segoe UI Light" panose="020B0502040204020203" pitchFamily="34" charset="0"/>
              </a:rPr>
              <a:t>an</a:t>
            </a:r>
            <a:r>
              <a:rPr sz="2800" i="1" spc="-90" dirty="0">
                <a:latin typeface="Segoe UI Light" panose="020B0502040204020203" pitchFamily="34" charset="0"/>
                <a:cs typeface="Segoe UI Light" panose="020B0502040204020203" pitchFamily="34" charset="0"/>
              </a:rPr>
              <a:t> </a:t>
            </a:r>
            <a:r>
              <a:rPr sz="2800" i="1" spc="20" dirty="0">
                <a:latin typeface="Segoe UI Light" panose="020B0502040204020203" pitchFamily="34" charset="0"/>
                <a:cs typeface="Segoe UI Light" panose="020B0502040204020203" pitchFamily="34" charset="0"/>
              </a:rPr>
              <a:t>appropriations</a:t>
            </a:r>
            <a:r>
              <a:rPr sz="2800" i="1" spc="-95" dirty="0">
                <a:latin typeface="Segoe UI Light" panose="020B0502040204020203" pitchFamily="34" charset="0"/>
                <a:cs typeface="Segoe UI Light" panose="020B0502040204020203" pitchFamily="34" charset="0"/>
              </a:rPr>
              <a:t> </a:t>
            </a:r>
            <a:r>
              <a:rPr sz="2800" i="1" spc="-5" dirty="0">
                <a:latin typeface="Segoe UI Light" panose="020B0502040204020203" pitchFamily="34" charset="0"/>
                <a:cs typeface="Segoe UI Light" panose="020B0502040204020203" pitchFamily="34" charset="0"/>
              </a:rPr>
              <a:t>ordinance</a:t>
            </a:r>
            <a:r>
              <a:rPr sz="2800" i="1" spc="-90" dirty="0">
                <a:latin typeface="Segoe UI Light" panose="020B0502040204020203" pitchFamily="34" charset="0"/>
                <a:cs typeface="Segoe UI Light" panose="020B0502040204020203" pitchFamily="34" charset="0"/>
              </a:rPr>
              <a:t> </a:t>
            </a:r>
            <a:r>
              <a:rPr sz="2800" i="1" spc="40" dirty="0">
                <a:latin typeface="Segoe UI Light" panose="020B0502040204020203" pitchFamily="34" charset="0"/>
                <a:cs typeface="Segoe UI Light" panose="020B0502040204020203" pitchFamily="34" charset="0"/>
              </a:rPr>
              <a:t>or</a:t>
            </a:r>
            <a:r>
              <a:rPr sz="2800" i="1" spc="-155" dirty="0">
                <a:latin typeface="Segoe UI Light" panose="020B0502040204020203" pitchFamily="34" charset="0"/>
                <a:cs typeface="Segoe UI Light" panose="020B0502040204020203" pitchFamily="34" charset="0"/>
              </a:rPr>
              <a:t> </a:t>
            </a:r>
            <a:r>
              <a:rPr sz="2800" i="1" spc="-45" dirty="0">
                <a:latin typeface="Segoe UI Light" panose="020B0502040204020203" pitchFamily="34" charset="0"/>
                <a:cs typeface="Segoe UI Light" panose="020B0502040204020203" pitchFamily="34" charset="0"/>
              </a:rPr>
              <a:t>law.”</a:t>
            </a:r>
            <a:endParaRPr sz="2800" dirty="0">
              <a:latin typeface="Segoe UI Light" panose="020B0502040204020203" pitchFamily="34" charset="0"/>
              <a:cs typeface="Segoe UI Light" panose="020B0502040204020203" pitchFamily="34" charset="0"/>
            </a:endParaRPr>
          </a:p>
        </p:txBody>
      </p:sp>
      <p:sp>
        <p:nvSpPr>
          <p:cNvPr id="7" name="object 7"/>
          <p:cNvSpPr/>
          <p:nvPr/>
        </p:nvSpPr>
        <p:spPr>
          <a:xfrm>
            <a:off x="537143" y="931050"/>
            <a:ext cx="635956" cy="635956"/>
          </a:xfrm>
          <a:prstGeom prst="rect">
            <a:avLst/>
          </a:prstGeom>
          <a:blipFill>
            <a:blip r:embed="rId3" cstate="print"/>
            <a:stretch>
              <a:fillRect/>
            </a:stretch>
          </a:blipFill>
        </p:spPr>
        <p:txBody>
          <a:bodyPr wrap="square" lIns="0" tIns="0" rIns="0" bIns="0" rtlCol="0"/>
          <a:lstStyle/>
          <a:p>
            <a:endParaRPr/>
          </a:p>
        </p:txBody>
      </p:sp>
      <p:sp>
        <p:nvSpPr>
          <p:cNvPr id="8" name="object 8"/>
          <p:cNvSpPr txBox="1"/>
          <p:nvPr/>
        </p:nvSpPr>
        <p:spPr>
          <a:xfrm>
            <a:off x="7560002" y="3414997"/>
            <a:ext cx="2794000" cy="299720"/>
          </a:xfrm>
          <a:prstGeom prst="rect">
            <a:avLst/>
          </a:prstGeom>
        </p:spPr>
        <p:txBody>
          <a:bodyPr vert="horz" wrap="square" lIns="0" tIns="12700" rIns="0" bIns="0" rtlCol="0">
            <a:spAutoFit/>
          </a:bodyPr>
          <a:lstStyle/>
          <a:p>
            <a:pPr marL="12700">
              <a:lnSpc>
                <a:spcPct val="100000"/>
              </a:lnSpc>
              <a:spcBef>
                <a:spcPts val="100"/>
              </a:spcBef>
            </a:pPr>
            <a:r>
              <a:rPr sz="1800" spc="-35" dirty="0">
                <a:latin typeface="Segoe UI Light" panose="020B0502040204020203" pitchFamily="34" charset="0"/>
                <a:cs typeface="Segoe UI Light" panose="020B0502040204020203" pitchFamily="34" charset="0"/>
              </a:rPr>
              <a:t>Section </a:t>
            </a:r>
            <a:r>
              <a:rPr sz="1800" spc="30" dirty="0">
                <a:latin typeface="Segoe UI Light" panose="020B0502040204020203" pitchFamily="34" charset="0"/>
                <a:cs typeface="Segoe UI Light" panose="020B0502040204020203" pitchFamily="34" charset="0"/>
              </a:rPr>
              <a:t>305 </a:t>
            </a:r>
            <a:r>
              <a:rPr sz="1800" spc="-50" dirty="0">
                <a:latin typeface="Segoe UI Light" panose="020B0502040204020203" pitchFamily="34" charset="0"/>
                <a:cs typeface="Segoe UI Light" panose="020B0502040204020203" pitchFamily="34" charset="0"/>
              </a:rPr>
              <a:t>[a], </a:t>
            </a:r>
            <a:r>
              <a:rPr sz="1800" spc="-140" dirty="0">
                <a:latin typeface="Segoe UI Light" panose="020B0502040204020203" pitchFamily="34" charset="0"/>
                <a:cs typeface="Segoe UI Light" panose="020B0502040204020203" pitchFamily="34" charset="0"/>
              </a:rPr>
              <a:t>RA </a:t>
            </a:r>
            <a:r>
              <a:rPr sz="1800" spc="-45" dirty="0">
                <a:latin typeface="Segoe UI Light" panose="020B0502040204020203" pitchFamily="34" charset="0"/>
                <a:cs typeface="Segoe UI Light" panose="020B0502040204020203" pitchFamily="34" charset="0"/>
              </a:rPr>
              <a:t>No.</a:t>
            </a:r>
            <a:r>
              <a:rPr sz="1800" spc="-204" dirty="0">
                <a:latin typeface="Segoe UI Light" panose="020B0502040204020203" pitchFamily="34" charset="0"/>
                <a:cs typeface="Segoe UI Light" panose="020B0502040204020203" pitchFamily="34" charset="0"/>
              </a:rPr>
              <a:t> </a:t>
            </a:r>
            <a:r>
              <a:rPr sz="1800" spc="-114" dirty="0">
                <a:latin typeface="Segoe UI Light" panose="020B0502040204020203" pitchFamily="34" charset="0"/>
                <a:cs typeface="Segoe UI Light" panose="020B0502040204020203" pitchFamily="34" charset="0"/>
              </a:rPr>
              <a:t>7160</a:t>
            </a:r>
            <a:endParaRPr sz="1800">
              <a:latin typeface="Segoe UI Light" panose="020B0502040204020203" pitchFamily="34" charset="0"/>
              <a:cs typeface="Segoe UI Light" panose="020B0502040204020203" pitchFamily="34" charset="0"/>
            </a:endParaRPr>
          </a:p>
        </p:txBody>
      </p:sp>
      <p:sp>
        <p:nvSpPr>
          <p:cNvPr id="9" name="object 9"/>
          <p:cNvSpPr txBox="1"/>
          <p:nvPr/>
        </p:nvSpPr>
        <p:spPr>
          <a:xfrm>
            <a:off x="1160596" y="4059864"/>
            <a:ext cx="10283825" cy="878840"/>
          </a:xfrm>
          <a:prstGeom prst="rect">
            <a:avLst/>
          </a:prstGeom>
        </p:spPr>
        <p:txBody>
          <a:bodyPr vert="horz" wrap="square" lIns="0" tIns="12700" rIns="0" bIns="0" rtlCol="0">
            <a:spAutoFit/>
          </a:bodyPr>
          <a:lstStyle/>
          <a:p>
            <a:pPr marL="885190" marR="5080" indent="-873125">
              <a:lnSpc>
                <a:spcPct val="100000"/>
              </a:lnSpc>
              <a:spcBef>
                <a:spcPts val="100"/>
              </a:spcBef>
            </a:pPr>
            <a:r>
              <a:rPr sz="2800" i="1" spc="-70" dirty="0">
                <a:latin typeface="Segoe UI Light" panose="020B0502040204020203" pitchFamily="34" charset="0"/>
                <a:cs typeface="Segoe UI Light" panose="020B0502040204020203" pitchFamily="34" charset="0"/>
              </a:rPr>
              <a:t>“The</a:t>
            </a:r>
            <a:r>
              <a:rPr sz="2800" i="1" spc="-90" dirty="0">
                <a:latin typeface="Segoe UI Light" panose="020B0502040204020203" pitchFamily="34" charset="0"/>
                <a:cs typeface="Segoe UI Light" panose="020B0502040204020203" pitchFamily="34" charset="0"/>
              </a:rPr>
              <a:t> </a:t>
            </a:r>
            <a:r>
              <a:rPr sz="2800" i="1" spc="-20" dirty="0">
                <a:latin typeface="Segoe UI Light" panose="020B0502040204020203" pitchFamily="34" charset="0"/>
                <a:cs typeface="Segoe UI Light" panose="020B0502040204020203" pitchFamily="34" charset="0"/>
              </a:rPr>
              <a:t>Sangguniang</a:t>
            </a:r>
            <a:r>
              <a:rPr sz="2800" i="1" spc="-90" dirty="0">
                <a:latin typeface="Segoe UI Light" panose="020B0502040204020203" pitchFamily="34" charset="0"/>
                <a:cs typeface="Segoe UI Light" panose="020B0502040204020203" pitchFamily="34" charset="0"/>
              </a:rPr>
              <a:t> </a:t>
            </a:r>
            <a:r>
              <a:rPr sz="2800" i="1" spc="-10" dirty="0">
                <a:latin typeface="Segoe UI Light" panose="020B0502040204020203" pitchFamily="34" charset="0"/>
                <a:cs typeface="Segoe UI Light" panose="020B0502040204020203" pitchFamily="34" charset="0"/>
              </a:rPr>
              <a:t>Barangay</a:t>
            </a:r>
            <a:r>
              <a:rPr sz="2800" i="1" spc="-155" dirty="0">
                <a:latin typeface="Segoe UI Light" panose="020B0502040204020203" pitchFamily="34" charset="0"/>
                <a:cs typeface="Segoe UI Light" panose="020B0502040204020203" pitchFamily="34" charset="0"/>
              </a:rPr>
              <a:t> </a:t>
            </a:r>
            <a:r>
              <a:rPr sz="2800" i="1" spc="-15" dirty="0">
                <a:latin typeface="Segoe UI Light" panose="020B0502040204020203" pitchFamily="34" charset="0"/>
                <a:cs typeface="Segoe UI Light" panose="020B0502040204020203" pitchFamily="34" charset="0"/>
              </a:rPr>
              <a:t>shall</a:t>
            </a:r>
            <a:r>
              <a:rPr sz="2800" i="1" spc="-90" dirty="0">
                <a:latin typeface="Segoe UI Light" panose="020B0502040204020203" pitchFamily="34" charset="0"/>
                <a:cs typeface="Segoe UI Light" panose="020B0502040204020203" pitchFamily="34" charset="0"/>
              </a:rPr>
              <a:t> </a:t>
            </a:r>
            <a:r>
              <a:rPr sz="2800" i="1" spc="-5" dirty="0">
                <a:latin typeface="Segoe UI Light" panose="020B0502040204020203" pitchFamily="34" charset="0"/>
                <a:cs typeface="Segoe UI Light" panose="020B0502040204020203" pitchFamily="34" charset="0"/>
              </a:rPr>
              <a:t>enact</a:t>
            </a:r>
            <a:r>
              <a:rPr sz="2800" i="1" spc="-100" dirty="0">
                <a:latin typeface="Segoe UI Light" panose="020B0502040204020203" pitchFamily="34" charset="0"/>
                <a:cs typeface="Segoe UI Light" panose="020B0502040204020203" pitchFamily="34" charset="0"/>
              </a:rPr>
              <a:t> </a:t>
            </a:r>
            <a:r>
              <a:rPr sz="2800" i="1" spc="5" dirty="0">
                <a:latin typeface="Segoe UI Light" panose="020B0502040204020203" pitchFamily="34" charset="0"/>
                <a:cs typeface="Segoe UI Light" panose="020B0502040204020203" pitchFamily="34" charset="0"/>
              </a:rPr>
              <a:t>annual</a:t>
            </a:r>
            <a:r>
              <a:rPr sz="2800" i="1" spc="-85" dirty="0">
                <a:latin typeface="Segoe UI Light" panose="020B0502040204020203" pitchFamily="34" charset="0"/>
                <a:cs typeface="Segoe UI Light" panose="020B0502040204020203" pitchFamily="34" charset="0"/>
              </a:rPr>
              <a:t> </a:t>
            </a:r>
            <a:r>
              <a:rPr sz="2800" i="1" spc="20" dirty="0">
                <a:latin typeface="Segoe UI Light" panose="020B0502040204020203" pitchFamily="34" charset="0"/>
                <a:cs typeface="Segoe UI Light" panose="020B0502040204020203" pitchFamily="34" charset="0"/>
              </a:rPr>
              <a:t>and</a:t>
            </a:r>
            <a:r>
              <a:rPr sz="2800" i="1" spc="-90" dirty="0">
                <a:latin typeface="Segoe UI Light" panose="020B0502040204020203" pitchFamily="34" charset="0"/>
                <a:cs typeface="Segoe UI Light" panose="020B0502040204020203" pitchFamily="34" charset="0"/>
              </a:rPr>
              <a:t> </a:t>
            </a:r>
            <a:r>
              <a:rPr sz="2800" i="1" spc="-10" dirty="0">
                <a:latin typeface="Segoe UI Light" panose="020B0502040204020203" pitchFamily="34" charset="0"/>
                <a:cs typeface="Segoe UI Light" panose="020B0502040204020203" pitchFamily="34" charset="0"/>
              </a:rPr>
              <a:t>supplemental  budgets</a:t>
            </a:r>
            <a:r>
              <a:rPr sz="2800" i="1" spc="-100" dirty="0">
                <a:latin typeface="Segoe UI Light" panose="020B0502040204020203" pitchFamily="34" charset="0"/>
                <a:cs typeface="Segoe UI Light" panose="020B0502040204020203" pitchFamily="34" charset="0"/>
              </a:rPr>
              <a:t> </a:t>
            </a:r>
            <a:r>
              <a:rPr sz="2800" i="1" spc="-20" dirty="0">
                <a:latin typeface="Segoe UI Light" panose="020B0502040204020203" pitchFamily="34" charset="0"/>
                <a:cs typeface="Segoe UI Light" panose="020B0502040204020203" pitchFamily="34" charset="0"/>
              </a:rPr>
              <a:t>in</a:t>
            </a:r>
            <a:r>
              <a:rPr sz="2800" i="1" spc="-95" dirty="0">
                <a:latin typeface="Segoe UI Light" panose="020B0502040204020203" pitchFamily="34" charset="0"/>
                <a:cs typeface="Segoe UI Light" panose="020B0502040204020203" pitchFamily="34" charset="0"/>
              </a:rPr>
              <a:t> </a:t>
            </a:r>
            <a:r>
              <a:rPr sz="2800" i="1" dirty="0">
                <a:latin typeface="Segoe UI Light" panose="020B0502040204020203" pitchFamily="34" charset="0"/>
                <a:cs typeface="Segoe UI Light" panose="020B0502040204020203" pitchFamily="34" charset="0"/>
              </a:rPr>
              <a:t>accordance</a:t>
            </a:r>
            <a:r>
              <a:rPr sz="2800" i="1" spc="-165" dirty="0">
                <a:latin typeface="Segoe UI Light" panose="020B0502040204020203" pitchFamily="34" charset="0"/>
                <a:cs typeface="Segoe UI Light" panose="020B0502040204020203" pitchFamily="34" charset="0"/>
              </a:rPr>
              <a:t> </a:t>
            </a:r>
            <a:r>
              <a:rPr sz="2800" i="1" spc="85" dirty="0">
                <a:latin typeface="Segoe UI Light" panose="020B0502040204020203" pitchFamily="34" charset="0"/>
                <a:cs typeface="Segoe UI Light" panose="020B0502040204020203" pitchFamily="34" charset="0"/>
              </a:rPr>
              <a:t>with</a:t>
            </a:r>
            <a:r>
              <a:rPr sz="2800" i="1" spc="-125" dirty="0">
                <a:latin typeface="Segoe UI Light" panose="020B0502040204020203" pitchFamily="34" charset="0"/>
                <a:cs typeface="Segoe UI Light" panose="020B0502040204020203" pitchFamily="34" charset="0"/>
              </a:rPr>
              <a:t> </a:t>
            </a:r>
            <a:r>
              <a:rPr sz="2800" i="1" spc="-20" dirty="0">
                <a:latin typeface="Segoe UI Light" panose="020B0502040204020203" pitchFamily="34" charset="0"/>
                <a:cs typeface="Segoe UI Light" panose="020B0502040204020203" pitchFamily="34" charset="0"/>
              </a:rPr>
              <a:t>the</a:t>
            </a:r>
            <a:r>
              <a:rPr sz="2800" i="1" spc="-95" dirty="0">
                <a:latin typeface="Segoe UI Light" panose="020B0502040204020203" pitchFamily="34" charset="0"/>
                <a:cs typeface="Segoe UI Light" panose="020B0502040204020203" pitchFamily="34" charset="0"/>
              </a:rPr>
              <a:t> </a:t>
            </a:r>
            <a:r>
              <a:rPr sz="2800" i="1" spc="-20" dirty="0">
                <a:latin typeface="Segoe UI Light" panose="020B0502040204020203" pitchFamily="34" charset="0"/>
                <a:cs typeface="Segoe UI Light" panose="020B0502040204020203" pitchFamily="34" charset="0"/>
              </a:rPr>
              <a:t>provisions</a:t>
            </a:r>
            <a:r>
              <a:rPr sz="2800" i="1" spc="-100" dirty="0">
                <a:latin typeface="Segoe UI Light" panose="020B0502040204020203" pitchFamily="34" charset="0"/>
                <a:cs typeface="Segoe UI Light" panose="020B0502040204020203" pitchFamily="34" charset="0"/>
              </a:rPr>
              <a:t> </a:t>
            </a:r>
            <a:r>
              <a:rPr sz="2800" i="1" spc="30" dirty="0">
                <a:latin typeface="Segoe UI Light" panose="020B0502040204020203" pitchFamily="34" charset="0"/>
                <a:cs typeface="Segoe UI Light" panose="020B0502040204020203" pitchFamily="34" charset="0"/>
              </a:rPr>
              <a:t>of</a:t>
            </a:r>
            <a:r>
              <a:rPr sz="2800" i="1" spc="-180" dirty="0">
                <a:latin typeface="Segoe UI Light" panose="020B0502040204020203" pitchFamily="34" charset="0"/>
                <a:cs typeface="Segoe UI Light" panose="020B0502040204020203" pitchFamily="34" charset="0"/>
              </a:rPr>
              <a:t> </a:t>
            </a:r>
            <a:r>
              <a:rPr sz="2800" i="1" spc="-20" dirty="0">
                <a:latin typeface="Segoe UI Light" panose="020B0502040204020203" pitchFamily="34" charset="0"/>
                <a:cs typeface="Segoe UI Light" panose="020B0502040204020203" pitchFamily="34" charset="0"/>
              </a:rPr>
              <a:t>the</a:t>
            </a:r>
            <a:r>
              <a:rPr sz="2800" i="1" spc="-95" dirty="0">
                <a:latin typeface="Segoe UI Light" panose="020B0502040204020203" pitchFamily="34" charset="0"/>
                <a:cs typeface="Segoe UI Light" panose="020B0502040204020203" pitchFamily="34" charset="0"/>
              </a:rPr>
              <a:t> </a:t>
            </a:r>
            <a:r>
              <a:rPr sz="2800" i="1" spc="-55" dirty="0">
                <a:latin typeface="Segoe UI Light" panose="020B0502040204020203" pitchFamily="34" charset="0"/>
                <a:cs typeface="Segoe UI Light" panose="020B0502040204020203" pitchFamily="34" charset="0"/>
              </a:rPr>
              <a:t>Code”</a:t>
            </a:r>
            <a:endParaRPr sz="2800">
              <a:latin typeface="Segoe UI Light" panose="020B0502040204020203" pitchFamily="34" charset="0"/>
              <a:cs typeface="Segoe UI Light" panose="020B0502040204020203" pitchFamily="34" charset="0"/>
            </a:endParaRPr>
          </a:p>
        </p:txBody>
      </p:sp>
      <p:sp>
        <p:nvSpPr>
          <p:cNvPr id="10" name="object 10"/>
          <p:cNvSpPr txBox="1"/>
          <p:nvPr/>
        </p:nvSpPr>
        <p:spPr>
          <a:xfrm>
            <a:off x="7500595" y="5318793"/>
            <a:ext cx="3163570" cy="299720"/>
          </a:xfrm>
          <a:prstGeom prst="rect">
            <a:avLst/>
          </a:prstGeom>
        </p:spPr>
        <p:txBody>
          <a:bodyPr vert="horz" wrap="square" lIns="0" tIns="12700" rIns="0" bIns="0" rtlCol="0">
            <a:spAutoFit/>
          </a:bodyPr>
          <a:lstStyle/>
          <a:p>
            <a:pPr marL="12700">
              <a:lnSpc>
                <a:spcPct val="100000"/>
              </a:lnSpc>
              <a:spcBef>
                <a:spcPts val="100"/>
              </a:spcBef>
            </a:pPr>
            <a:r>
              <a:rPr sz="1800" spc="-35" dirty="0">
                <a:latin typeface="Segoe UI Light" panose="020B0502040204020203" pitchFamily="34" charset="0"/>
                <a:cs typeface="Segoe UI Light" panose="020B0502040204020203" pitchFamily="34" charset="0"/>
              </a:rPr>
              <a:t>Section </a:t>
            </a:r>
            <a:r>
              <a:rPr sz="1800" spc="-160" dirty="0">
                <a:latin typeface="Segoe UI Light" panose="020B0502040204020203" pitchFamily="34" charset="0"/>
                <a:cs typeface="Segoe UI Light" panose="020B0502040204020203" pitchFamily="34" charset="0"/>
              </a:rPr>
              <a:t>391 </a:t>
            </a:r>
            <a:r>
              <a:rPr sz="1800" spc="-85" dirty="0">
                <a:latin typeface="Segoe UI Light" panose="020B0502040204020203" pitchFamily="34" charset="0"/>
                <a:cs typeface="Segoe UI Light" panose="020B0502040204020203" pitchFamily="34" charset="0"/>
              </a:rPr>
              <a:t>(a) </a:t>
            </a:r>
            <a:r>
              <a:rPr sz="1800" spc="-55" dirty="0">
                <a:latin typeface="Segoe UI Light" panose="020B0502040204020203" pitchFamily="34" charset="0"/>
                <a:cs typeface="Segoe UI Light" panose="020B0502040204020203" pitchFamily="34" charset="0"/>
              </a:rPr>
              <a:t>(3), </a:t>
            </a:r>
            <a:r>
              <a:rPr sz="1800" spc="-110" dirty="0">
                <a:latin typeface="Segoe UI Light" panose="020B0502040204020203" pitchFamily="34" charset="0"/>
                <a:cs typeface="Segoe UI Light" panose="020B0502040204020203" pitchFamily="34" charset="0"/>
              </a:rPr>
              <a:t>R.A. </a:t>
            </a:r>
            <a:r>
              <a:rPr sz="1800" spc="-45" dirty="0">
                <a:latin typeface="Segoe UI Light" panose="020B0502040204020203" pitchFamily="34" charset="0"/>
                <a:cs typeface="Segoe UI Light" panose="020B0502040204020203" pitchFamily="34" charset="0"/>
              </a:rPr>
              <a:t>No.</a:t>
            </a:r>
            <a:r>
              <a:rPr sz="1800" spc="60" dirty="0">
                <a:latin typeface="Segoe UI Light" panose="020B0502040204020203" pitchFamily="34" charset="0"/>
                <a:cs typeface="Segoe UI Light" panose="020B0502040204020203" pitchFamily="34" charset="0"/>
              </a:rPr>
              <a:t> </a:t>
            </a:r>
            <a:r>
              <a:rPr sz="1800" spc="-114" dirty="0">
                <a:latin typeface="Segoe UI Light" panose="020B0502040204020203" pitchFamily="34" charset="0"/>
                <a:cs typeface="Segoe UI Light" panose="020B0502040204020203" pitchFamily="34" charset="0"/>
              </a:rPr>
              <a:t>7160</a:t>
            </a:r>
            <a:endParaRPr sz="1800">
              <a:latin typeface="Segoe UI Light" panose="020B0502040204020203" pitchFamily="34" charset="0"/>
              <a:cs typeface="Segoe UI Light" panose="020B0502040204020203" pitchFamily="34" charset="0"/>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12192000" cy="6858000"/>
          </a:xfrm>
        </p:grpSpPr>
        <p:sp>
          <p:nvSpPr>
            <p:cNvPr id="3" name="object 3"/>
            <p:cNvSpPr/>
            <p:nvPr/>
          </p:nvSpPr>
          <p:spPr>
            <a:xfrm>
              <a:off x="401761" y="807828"/>
              <a:ext cx="875030" cy="875030"/>
            </a:xfrm>
            <a:custGeom>
              <a:avLst/>
              <a:gdLst/>
              <a:ahLst/>
              <a:cxnLst/>
              <a:rect l="l" t="t" r="r" b="b"/>
              <a:pathLst>
                <a:path w="875030" h="875030">
                  <a:moveTo>
                    <a:pt x="437249" y="874498"/>
                  </a:moveTo>
                  <a:lnTo>
                    <a:pt x="389605" y="871932"/>
                  </a:lnTo>
                  <a:lnTo>
                    <a:pt x="343448" y="864413"/>
                  </a:lnTo>
                  <a:lnTo>
                    <a:pt x="299044" y="852207"/>
                  </a:lnTo>
                  <a:lnTo>
                    <a:pt x="256659" y="835580"/>
                  </a:lnTo>
                  <a:lnTo>
                    <a:pt x="216560" y="814801"/>
                  </a:lnTo>
                  <a:lnTo>
                    <a:pt x="179015" y="790134"/>
                  </a:lnTo>
                  <a:lnTo>
                    <a:pt x="144289" y="761848"/>
                  </a:lnTo>
                  <a:lnTo>
                    <a:pt x="112649" y="730209"/>
                  </a:lnTo>
                  <a:lnTo>
                    <a:pt x="84363" y="695483"/>
                  </a:lnTo>
                  <a:lnTo>
                    <a:pt x="59697" y="657937"/>
                  </a:lnTo>
                  <a:lnTo>
                    <a:pt x="38917" y="617838"/>
                  </a:lnTo>
                  <a:lnTo>
                    <a:pt x="22291" y="575454"/>
                  </a:lnTo>
                  <a:lnTo>
                    <a:pt x="10085" y="531049"/>
                  </a:lnTo>
                  <a:lnTo>
                    <a:pt x="2565" y="484892"/>
                  </a:lnTo>
                  <a:lnTo>
                    <a:pt x="0" y="437249"/>
                  </a:lnTo>
                  <a:lnTo>
                    <a:pt x="2565" y="389605"/>
                  </a:lnTo>
                  <a:lnTo>
                    <a:pt x="10085" y="343448"/>
                  </a:lnTo>
                  <a:lnTo>
                    <a:pt x="22291" y="299044"/>
                  </a:lnTo>
                  <a:lnTo>
                    <a:pt x="38917" y="256659"/>
                  </a:lnTo>
                  <a:lnTo>
                    <a:pt x="59697" y="216560"/>
                  </a:lnTo>
                  <a:lnTo>
                    <a:pt x="84363" y="179015"/>
                  </a:lnTo>
                  <a:lnTo>
                    <a:pt x="112649" y="144289"/>
                  </a:lnTo>
                  <a:lnTo>
                    <a:pt x="144289" y="112649"/>
                  </a:lnTo>
                  <a:lnTo>
                    <a:pt x="179015" y="84363"/>
                  </a:lnTo>
                  <a:lnTo>
                    <a:pt x="216560" y="59697"/>
                  </a:lnTo>
                  <a:lnTo>
                    <a:pt x="256659" y="38917"/>
                  </a:lnTo>
                  <a:lnTo>
                    <a:pt x="299044" y="22291"/>
                  </a:lnTo>
                  <a:lnTo>
                    <a:pt x="343448" y="10085"/>
                  </a:lnTo>
                  <a:lnTo>
                    <a:pt x="389605" y="2565"/>
                  </a:lnTo>
                  <a:lnTo>
                    <a:pt x="437249" y="0"/>
                  </a:lnTo>
                  <a:lnTo>
                    <a:pt x="486586" y="2790"/>
                  </a:lnTo>
                  <a:lnTo>
                    <a:pt x="534914" y="11045"/>
                  </a:lnTo>
                  <a:lnTo>
                    <a:pt x="581804" y="24586"/>
                  </a:lnTo>
                  <a:lnTo>
                    <a:pt x="626829" y="43236"/>
                  </a:lnTo>
                  <a:lnTo>
                    <a:pt x="669560" y="66817"/>
                  </a:lnTo>
                  <a:lnTo>
                    <a:pt x="709570" y="95153"/>
                  </a:lnTo>
                  <a:lnTo>
                    <a:pt x="746431" y="128067"/>
                  </a:lnTo>
                  <a:lnTo>
                    <a:pt x="779344" y="164927"/>
                  </a:lnTo>
                  <a:lnTo>
                    <a:pt x="807680" y="204937"/>
                  </a:lnTo>
                  <a:lnTo>
                    <a:pt x="831262" y="247668"/>
                  </a:lnTo>
                  <a:lnTo>
                    <a:pt x="849911" y="292693"/>
                  </a:lnTo>
                  <a:lnTo>
                    <a:pt x="863452" y="339584"/>
                  </a:lnTo>
                  <a:lnTo>
                    <a:pt x="871707" y="387911"/>
                  </a:lnTo>
                  <a:lnTo>
                    <a:pt x="874498" y="437249"/>
                  </a:lnTo>
                  <a:lnTo>
                    <a:pt x="871932" y="484892"/>
                  </a:lnTo>
                  <a:lnTo>
                    <a:pt x="864413" y="531049"/>
                  </a:lnTo>
                  <a:lnTo>
                    <a:pt x="852206" y="575454"/>
                  </a:lnTo>
                  <a:lnTo>
                    <a:pt x="835580" y="617838"/>
                  </a:lnTo>
                  <a:lnTo>
                    <a:pt x="814800" y="657937"/>
                  </a:lnTo>
                  <a:lnTo>
                    <a:pt x="790134" y="695483"/>
                  </a:lnTo>
                  <a:lnTo>
                    <a:pt x="761847" y="730209"/>
                  </a:lnTo>
                  <a:lnTo>
                    <a:pt x="730208" y="761848"/>
                  </a:lnTo>
                  <a:lnTo>
                    <a:pt x="695482" y="790134"/>
                  </a:lnTo>
                  <a:lnTo>
                    <a:pt x="657936" y="814801"/>
                  </a:lnTo>
                  <a:lnTo>
                    <a:pt x="617837" y="835580"/>
                  </a:lnTo>
                  <a:lnTo>
                    <a:pt x="575453" y="852207"/>
                  </a:lnTo>
                  <a:lnTo>
                    <a:pt x="531048" y="864413"/>
                  </a:lnTo>
                  <a:lnTo>
                    <a:pt x="484891" y="871932"/>
                  </a:lnTo>
                  <a:lnTo>
                    <a:pt x="437249" y="874498"/>
                  </a:lnTo>
                  <a:close/>
                </a:path>
              </a:pathLst>
            </a:custGeom>
            <a:solidFill>
              <a:srgbClr val="FFF2CC"/>
            </a:solidFill>
          </p:spPr>
          <p:txBody>
            <a:bodyPr wrap="square" lIns="0" tIns="0" rIns="0" bIns="0" rtlCol="0"/>
            <a:lstStyle/>
            <a:p>
              <a:endParaRPr/>
            </a:p>
          </p:txBody>
        </p:sp>
        <p:sp>
          <p:nvSpPr>
            <p:cNvPr id="4" name="object 4"/>
            <p:cNvSpPr/>
            <p:nvPr/>
          </p:nvSpPr>
          <p:spPr>
            <a:xfrm>
              <a:off x="401761" y="807828"/>
              <a:ext cx="875030" cy="875030"/>
            </a:xfrm>
            <a:custGeom>
              <a:avLst/>
              <a:gdLst/>
              <a:ahLst/>
              <a:cxnLst/>
              <a:rect l="l" t="t" r="r" b="b"/>
              <a:pathLst>
                <a:path w="875030" h="875030">
                  <a:moveTo>
                    <a:pt x="0" y="437249"/>
                  </a:moveTo>
                  <a:lnTo>
                    <a:pt x="2565" y="389605"/>
                  </a:lnTo>
                  <a:lnTo>
                    <a:pt x="10085" y="343448"/>
                  </a:lnTo>
                  <a:lnTo>
                    <a:pt x="22291" y="299044"/>
                  </a:lnTo>
                  <a:lnTo>
                    <a:pt x="38917" y="256659"/>
                  </a:lnTo>
                  <a:lnTo>
                    <a:pt x="59697" y="216560"/>
                  </a:lnTo>
                  <a:lnTo>
                    <a:pt x="84363" y="179015"/>
                  </a:lnTo>
                  <a:lnTo>
                    <a:pt x="112649" y="144289"/>
                  </a:lnTo>
                  <a:lnTo>
                    <a:pt x="144289" y="112649"/>
                  </a:lnTo>
                  <a:lnTo>
                    <a:pt x="179015" y="84363"/>
                  </a:lnTo>
                  <a:lnTo>
                    <a:pt x="216560" y="59697"/>
                  </a:lnTo>
                  <a:lnTo>
                    <a:pt x="256659" y="38917"/>
                  </a:lnTo>
                  <a:lnTo>
                    <a:pt x="299044" y="22291"/>
                  </a:lnTo>
                  <a:lnTo>
                    <a:pt x="343448" y="10085"/>
                  </a:lnTo>
                  <a:lnTo>
                    <a:pt x="389605" y="2565"/>
                  </a:lnTo>
                  <a:lnTo>
                    <a:pt x="437249" y="0"/>
                  </a:lnTo>
                  <a:lnTo>
                    <a:pt x="486586" y="2790"/>
                  </a:lnTo>
                  <a:lnTo>
                    <a:pt x="534914" y="11045"/>
                  </a:lnTo>
                  <a:lnTo>
                    <a:pt x="581804" y="24586"/>
                  </a:lnTo>
                  <a:lnTo>
                    <a:pt x="626829" y="43236"/>
                  </a:lnTo>
                  <a:lnTo>
                    <a:pt x="669560" y="66817"/>
                  </a:lnTo>
                  <a:lnTo>
                    <a:pt x="709570" y="95153"/>
                  </a:lnTo>
                  <a:lnTo>
                    <a:pt x="746430" y="128067"/>
                  </a:lnTo>
                  <a:lnTo>
                    <a:pt x="779344" y="164927"/>
                  </a:lnTo>
                  <a:lnTo>
                    <a:pt x="807680" y="204937"/>
                  </a:lnTo>
                  <a:lnTo>
                    <a:pt x="831262" y="247668"/>
                  </a:lnTo>
                  <a:lnTo>
                    <a:pt x="849911" y="292693"/>
                  </a:lnTo>
                  <a:lnTo>
                    <a:pt x="863452" y="339584"/>
                  </a:lnTo>
                  <a:lnTo>
                    <a:pt x="871707" y="387911"/>
                  </a:lnTo>
                  <a:lnTo>
                    <a:pt x="874498" y="437249"/>
                  </a:lnTo>
                  <a:lnTo>
                    <a:pt x="871932" y="484892"/>
                  </a:lnTo>
                  <a:lnTo>
                    <a:pt x="864413" y="531049"/>
                  </a:lnTo>
                  <a:lnTo>
                    <a:pt x="852206" y="575454"/>
                  </a:lnTo>
                  <a:lnTo>
                    <a:pt x="835580" y="617838"/>
                  </a:lnTo>
                  <a:lnTo>
                    <a:pt x="814800" y="657937"/>
                  </a:lnTo>
                  <a:lnTo>
                    <a:pt x="790134" y="695483"/>
                  </a:lnTo>
                  <a:lnTo>
                    <a:pt x="761847" y="730209"/>
                  </a:lnTo>
                  <a:lnTo>
                    <a:pt x="730208" y="761848"/>
                  </a:lnTo>
                  <a:lnTo>
                    <a:pt x="695482" y="790134"/>
                  </a:lnTo>
                  <a:lnTo>
                    <a:pt x="657936" y="814801"/>
                  </a:lnTo>
                  <a:lnTo>
                    <a:pt x="617837" y="835580"/>
                  </a:lnTo>
                  <a:lnTo>
                    <a:pt x="575453" y="852207"/>
                  </a:lnTo>
                  <a:lnTo>
                    <a:pt x="531048" y="864413"/>
                  </a:lnTo>
                  <a:lnTo>
                    <a:pt x="484891" y="871932"/>
                  </a:lnTo>
                  <a:lnTo>
                    <a:pt x="437249" y="874498"/>
                  </a:lnTo>
                  <a:lnTo>
                    <a:pt x="389605" y="871932"/>
                  </a:lnTo>
                  <a:lnTo>
                    <a:pt x="343448" y="864413"/>
                  </a:lnTo>
                  <a:lnTo>
                    <a:pt x="299044" y="852207"/>
                  </a:lnTo>
                  <a:lnTo>
                    <a:pt x="256659" y="835580"/>
                  </a:lnTo>
                  <a:lnTo>
                    <a:pt x="216560" y="814801"/>
                  </a:lnTo>
                  <a:lnTo>
                    <a:pt x="179015" y="790134"/>
                  </a:lnTo>
                  <a:lnTo>
                    <a:pt x="144289" y="761848"/>
                  </a:lnTo>
                  <a:lnTo>
                    <a:pt x="112649" y="730209"/>
                  </a:lnTo>
                  <a:lnTo>
                    <a:pt x="84363" y="695483"/>
                  </a:lnTo>
                  <a:lnTo>
                    <a:pt x="59697" y="657937"/>
                  </a:lnTo>
                  <a:lnTo>
                    <a:pt x="38917" y="617838"/>
                  </a:lnTo>
                  <a:lnTo>
                    <a:pt x="22291" y="575454"/>
                  </a:lnTo>
                  <a:lnTo>
                    <a:pt x="10085" y="531049"/>
                  </a:lnTo>
                  <a:lnTo>
                    <a:pt x="2565" y="484892"/>
                  </a:lnTo>
                  <a:lnTo>
                    <a:pt x="0" y="437249"/>
                  </a:lnTo>
                  <a:close/>
                </a:path>
              </a:pathLst>
            </a:custGeom>
            <a:ln w="12699">
              <a:solidFill>
                <a:srgbClr val="FFF2CC"/>
              </a:solidFill>
            </a:ln>
          </p:spPr>
          <p:txBody>
            <a:bodyPr wrap="square" lIns="0" tIns="0" rIns="0" bIns="0" rtlCol="0"/>
            <a:lstStyle/>
            <a:p>
              <a:endParaRPr/>
            </a:p>
          </p:txBody>
        </p:sp>
      </p:grpSp>
      <p:sp>
        <p:nvSpPr>
          <p:cNvPr id="5" name="object 5"/>
          <p:cNvSpPr txBox="1"/>
          <p:nvPr/>
        </p:nvSpPr>
        <p:spPr>
          <a:xfrm>
            <a:off x="1511401" y="896286"/>
            <a:ext cx="6652259" cy="635000"/>
          </a:xfrm>
          <a:prstGeom prst="rect">
            <a:avLst/>
          </a:prstGeom>
        </p:spPr>
        <p:txBody>
          <a:bodyPr vert="horz" wrap="square" lIns="0" tIns="12700" rIns="0" bIns="0" rtlCol="0">
            <a:spAutoFit/>
          </a:bodyPr>
          <a:lstStyle/>
          <a:p>
            <a:pPr marL="12700">
              <a:lnSpc>
                <a:spcPct val="100000"/>
              </a:lnSpc>
              <a:spcBef>
                <a:spcPts val="100"/>
              </a:spcBef>
            </a:pPr>
            <a:r>
              <a:rPr sz="4000" b="1" spc="-200" dirty="0">
                <a:latin typeface="Verdana"/>
                <a:cs typeface="Verdana"/>
              </a:rPr>
              <a:t>BUDGET</a:t>
            </a:r>
            <a:r>
              <a:rPr sz="4000" b="1" spc="-575" dirty="0">
                <a:latin typeface="Verdana"/>
                <a:cs typeface="Verdana"/>
              </a:rPr>
              <a:t> </a:t>
            </a:r>
            <a:r>
              <a:rPr sz="4000" b="1" spc="-350" dirty="0">
                <a:latin typeface="Verdana"/>
                <a:cs typeface="Verdana"/>
              </a:rPr>
              <a:t>AUTHORIZATION</a:t>
            </a:r>
            <a:endParaRPr sz="4000">
              <a:latin typeface="Verdana"/>
              <a:cs typeface="Verdana"/>
            </a:endParaRPr>
          </a:p>
        </p:txBody>
      </p:sp>
      <p:sp>
        <p:nvSpPr>
          <p:cNvPr id="6" name="object 6"/>
          <p:cNvSpPr/>
          <p:nvPr/>
        </p:nvSpPr>
        <p:spPr>
          <a:xfrm>
            <a:off x="537143" y="931050"/>
            <a:ext cx="635956" cy="635956"/>
          </a:xfrm>
          <a:prstGeom prst="rect">
            <a:avLst/>
          </a:prstGeom>
          <a:blipFill>
            <a:blip r:embed="rId3" cstate="print"/>
            <a:stretch>
              <a:fillRect/>
            </a:stretch>
          </a:blipFill>
        </p:spPr>
        <p:txBody>
          <a:bodyPr wrap="square" lIns="0" tIns="0" rIns="0" bIns="0" rtlCol="0"/>
          <a:lstStyle/>
          <a:p>
            <a:endParaRPr/>
          </a:p>
        </p:txBody>
      </p:sp>
      <p:sp>
        <p:nvSpPr>
          <p:cNvPr id="7" name="object 7"/>
          <p:cNvSpPr txBox="1"/>
          <p:nvPr/>
        </p:nvSpPr>
        <p:spPr>
          <a:xfrm>
            <a:off x="2268152" y="2614721"/>
            <a:ext cx="7713345" cy="1549400"/>
          </a:xfrm>
          <a:prstGeom prst="rect">
            <a:avLst/>
          </a:prstGeom>
        </p:spPr>
        <p:txBody>
          <a:bodyPr vert="horz" wrap="square" lIns="0" tIns="12700" rIns="0" bIns="0" rtlCol="0">
            <a:spAutoFit/>
          </a:bodyPr>
          <a:lstStyle/>
          <a:p>
            <a:pPr marL="848360" marR="5080" indent="-836294">
              <a:lnSpc>
                <a:spcPct val="100000"/>
              </a:lnSpc>
              <a:spcBef>
                <a:spcPts val="100"/>
              </a:spcBef>
            </a:pPr>
            <a:r>
              <a:rPr sz="5000" i="1" spc="15" dirty="0">
                <a:latin typeface="Segoe UI Light" panose="020B0502040204020203" pitchFamily="34" charset="0"/>
                <a:cs typeface="Segoe UI Light" panose="020B0502040204020203" pitchFamily="34" charset="0"/>
              </a:rPr>
              <a:t>not </a:t>
            </a:r>
            <a:r>
              <a:rPr sz="5000" i="1" spc="10" dirty="0">
                <a:latin typeface="Segoe UI Light" panose="020B0502040204020203" pitchFamily="34" charset="0"/>
                <a:cs typeface="Segoe UI Light" panose="020B0502040204020203" pitchFamily="34" charset="0"/>
              </a:rPr>
              <a:t>later </a:t>
            </a:r>
            <a:r>
              <a:rPr sz="5000" i="1" spc="-10" dirty="0">
                <a:latin typeface="Segoe UI Light" panose="020B0502040204020203" pitchFamily="34" charset="0"/>
                <a:cs typeface="Segoe UI Light" panose="020B0502040204020203" pitchFamily="34" charset="0"/>
              </a:rPr>
              <a:t>than </a:t>
            </a:r>
            <a:r>
              <a:rPr sz="5000" b="1" i="1" spc="-360" dirty="0">
                <a:latin typeface="Segoe UI Light" panose="020B0502040204020203" pitchFamily="34" charset="0"/>
                <a:cs typeface="Segoe UI Light" panose="020B0502040204020203" pitchFamily="34" charset="0"/>
              </a:rPr>
              <a:t>October </a:t>
            </a:r>
            <a:r>
              <a:rPr sz="5000" b="1" i="1" spc="145" dirty="0">
                <a:latin typeface="Segoe UI Light" panose="020B0502040204020203" pitchFamily="34" charset="0"/>
                <a:cs typeface="Segoe UI Light" panose="020B0502040204020203" pitchFamily="34" charset="0"/>
              </a:rPr>
              <a:t>16 </a:t>
            </a:r>
            <a:r>
              <a:rPr sz="5000" i="1" spc="15" dirty="0">
                <a:latin typeface="Segoe UI Light" panose="020B0502040204020203" pitchFamily="34" charset="0"/>
                <a:cs typeface="Segoe UI Light" panose="020B0502040204020203" pitchFamily="34" charset="0"/>
              </a:rPr>
              <a:t>of  the </a:t>
            </a:r>
            <a:r>
              <a:rPr sz="5000" i="1" spc="-30" dirty="0">
                <a:latin typeface="Segoe UI Light" panose="020B0502040204020203" pitchFamily="34" charset="0"/>
                <a:cs typeface="Segoe UI Light" panose="020B0502040204020203" pitchFamily="34" charset="0"/>
              </a:rPr>
              <a:t>current </a:t>
            </a:r>
            <a:r>
              <a:rPr sz="5000" i="1" dirty="0">
                <a:latin typeface="Segoe UI Light" panose="020B0502040204020203" pitchFamily="34" charset="0"/>
                <a:cs typeface="Segoe UI Light" panose="020B0502040204020203" pitchFamily="34" charset="0"/>
              </a:rPr>
              <a:t>ﬁscal</a:t>
            </a:r>
            <a:r>
              <a:rPr sz="5000" i="1" spc="320" dirty="0">
                <a:latin typeface="Segoe UI Light" panose="020B0502040204020203" pitchFamily="34" charset="0"/>
                <a:cs typeface="Segoe UI Light" panose="020B0502040204020203" pitchFamily="34" charset="0"/>
              </a:rPr>
              <a:t> </a:t>
            </a:r>
            <a:r>
              <a:rPr sz="5000" i="1" spc="-160" dirty="0">
                <a:latin typeface="Segoe UI Light" panose="020B0502040204020203" pitchFamily="34" charset="0"/>
                <a:cs typeface="Segoe UI Light" panose="020B0502040204020203" pitchFamily="34" charset="0"/>
              </a:rPr>
              <a:t>year</a:t>
            </a:r>
            <a:endParaRPr sz="5000" i="1" dirty="0">
              <a:latin typeface="Segoe UI Light" panose="020B0502040204020203" pitchFamily="34" charset="0"/>
              <a:cs typeface="Segoe UI Light" panose="020B0502040204020203" pitchFamily="34" charset="0"/>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1139490" y="6453044"/>
            <a:ext cx="141605" cy="162560"/>
          </a:xfrm>
          <a:prstGeom prst="rect">
            <a:avLst/>
          </a:prstGeom>
        </p:spPr>
        <p:txBody>
          <a:bodyPr vert="horz" wrap="square" lIns="0" tIns="12700" rIns="0" bIns="0" rtlCol="0">
            <a:spAutoFit/>
          </a:bodyPr>
          <a:lstStyle/>
          <a:p>
            <a:pPr marL="12700">
              <a:lnSpc>
                <a:spcPct val="100000"/>
              </a:lnSpc>
              <a:spcBef>
                <a:spcPts val="100"/>
              </a:spcBef>
            </a:pPr>
            <a:r>
              <a:rPr sz="900" spc="-5" dirty="0">
                <a:solidFill>
                  <a:srgbClr val="898989"/>
                </a:solidFill>
                <a:latin typeface="Carlito"/>
                <a:cs typeface="Carlito"/>
              </a:rPr>
              <a:t>70</a:t>
            </a:r>
            <a:endParaRPr sz="900">
              <a:latin typeface="Carlito"/>
              <a:cs typeface="Carlito"/>
            </a:endParaRPr>
          </a:p>
        </p:txBody>
      </p:sp>
      <p:sp>
        <p:nvSpPr>
          <p:cNvPr id="3" name="object 3"/>
          <p:cNvSpPr txBox="1">
            <a:spLocks noGrp="1"/>
          </p:cNvSpPr>
          <p:nvPr>
            <p:ph type="title"/>
          </p:nvPr>
        </p:nvSpPr>
        <p:spPr>
          <a:xfrm>
            <a:off x="2577783" y="1049838"/>
            <a:ext cx="7036434" cy="1122680"/>
          </a:xfrm>
          <a:prstGeom prst="rect">
            <a:avLst/>
          </a:prstGeom>
        </p:spPr>
        <p:txBody>
          <a:bodyPr vert="horz" wrap="square" lIns="0" tIns="12700" rIns="0" bIns="0" rtlCol="0">
            <a:spAutoFit/>
          </a:bodyPr>
          <a:lstStyle/>
          <a:p>
            <a:pPr marL="1059180" marR="5080" indent="-1047115">
              <a:lnSpc>
                <a:spcPct val="100000"/>
              </a:lnSpc>
              <a:spcBef>
                <a:spcPts val="100"/>
              </a:spcBef>
            </a:pPr>
            <a:r>
              <a:rPr sz="3600" b="1" spc="-10" dirty="0">
                <a:solidFill>
                  <a:srgbClr val="000000"/>
                </a:solidFill>
                <a:latin typeface="Gothic Uralic"/>
                <a:cs typeface="Gothic Uralic"/>
              </a:rPr>
              <a:t>LIABILITY FOR FAILURE TO </a:t>
            </a:r>
            <a:r>
              <a:rPr sz="3600" b="1" spc="-5" dirty="0">
                <a:solidFill>
                  <a:srgbClr val="000000"/>
                </a:solidFill>
                <a:latin typeface="Gothic Uralic"/>
                <a:cs typeface="Gothic Uralic"/>
              </a:rPr>
              <a:t>SUBMIT  </a:t>
            </a:r>
            <a:r>
              <a:rPr sz="3600" b="1" spc="-10" dirty="0">
                <a:solidFill>
                  <a:srgbClr val="000000"/>
                </a:solidFill>
                <a:latin typeface="Gothic Uralic"/>
                <a:cs typeface="Gothic Uralic"/>
              </a:rPr>
              <a:t>AN </a:t>
            </a:r>
            <a:r>
              <a:rPr sz="3600" b="1" spc="-5" dirty="0">
                <a:solidFill>
                  <a:srgbClr val="000000"/>
                </a:solidFill>
                <a:latin typeface="Gothic Uralic"/>
                <a:cs typeface="Gothic Uralic"/>
              </a:rPr>
              <a:t>EXECUTIVE</a:t>
            </a:r>
            <a:r>
              <a:rPr sz="3600" b="1" spc="-25" dirty="0">
                <a:solidFill>
                  <a:srgbClr val="000000"/>
                </a:solidFill>
                <a:latin typeface="Gothic Uralic"/>
                <a:cs typeface="Gothic Uralic"/>
              </a:rPr>
              <a:t> </a:t>
            </a:r>
            <a:r>
              <a:rPr sz="3600" b="1" spc="-5" dirty="0">
                <a:solidFill>
                  <a:srgbClr val="000000"/>
                </a:solidFill>
                <a:latin typeface="Gothic Uralic"/>
                <a:cs typeface="Gothic Uralic"/>
              </a:rPr>
              <a:t>BUDGET</a:t>
            </a:r>
            <a:endParaRPr sz="3600" b="1" dirty="0">
              <a:latin typeface="Gothic Uralic"/>
              <a:cs typeface="Gothic Uralic"/>
            </a:endParaRPr>
          </a:p>
        </p:txBody>
      </p:sp>
      <p:sp>
        <p:nvSpPr>
          <p:cNvPr id="4" name="object 4"/>
          <p:cNvSpPr txBox="1"/>
          <p:nvPr/>
        </p:nvSpPr>
        <p:spPr>
          <a:xfrm>
            <a:off x="1503750" y="2534022"/>
            <a:ext cx="9258935" cy="2899410"/>
          </a:xfrm>
          <a:prstGeom prst="rect">
            <a:avLst/>
          </a:prstGeom>
        </p:spPr>
        <p:txBody>
          <a:bodyPr vert="horz" wrap="square" lIns="0" tIns="12700" rIns="0" bIns="0" rtlCol="0">
            <a:spAutoFit/>
          </a:bodyPr>
          <a:lstStyle/>
          <a:p>
            <a:pPr marL="224790">
              <a:lnSpc>
                <a:spcPct val="100000"/>
              </a:lnSpc>
              <a:spcBef>
                <a:spcPts val="100"/>
              </a:spcBef>
            </a:pPr>
            <a:r>
              <a:rPr sz="2600" spc="-75" dirty="0">
                <a:latin typeface="Arial"/>
                <a:cs typeface="Arial"/>
              </a:rPr>
              <a:t>Failure </a:t>
            </a:r>
            <a:r>
              <a:rPr sz="2600" spc="30" dirty="0">
                <a:latin typeface="Arial"/>
                <a:cs typeface="Arial"/>
              </a:rPr>
              <a:t>to </a:t>
            </a:r>
            <a:r>
              <a:rPr sz="2600" spc="15" dirty="0">
                <a:latin typeface="Arial"/>
                <a:cs typeface="Arial"/>
              </a:rPr>
              <a:t>submit </a:t>
            </a:r>
            <a:r>
              <a:rPr sz="2600" spc="5" dirty="0">
                <a:latin typeface="Arial"/>
                <a:cs typeface="Arial"/>
              </a:rPr>
              <a:t>the </a:t>
            </a:r>
            <a:r>
              <a:rPr sz="2600" spc="-35" dirty="0">
                <a:latin typeface="Arial"/>
                <a:cs typeface="Arial"/>
              </a:rPr>
              <a:t>budget </a:t>
            </a:r>
            <a:r>
              <a:rPr sz="2600" spc="-10" dirty="0">
                <a:latin typeface="Arial"/>
                <a:cs typeface="Arial"/>
              </a:rPr>
              <a:t>within </a:t>
            </a:r>
            <a:r>
              <a:rPr sz="2600" spc="5" dirty="0">
                <a:latin typeface="Arial"/>
                <a:cs typeface="Arial"/>
              </a:rPr>
              <a:t>the </a:t>
            </a:r>
            <a:r>
              <a:rPr sz="2600" spc="-25" dirty="0">
                <a:latin typeface="Arial"/>
                <a:cs typeface="Arial"/>
              </a:rPr>
              <a:t>prescribed </a:t>
            </a:r>
            <a:r>
              <a:rPr sz="2600" spc="-30" dirty="0">
                <a:latin typeface="Arial"/>
                <a:cs typeface="Arial"/>
              </a:rPr>
              <a:t>period</a:t>
            </a:r>
            <a:r>
              <a:rPr sz="2600" spc="590" dirty="0">
                <a:latin typeface="Arial"/>
                <a:cs typeface="Arial"/>
              </a:rPr>
              <a:t> </a:t>
            </a:r>
            <a:r>
              <a:rPr sz="2600" spc="-150" dirty="0">
                <a:latin typeface="Arial"/>
                <a:cs typeface="Arial"/>
              </a:rPr>
              <a:t>–</a:t>
            </a:r>
            <a:endParaRPr sz="2600">
              <a:latin typeface="Arial"/>
              <a:cs typeface="Arial"/>
            </a:endParaRPr>
          </a:p>
          <a:p>
            <a:pPr marL="12700" marR="5080" indent="212725">
              <a:lnSpc>
                <a:spcPct val="100000"/>
              </a:lnSpc>
              <a:spcBef>
                <a:spcPts val="2120"/>
              </a:spcBef>
              <a:tabLst>
                <a:tab pos="1791335" algn="l"/>
                <a:tab pos="2663825" algn="l"/>
                <a:tab pos="3265804" algn="l"/>
                <a:tab pos="4712970" algn="l"/>
                <a:tab pos="5565775" algn="l"/>
                <a:tab pos="7917815" algn="l"/>
              </a:tabLst>
            </a:pPr>
            <a:r>
              <a:rPr sz="2600" spc="-20" dirty="0">
                <a:latin typeface="Arial"/>
                <a:cs typeface="Arial"/>
              </a:rPr>
              <a:t>Subjects	</a:t>
            </a:r>
            <a:r>
              <a:rPr sz="2600" spc="-229" dirty="0">
                <a:latin typeface="Arial"/>
                <a:cs typeface="Arial"/>
              </a:rPr>
              <a:t>LCE	</a:t>
            </a:r>
            <a:r>
              <a:rPr sz="2600" spc="30" dirty="0">
                <a:latin typeface="Arial"/>
                <a:cs typeface="Arial"/>
              </a:rPr>
              <a:t>to	</a:t>
            </a:r>
            <a:r>
              <a:rPr sz="2600" spc="-10" dirty="0">
                <a:latin typeface="Arial"/>
                <a:cs typeface="Arial"/>
              </a:rPr>
              <a:t>criminal	</a:t>
            </a:r>
            <a:r>
              <a:rPr sz="2600" spc="-45" dirty="0">
                <a:latin typeface="Arial"/>
                <a:cs typeface="Arial"/>
              </a:rPr>
              <a:t>and	</a:t>
            </a:r>
            <a:r>
              <a:rPr sz="2600" spc="-5" dirty="0">
                <a:latin typeface="Arial"/>
                <a:cs typeface="Arial"/>
              </a:rPr>
              <a:t>administrative	</a:t>
            </a:r>
            <a:r>
              <a:rPr sz="2600" dirty="0">
                <a:latin typeface="Arial"/>
                <a:cs typeface="Arial"/>
              </a:rPr>
              <a:t>penalties  </a:t>
            </a:r>
            <a:r>
              <a:rPr sz="2600" spc="-50" dirty="0">
                <a:latin typeface="Arial"/>
                <a:cs typeface="Arial"/>
              </a:rPr>
              <a:t>provided </a:t>
            </a:r>
            <a:r>
              <a:rPr sz="2600" spc="-45" dirty="0">
                <a:latin typeface="Arial"/>
                <a:cs typeface="Arial"/>
              </a:rPr>
              <a:t>under </a:t>
            </a:r>
            <a:r>
              <a:rPr sz="2600" spc="5" dirty="0">
                <a:latin typeface="Arial"/>
                <a:cs typeface="Arial"/>
              </a:rPr>
              <a:t>the </a:t>
            </a:r>
            <a:r>
              <a:rPr sz="2600" spc="-100" dirty="0">
                <a:latin typeface="Arial"/>
                <a:cs typeface="Arial"/>
              </a:rPr>
              <a:t>Code </a:t>
            </a:r>
            <a:r>
              <a:rPr sz="2600" spc="-45" dirty="0">
                <a:latin typeface="Arial"/>
                <a:cs typeface="Arial"/>
              </a:rPr>
              <a:t>and </a:t>
            </a:r>
            <a:r>
              <a:rPr sz="2600" spc="-10" dirty="0">
                <a:latin typeface="Arial"/>
                <a:cs typeface="Arial"/>
              </a:rPr>
              <a:t>other </a:t>
            </a:r>
            <a:r>
              <a:rPr sz="2600" spc="-20" dirty="0">
                <a:latin typeface="Arial"/>
                <a:cs typeface="Arial"/>
              </a:rPr>
              <a:t>applicable</a:t>
            </a:r>
            <a:r>
              <a:rPr sz="2600" spc="630" dirty="0">
                <a:latin typeface="Arial"/>
                <a:cs typeface="Arial"/>
              </a:rPr>
              <a:t> </a:t>
            </a:r>
            <a:r>
              <a:rPr sz="2600" spc="-45" dirty="0">
                <a:latin typeface="Arial"/>
                <a:cs typeface="Arial"/>
              </a:rPr>
              <a:t>laws</a:t>
            </a:r>
            <a:endParaRPr sz="2600">
              <a:latin typeface="Arial"/>
              <a:cs typeface="Arial"/>
            </a:endParaRPr>
          </a:p>
          <a:p>
            <a:pPr marR="8890" algn="r">
              <a:lnSpc>
                <a:spcPct val="100000"/>
              </a:lnSpc>
              <a:spcBef>
                <a:spcPts val="680"/>
              </a:spcBef>
            </a:pPr>
            <a:r>
              <a:rPr sz="1500" b="1" i="1" spc="-90" dirty="0">
                <a:solidFill>
                  <a:srgbClr val="3A3838"/>
                </a:solidFill>
                <a:latin typeface="Arial"/>
                <a:cs typeface="Arial"/>
              </a:rPr>
              <a:t>[Section </a:t>
            </a:r>
            <a:r>
              <a:rPr sz="1500" b="1" i="1" spc="15" dirty="0">
                <a:solidFill>
                  <a:srgbClr val="3A3838"/>
                </a:solidFill>
                <a:latin typeface="Arial"/>
                <a:cs typeface="Arial"/>
              </a:rPr>
              <a:t>318, </a:t>
            </a:r>
            <a:r>
              <a:rPr sz="1500" b="1" i="1" spc="-145" dirty="0">
                <a:solidFill>
                  <a:srgbClr val="3A3838"/>
                </a:solidFill>
                <a:latin typeface="Arial"/>
                <a:cs typeface="Arial"/>
              </a:rPr>
              <a:t>RA </a:t>
            </a:r>
            <a:r>
              <a:rPr sz="1500" b="1" i="1" spc="-105" dirty="0">
                <a:solidFill>
                  <a:srgbClr val="3A3838"/>
                </a:solidFill>
                <a:latin typeface="Arial"/>
                <a:cs typeface="Arial"/>
              </a:rPr>
              <a:t>No.</a:t>
            </a:r>
            <a:r>
              <a:rPr sz="1500" b="1" i="1" spc="-10" dirty="0">
                <a:solidFill>
                  <a:srgbClr val="3A3838"/>
                </a:solidFill>
                <a:latin typeface="Arial"/>
                <a:cs typeface="Arial"/>
              </a:rPr>
              <a:t> </a:t>
            </a:r>
            <a:r>
              <a:rPr sz="1500" b="1" i="1" spc="15" dirty="0">
                <a:solidFill>
                  <a:srgbClr val="3A3838"/>
                </a:solidFill>
                <a:latin typeface="Arial"/>
                <a:cs typeface="Arial"/>
              </a:rPr>
              <a:t>7160]</a:t>
            </a:r>
            <a:endParaRPr sz="1500">
              <a:latin typeface="Arial"/>
              <a:cs typeface="Arial"/>
            </a:endParaRPr>
          </a:p>
          <a:p>
            <a:pPr>
              <a:lnSpc>
                <a:spcPct val="100000"/>
              </a:lnSpc>
            </a:pPr>
            <a:endParaRPr sz="1500">
              <a:latin typeface="Arial"/>
              <a:cs typeface="Arial"/>
            </a:endParaRPr>
          </a:p>
          <a:p>
            <a:pPr marL="396875" indent="-287655">
              <a:lnSpc>
                <a:spcPct val="100000"/>
              </a:lnSpc>
              <a:spcBef>
                <a:spcPts val="1020"/>
              </a:spcBef>
              <a:buClr>
                <a:srgbClr val="000000"/>
              </a:buClr>
              <a:buSzPct val="93333"/>
              <a:buChar char="•"/>
              <a:tabLst>
                <a:tab pos="396240" algn="l"/>
                <a:tab pos="396875" algn="l"/>
              </a:tabLst>
            </a:pPr>
            <a:r>
              <a:rPr sz="1500" b="1" i="1" spc="-100" dirty="0">
                <a:solidFill>
                  <a:srgbClr val="3A3838"/>
                </a:solidFill>
                <a:latin typeface="Arial"/>
                <a:cs typeface="Arial"/>
              </a:rPr>
              <a:t>Sec. </a:t>
            </a:r>
            <a:r>
              <a:rPr sz="1500" b="1" i="1" spc="40" dirty="0">
                <a:solidFill>
                  <a:srgbClr val="3A3838"/>
                </a:solidFill>
                <a:latin typeface="Arial"/>
                <a:cs typeface="Arial"/>
              </a:rPr>
              <a:t>60 </a:t>
            </a:r>
            <a:r>
              <a:rPr sz="1500" b="1" i="1" spc="45" dirty="0">
                <a:solidFill>
                  <a:srgbClr val="3A3838"/>
                </a:solidFill>
                <a:latin typeface="Arial"/>
                <a:cs typeface="Arial"/>
              </a:rPr>
              <a:t>– </a:t>
            </a:r>
            <a:r>
              <a:rPr sz="1500" b="1" i="1" spc="-135" dirty="0">
                <a:solidFill>
                  <a:srgbClr val="3A3838"/>
                </a:solidFill>
                <a:latin typeface="Arial"/>
                <a:cs typeface="Arial"/>
              </a:rPr>
              <a:t>Grounds </a:t>
            </a:r>
            <a:r>
              <a:rPr sz="1500" b="1" i="1" spc="-90" dirty="0">
                <a:solidFill>
                  <a:srgbClr val="3A3838"/>
                </a:solidFill>
                <a:latin typeface="Arial"/>
                <a:cs typeface="Arial"/>
              </a:rPr>
              <a:t>for </a:t>
            </a:r>
            <a:r>
              <a:rPr sz="1500" b="1" i="1" spc="-95" dirty="0">
                <a:solidFill>
                  <a:srgbClr val="3A3838"/>
                </a:solidFill>
                <a:latin typeface="Arial"/>
                <a:cs typeface="Arial"/>
              </a:rPr>
              <a:t>disciplinary</a:t>
            </a:r>
            <a:r>
              <a:rPr sz="1500" b="1" i="1" spc="-30" dirty="0">
                <a:solidFill>
                  <a:srgbClr val="3A3838"/>
                </a:solidFill>
                <a:latin typeface="Arial"/>
                <a:cs typeface="Arial"/>
              </a:rPr>
              <a:t> </a:t>
            </a:r>
            <a:r>
              <a:rPr sz="1500" b="1" i="1" spc="-95" dirty="0">
                <a:solidFill>
                  <a:srgbClr val="3A3838"/>
                </a:solidFill>
                <a:latin typeface="Arial"/>
                <a:cs typeface="Arial"/>
              </a:rPr>
              <a:t>actions</a:t>
            </a:r>
            <a:endParaRPr sz="1500">
              <a:latin typeface="Arial"/>
              <a:cs typeface="Arial"/>
            </a:endParaRPr>
          </a:p>
          <a:p>
            <a:pPr marL="396875" indent="-287655">
              <a:lnSpc>
                <a:spcPct val="100000"/>
              </a:lnSpc>
              <a:spcBef>
                <a:spcPts val="259"/>
              </a:spcBef>
              <a:buClr>
                <a:srgbClr val="000000"/>
              </a:buClr>
              <a:buSzPct val="93333"/>
              <a:buChar char="•"/>
              <a:tabLst>
                <a:tab pos="396240" algn="l"/>
                <a:tab pos="396875" algn="l"/>
              </a:tabLst>
            </a:pPr>
            <a:r>
              <a:rPr sz="1500" b="1" i="1" spc="-100" dirty="0">
                <a:solidFill>
                  <a:srgbClr val="3A3838"/>
                </a:solidFill>
                <a:latin typeface="Arial"/>
                <a:cs typeface="Arial"/>
              </a:rPr>
              <a:t>(Secs. </a:t>
            </a:r>
            <a:r>
              <a:rPr sz="1500" b="1" i="1" dirty="0">
                <a:solidFill>
                  <a:srgbClr val="3A3838"/>
                </a:solidFill>
                <a:latin typeface="Arial"/>
                <a:cs typeface="Arial"/>
              </a:rPr>
              <a:t>61-68 </a:t>
            </a:r>
            <a:r>
              <a:rPr sz="1500" b="1" i="1" spc="45" dirty="0">
                <a:solidFill>
                  <a:srgbClr val="3A3838"/>
                </a:solidFill>
                <a:latin typeface="Arial"/>
                <a:cs typeface="Arial"/>
              </a:rPr>
              <a:t>– </a:t>
            </a:r>
            <a:r>
              <a:rPr sz="1500" b="1" i="1" spc="-85" dirty="0">
                <a:solidFill>
                  <a:srgbClr val="3A3838"/>
                </a:solidFill>
                <a:latin typeface="Arial"/>
                <a:cs typeface="Arial"/>
              </a:rPr>
              <a:t>other </a:t>
            </a:r>
            <a:r>
              <a:rPr sz="1500" b="1" i="1" spc="-95" dirty="0">
                <a:solidFill>
                  <a:srgbClr val="3A3838"/>
                </a:solidFill>
                <a:latin typeface="Arial"/>
                <a:cs typeface="Arial"/>
              </a:rPr>
              <a:t>rules </a:t>
            </a:r>
            <a:r>
              <a:rPr sz="1500" b="1" i="1" spc="-120" dirty="0">
                <a:solidFill>
                  <a:srgbClr val="3A3838"/>
                </a:solidFill>
                <a:latin typeface="Arial"/>
                <a:cs typeface="Arial"/>
              </a:rPr>
              <a:t>on </a:t>
            </a:r>
            <a:r>
              <a:rPr sz="1500" b="1" i="1" spc="-95" dirty="0">
                <a:solidFill>
                  <a:srgbClr val="3A3838"/>
                </a:solidFill>
                <a:latin typeface="Arial"/>
                <a:cs typeface="Arial"/>
              </a:rPr>
              <a:t>disciplinary</a:t>
            </a:r>
            <a:r>
              <a:rPr sz="1500" b="1" i="1" spc="40" dirty="0">
                <a:solidFill>
                  <a:srgbClr val="3A3838"/>
                </a:solidFill>
                <a:latin typeface="Arial"/>
                <a:cs typeface="Arial"/>
              </a:rPr>
              <a:t> </a:t>
            </a:r>
            <a:r>
              <a:rPr sz="1500" b="1" i="1" spc="-90" dirty="0">
                <a:solidFill>
                  <a:srgbClr val="3A3838"/>
                </a:solidFill>
                <a:latin typeface="Arial"/>
                <a:cs typeface="Arial"/>
              </a:rPr>
              <a:t>actions)</a:t>
            </a:r>
            <a:endParaRPr sz="1500">
              <a:latin typeface="Arial"/>
              <a:cs typeface="Arial"/>
            </a:endParaRPr>
          </a:p>
          <a:p>
            <a:pPr marL="396875" indent="-287655">
              <a:lnSpc>
                <a:spcPct val="100000"/>
              </a:lnSpc>
              <a:spcBef>
                <a:spcPts val="259"/>
              </a:spcBef>
              <a:buClr>
                <a:srgbClr val="000000"/>
              </a:buClr>
              <a:buSzPct val="93333"/>
              <a:buChar char="•"/>
              <a:tabLst>
                <a:tab pos="396240" algn="l"/>
                <a:tab pos="396875" algn="l"/>
              </a:tabLst>
            </a:pPr>
            <a:r>
              <a:rPr sz="1500" b="1" i="1" u="heavy" spc="-90" dirty="0">
                <a:solidFill>
                  <a:srgbClr val="0462C1"/>
                </a:solidFill>
                <a:uFill>
                  <a:solidFill>
                    <a:srgbClr val="0462C1"/>
                  </a:solidFill>
                </a:uFill>
                <a:latin typeface="Arial"/>
                <a:cs typeface="Arial"/>
              </a:rPr>
              <a:t>Villanueva </a:t>
            </a:r>
            <a:r>
              <a:rPr sz="1500" b="1" i="1" u="heavy" spc="-125" dirty="0">
                <a:solidFill>
                  <a:srgbClr val="0462C1"/>
                </a:solidFill>
                <a:uFill>
                  <a:solidFill>
                    <a:srgbClr val="0462C1"/>
                  </a:solidFill>
                </a:uFill>
                <a:latin typeface="Arial"/>
                <a:cs typeface="Arial"/>
              </a:rPr>
              <a:t>vs. </a:t>
            </a:r>
            <a:r>
              <a:rPr sz="1500" b="1" i="1" u="heavy" spc="-100" dirty="0">
                <a:solidFill>
                  <a:srgbClr val="0462C1"/>
                </a:solidFill>
                <a:uFill>
                  <a:solidFill>
                    <a:srgbClr val="0462C1"/>
                  </a:solidFill>
                </a:uFill>
                <a:latin typeface="Arial"/>
                <a:cs typeface="Arial"/>
              </a:rPr>
              <a:t>Ople, </a:t>
            </a:r>
            <a:r>
              <a:rPr sz="1500" b="1" i="1" u="heavy" spc="-130" dirty="0">
                <a:solidFill>
                  <a:srgbClr val="0462C1"/>
                </a:solidFill>
                <a:uFill>
                  <a:solidFill>
                    <a:srgbClr val="0462C1"/>
                  </a:solidFill>
                </a:uFill>
                <a:latin typeface="Arial"/>
                <a:cs typeface="Arial"/>
              </a:rPr>
              <a:t>GR. </a:t>
            </a:r>
            <a:r>
              <a:rPr sz="1500" b="1" i="1" u="heavy" spc="25" dirty="0">
                <a:solidFill>
                  <a:srgbClr val="0462C1"/>
                </a:solidFill>
                <a:uFill>
                  <a:solidFill>
                    <a:srgbClr val="0462C1"/>
                  </a:solidFill>
                </a:uFill>
                <a:latin typeface="Arial"/>
                <a:cs typeface="Arial"/>
              </a:rPr>
              <a:t>165125, </a:t>
            </a:r>
            <a:r>
              <a:rPr sz="1500" b="1" i="1" u="heavy" spc="-135" dirty="0">
                <a:solidFill>
                  <a:srgbClr val="0462C1"/>
                </a:solidFill>
                <a:uFill>
                  <a:solidFill>
                    <a:srgbClr val="0462C1"/>
                  </a:solidFill>
                </a:uFill>
                <a:latin typeface="Arial"/>
                <a:cs typeface="Arial"/>
              </a:rPr>
              <a:t>Nov. </a:t>
            </a:r>
            <a:r>
              <a:rPr sz="1500" b="1" i="1" u="heavy" spc="5" dirty="0">
                <a:solidFill>
                  <a:srgbClr val="0462C1"/>
                </a:solidFill>
                <a:uFill>
                  <a:solidFill>
                    <a:srgbClr val="0462C1"/>
                  </a:solidFill>
                </a:uFill>
                <a:latin typeface="Arial"/>
                <a:cs typeface="Arial"/>
              </a:rPr>
              <a:t>18,</a:t>
            </a:r>
            <a:r>
              <a:rPr sz="1500" b="1" i="1" u="heavy" spc="235" dirty="0">
                <a:solidFill>
                  <a:srgbClr val="0462C1"/>
                </a:solidFill>
                <a:uFill>
                  <a:solidFill>
                    <a:srgbClr val="0462C1"/>
                  </a:solidFill>
                </a:uFill>
                <a:latin typeface="Arial"/>
                <a:cs typeface="Arial"/>
              </a:rPr>
              <a:t> </a:t>
            </a:r>
            <a:r>
              <a:rPr sz="1500" b="1" i="1" u="heavy" spc="40" dirty="0">
                <a:solidFill>
                  <a:srgbClr val="0462C1"/>
                </a:solidFill>
                <a:uFill>
                  <a:solidFill>
                    <a:srgbClr val="0462C1"/>
                  </a:solidFill>
                </a:uFill>
                <a:latin typeface="Arial"/>
                <a:cs typeface="Arial"/>
              </a:rPr>
              <a:t>2005</a:t>
            </a:r>
            <a:endParaRPr sz="1500">
              <a:latin typeface="Arial"/>
              <a:cs typeface="Arial"/>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body" idx="1"/>
          </p:nvPr>
        </p:nvSpPr>
        <p:spPr>
          <a:xfrm>
            <a:off x="838200" y="1825625"/>
            <a:ext cx="10515600" cy="2854473"/>
          </a:xfrm>
          <a:prstGeom prst="rect">
            <a:avLst/>
          </a:prstGeom>
        </p:spPr>
        <p:txBody>
          <a:bodyPr vert="horz" wrap="square" lIns="0" tIns="388467" rIns="0" bIns="0" rtlCol="0">
            <a:spAutoFit/>
          </a:bodyPr>
          <a:lstStyle/>
          <a:p>
            <a:pPr marL="207645" marR="5080" indent="0" algn="ctr">
              <a:lnSpc>
                <a:spcPct val="100000"/>
              </a:lnSpc>
              <a:spcBef>
                <a:spcPts val="100"/>
              </a:spcBef>
              <a:buNone/>
            </a:pPr>
            <a:r>
              <a:rPr sz="3200" i="1" spc="-60" dirty="0">
                <a:latin typeface="Segoe UI Light" panose="020B0502040204020203" pitchFamily="34" charset="0"/>
                <a:cs typeface="Segoe UI Light" panose="020B0502040204020203" pitchFamily="34" charset="0"/>
              </a:rPr>
              <a:t>“</a:t>
            </a:r>
            <a:r>
              <a:rPr sz="3200" b="1" i="1" spc="-60" dirty="0">
                <a:latin typeface="Segoe UI Light" panose="020B0502040204020203" pitchFamily="34" charset="0"/>
                <a:cs typeface="Segoe UI Light" panose="020B0502040204020203" pitchFamily="34" charset="0"/>
              </a:rPr>
              <a:t>On </a:t>
            </a:r>
            <a:r>
              <a:rPr sz="3200" b="1" i="1" spc="-105" dirty="0">
                <a:latin typeface="Segoe UI Light" panose="020B0502040204020203" pitchFamily="34" charset="0"/>
                <a:cs typeface="Segoe UI Light" panose="020B0502040204020203" pitchFamily="34" charset="0"/>
              </a:rPr>
              <a:t>or </a:t>
            </a:r>
            <a:r>
              <a:rPr sz="3200" b="1" i="1" spc="-120" dirty="0">
                <a:latin typeface="Segoe UI Light" panose="020B0502040204020203" pitchFamily="34" charset="0"/>
                <a:cs typeface="Segoe UI Light" panose="020B0502040204020203" pitchFamily="34" charset="0"/>
              </a:rPr>
              <a:t>before </a:t>
            </a:r>
            <a:r>
              <a:rPr sz="3200" b="1" i="1" spc="-110" dirty="0">
                <a:latin typeface="Segoe UI Light" panose="020B0502040204020203" pitchFamily="34" charset="0"/>
                <a:cs typeface="Segoe UI Light" panose="020B0502040204020203" pitchFamily="34" charset="0"/>
              </a:rPr>
              <a:t>the </a:t>
            </a:r>
            <a:r>
              <a:rPr sz="3200" b="1" i="1" spc="-140" dirty="0">
                <a:latin typeface="Segoe UI Light" panose="020B0502040204020203" pitchFamily="34" charset="0"/>
                <a:cs typeface="Segoe UI Light" panose="020B0502040204020203" pitchFamily="34" charset="0"/>
              </a:rPr>
              <a:t>end </a:t>
            </a:r>
            <a:r>
              <a:rPr sz="3200" b="1" i="1" spc="-125" dirty="0">
                <a:latin typeface="Segoe UI Light" panose="020B0502040204020203" pitchFamily="34" charset="0"/>
                <a:cs typeface="Segoe UI Light" panose="020B0502040204020203" pitchFamily="34" charset="0"/>
              </a:rPr>
              <a:t>of </a:t>
            </a:r>
            <a:r>
              <a:rPr sz="3200" b="1" i="1" spc="-110" dirty="0">
                <a:latin typeface="Segoe UI Light" panose="020B0502040204020203" pitchFamily="34" charset="0"/>
                <a:cs typeface="Segoe UI Light" panose="020B0502040204020203" pitchFamily="34" charset="0"/>
              </a:rPr>
              <a:t>the </a:t>
            </a:r>
            <a:r>
              <a:rPr sz="3200" b="1" i="1" spc="-120" dirty="0">
                <a:latin typeface="Segoe UI Light" panose="020B0502040204020203" pitchFamily="34" charset="0"/>
                <a:cs typeface="Segoe UI Light" panose="020B0502040204020203" pitchFamily="34" charset="0"/>
              </a:rPr>
              <a:t>current </a:t>
            </a:r>
            <a:r>
              <a:rPr sz="3200" b="1" i="1" spc="-160" dirty="0">
                <a:latin typeface="Segoe UI Light" panose="020B0502040204020203" pitchFamily="34" charset="0"/>
                <a:cs typeface="Segoe UI Light" panose="020B0502040204020203" pitchFamily="34" charset="0"/>
              </a:rPr>
              <a:t>ﬁscal </a:t>
            </a:r>
            <a:r>
              <a:rPr sz="3200" b="1" i="1" spc="-80" dirty="0">
                <a:latin typeface="Segoe UI Light" panose="020B0502040204020203" pitchFamily="34" charset="0"/>
                <a:cs typeface="Segoe UI Light" panose="020B0502040204020203" pitchFamily="34" charset="0"/>
              </a:rPr>
              <a:t>year</a:t>
            </a:r>
            <a:r>
              <a:rPr sz="3200" i="1" spc="-80" dirty="0">
                <a:latin typeface="Segoe UI Light" panose="020B0502040204020203" pitchFamily="34" charset="0"/>
                <a:cs typeface="Segoe UI Light" panose="020B0502040204020203" pitchFamily="34" charset="0"/>
              </a:rPr>
              <a:t>, </a:t>
            </a:r>
            <a:r>
              <a:rPr sz="3200" i="1" spc="-20" dirty="0">
                <a:latin typeface="Segoe UI Light" panose="020B0502040204020203" pitchFamily="34" charset="0"/>
                <a:cs typeface="Segoe UI Light" panose="020B0502040204020203" pitchFamily="34" charset="0"/>
              </a:rPr>
              <a:t>the  </a:t>
            </a:r>
            <a:r>
              <a:rPr sz="3200" i="1" spc="-30" dirty="0">
                <a:latin typeface="Segoe UI Light" panose="020B0502040204020203" pitchFamily="34" charset="0"/>
                <a:cs typeface="Segoe UI Light" panose="020B0502040204020203" pitchFamily="34" charset="0"/>
              </a:rPr>
              <a:t>Sanggunian </a:t>
            </a:r>
            <a:r>
              <a:rPr sz="3200" i="1" spc="-25" dirty="0">
                <a:latin typeface="Segoe UI Light" panose="020B0502040204020203" pitchFamily="34" charset="0"/>
                <a:cs typeface="Segoe UI Light" panose="020B0502040204020203" pitchFamily="34" charset="0"/>
              </a:rPr>
              <a:t>concerned </a:t>
            </a:r>
            <a:r>
              <a:rPr sz="3200" i="1" spc="-15" dirty="0">
                <a:latin typeface="Segoe UI Light" panose="020B0502040204020203" pitchFamily="34" charset="0"/>
                <a:cs typeface="Segoe UI Light" panose="020B0502040204020203" pitchFamily="34" charset="0"/>
              </a:rPr>
              <a:t>shall </a:t>
            </a:r>
            <a:r>
              <a:rPr sz="3200" i="1" spc="-20" dirty="0">
                <a:latin typeface="Segoe UI Light" panose="020B0502040204020203" pitchFamily="34" charset="0"/>
                <a:cs typeface="Segoe UI Light" panose="020B0502040204020203" pitchFamily="34" charset="0"/>
              </a:rPr>
              <a:t>enact, </a:t>
            </a:r>
            <a:r>
              <a:rPr sz="3200" b="1" i="1" spc="-130" dirty="0">
                <a:latin typeface="Segoe UI Light" panose="020B0502040204020203" pitchFamily="34" charset="0"/>
                <a:cs typeface="Segoe UI Light" panose="020B0502040204020203" pitchFamily="34" charset="0"/>
              </a:rPr>
              <a:t>through </a:t>
            </a:r>
            <a:r>
              <a:rPr sz="3200" b="1" i="1" spc="-60" dirty="0">
                <a:latin typeface="Segoe UI Light" panose="020B0502040204020203" pitchFamily="34" charset="0"/>
                <a:cs typeface="Segoe UI Light" panose="020B0502040204020203" pitchFamily="34" charset="0"/>
              </a:rPr>
              <a:t>an </a:t>
            </a:r>
            <a:r>
              <a:rPr sz="3200" b="1" i="1" spc="-120" dirty="0">
                <a:latin typeface="Segoe UI Light" panose="020B0502040204020203" pitchFamily="34" charset="0"/>
                <a:cs typeface="Segoe UI Light" panose="020B0502040204020203" pitchFamily="34" charset="0"/>
              </a:rPr>
              <a:t>ordinance</a:t>
            </a:r>
            <a:r>
              <a:rPr sz="3200" i="1" spc="-120" dirty="0">
                <a:latin typeface="Segoe UI Light" panose="020B0502040204020203" pitchFamily="34" charset="0"/>
                <a:cs typeface="Segoe UI Light" panose="020B0502040204020203" pitchFamily="34" charset="0"/>
              </a:rPr>
              <a:t>, </a:t>
            </a:r>
            <a:r>
              <a:rPr sz="3200" i="1" spc="-20" dirty="0">
                <a:latin typeface="Segoe UI Light" panose="020B0502040204020203" pitchFamily="34" charset="0"/>
                <a:cs typeface="Segoe UI Light" panose="020B0502040204020203" pitchFamily="34" charset="0"/>
              </a:rPr>
              <a:t>the  </a:t>
            </a:r>
            <a:r>
              <a:rPr sz="3200" i="1" spc="5" dirty="0">
                <a:latin typeface="Segoe UI Light" panose="020B0502040204020203" pitchFamily="34" charset="0"/>
                <a:cs typeface="Segoe UI Light" panose="020B0502040204020203" pitchFamily="34" charset="0"/>
              </a:rPr>
              <a:t>annual</a:t>
            </a:r>
            <a:r>
              <a:rPr sz="3200" i="1" spc="-100" dirty="0">
                <a:latin typeface="Segoe UI Light" panose="020B0502040204020203" pitchFamily="34" charset="0"/>
                <a:cs typeface="Segoe UI Light" panose="020B0502040204020203" pitchFamily="34" charset="0"/>
              </a:rPr>
              <a:t> </a:t>
            </a:r>
            <a:r>
              <a:rPr sz="3200" i="1" spc="15" dirty="0">
                <a:latin typeface="Segoe UI Light" panose="020B0502040204020203" pitchFamily="34" charset="0"/>
                <a:cs typeface="Segoe UI Light" panose="020B0502040204020203" pitchFamily="34" charset="0"/>
              </a:rPr>
              <a:t>budget</a:t>
            </a:r>
            <a:r>
              <a:rPr sz="3200" i="1" spc="-105" dirty="0">
                <a:latin typeface="Segoe UI Light" panose="020B0502040204020203" pitchFamily="34" charset="0"/>
                <a:cs typeface="Segoe UI Light" panose="020B0502040204020203" pitchFamily="34" charset="0"/>
              </a:rPr>
              <a:t> </a:t>
            </a:r>
            <a:r>
              <a:rPr sz="3200" i="1" spc="30" dirty="0">
                <a:latin typeface="Segoe UI Light" panose="020B0502040204020203" pitchFamily="34" charset="0"/>
                <a:cs typeface="Segoe UI Light" panose="020B0502040204020203" pitchFamily="34" charset="0"/>
              </a:rPr>
              <a:t>of</a:t>
            </a:r>
            <a:r>
              <a:rPr sz="3200" i="1" spc="-185" dirty="0">
                <a:latin typeface="Segoe UI Light" panose="020B0502040204020203" pitchFamily="34" charset="0"/>
                <a:cs typeface="Segoe UI Light" panose="020B0502040204020203" pitchFamily="34" charset="0"/>
              </a:rPr>
              <a:t> </a:t>
            </a:r>
            <a:r>
              <a:rPr sz="3200" i="1" spc="-20" dirty="0">
                <a:latin typeface="Segoe UI Light" panose="020B0502040204020203" pitchFamily="34" charset="0"/>
                <a:cs typeface="Segoe UI Light" panose="020B0502040204020203" pitchFamily="34" charset="0"/>
              </a:rPr>
              <a:t>the</a:t>
            </a:r>
            <a:r>
              <a:rPr sz="3200" i="1" spc="-95" dirty="0">
                <a:latin typeface="Segoe UI Light" panose="020B0502040204020203" pitchFamily="34" charset="0"/>
                <a:cs typeface="Segoe UI Light" panose="020B0502040204020203" pitchFamily="34" charset="0"/>
              </a:rPr>
              <a:t> </a:t>
            </a:r>
            <a:r>
              <a:rPr sz="3200" i="1" spc="25" dirty="0">
                <a:latin typeface="Segoe UI Light" panose="020B0502040204020203" pitchFamily="34" charset="0"/>
                <a:cs typeface="Segoe UI Light" panose="020B0502040204020203" pitchFamily="34" charset="0"/>
              </a:rPr>
              <a:t>local</a:t>
            </a:r>
            <a:r>
              <a:rPr sz="3200" i="1" spc="-95" dirty="0">
                <a:latin typeface="Segoe UI Light" panose="020B0502040204020203" pitchFamily="34" charset="0"/>
                <a:cs typeface="Segoe UI Light" panose="020B0502040204020203" pitchFamily="34" charset="0"/>
              </a:rPr>
              <a:t> </a:t>
            </a:r>
            <a:r>
              <a:rPr sz="3200" i="1" dirty="0">
                <a:latin typeface="Segoe UI Light" panose="020B0502040204020203" pitchFamily="34" charset="0"/>
                <a:cs typeface="Segoe UI Light" panose="020B0502040204020203" pitchFamily="34" charset="0"/>
              </a:rPr>
              <a:t>government</a:t>
            </a:r>
            <a:r>
              <a:rPr sz="3200" i="1" spc="-110" dirty="0">
                <a:latin typeface="Segoe UI Light" panose="020B0502040204020203" pitchFamily="34" charset="0"/>
                <a:cs typeface="Segoe UI Light" panose="020B0502040204020203" pitchFamily="34" charset="0"/>
              </a:rPr>
              <a:t> </a:t>
            </a:r>
            <a:r>
              <a:rPr sz="3200" i="1" dirty="0">
                <a:latin typeface="Segoe UI Light" panose="020B0502040204020203" pitchFamily="34" charset="0"/>
                <a:cs typeface="Segoe UI Light" panose="020B0502040204020203" pitchFamily="34" charset="0"/>
              </a:rPr>
              <a:t>unit</a:t>
            </a:r>
            <a:r>
              <a:rPr sz="3200" i="1" spc="-130" dirty="0">
                <a:latin typeface="Segoe UI Light" panose="020B0502040204020203" pitchFamily="34" charset="0"/>
                <a:cs typeface="Segoe UI Light" panose="020B0502040204020203" pitchFamily="34" charset="0"/>
              </a:rPr>
              <a:t> </a:t>
            </a:r>
            <a:r>
              <a:rPr sz="3200" i="1" spc="40" dirty="0">
                <a:latin typeface="Segoe UI Light" panose="020B0502040204020203" pitchFamily="34" charset="0"/>
                <a:cs typeface="Segoe UI Light" panose="020B0502040204020203" pitchFamily="34" charset="0"/>
              </a:rPr>
              <a:t>for</a:t>
            </a:r>
            <a:r>
              <a:rPr sz="3200" i="1" spc="-180" dirty="0">
                <a:latin typeface="Segoe UI Light" panose="020B0502040204020203" pitchFamily="34" charset="0"/>
                <a:cs typeface="Segoe UI Light" panose="020B0502040204020203" pitchFamily="34" charset="0"/>
              </a:rPr>
              <a:t> </a:t>
            </a:r>
            <a:r>
              <a:rPr sz="3200" i="1" spc="-20" dirty="0">
                <a:latin typeface="Segoe UI Light" panose="020B0502040204020203" pitchFamily="34" charset="0"/>
                <a:cs typeface="Segoe UI Light" panose="020B0502040204020203" pitchFamily="34" charset="0"/>
              </a:rPr>
              <a:t>the</a:t>
            </a:r>
            <a:r>
              <a:rPr sz="3200" i="1" spc="-100" dirty="0">
                <a:latin typeface="Segoe UI Light" panose="020B0502040204020203" pitchFamily="34" charset="0"/>
                <a:cs typeface="Segoe UI Light" panose="020B0502040204020203" pitchFamily="34" charset="0"/>
              </a:rPr>
              <a:t> </a:t>
            </a:r>
            <a:r>
              <a:rPr sz="3200" i="1" spc="-50" dirty="0">
                <a:latin typeface="Segoe UI Light" panose="020B0502040204020203" pitchFamily="34" charset="0"/>
                <a:cs typeface="Segoe UI Light" panose="020B0502040204020203" pitchFamily="34" charset="0"/>
              </a:rPr>
              <a:t>ensuing</a:t>
            </a:r>
            <a:r>
              <a:rPr sz="3200" i="1" spc="-95" dirty="0">
                <a:latin typeface="Segoe UI Light" panose="020B0502040204020203" pitchFamily="34" charset="0"/>
                <a:cs typeface="Segoe UI Light" panose="020B0502040204020203" pitchFamily="34" charset="0"/>
              </a:rPr>
              <a:t> </a:t>
            </a:r>
            <a:r>
              <a:rPr sz="3200" i="1" spc="-10" dirty="0" err="1">
                <a:latin typeface="Segoe UI Light" panose="020B0502040204020203" pitchFamily="34" charset="0"/>
                <a:cs typeface="Segoe UI Light" panose="020B0502040204020203" pitchFamily="34" charset="0"/>
              </a:rPr>
              <a:t>ﬁsca</a:t>
            </a:r>
            <a:r>
              <a:rPr lang="en-PH" sz="3200" i="1" spc="-10" dirty="0">
                <a:latin typeface="Segoe UI Light" panose="020B0502040204020203" pitchFamily="34" charset="0"/>
                <a:cs typeface="Segoe UI Light" panose="020B0502040204020203" pitchFamily="34" charset="0"/>
              </a:rPr>
              <a:t>l </a:t>
            </a:r>
            <a:r>
              <a:rPr sz="3200" i="1" spc="5" dirty="0">
                <a:latin typeface="Segoe UI Light" panose="020B0502040204020203" pitchFamily="34" charset="0"/>
                <a:cs typeface="Segoe UI Light" panose="020B0502040204020203" pitchFamily="34" charset="0"/>
              </a:rPr>
              <a:t>year</a:t>
            </a:r>
            <a:r>
              <a:rPr sz="3200" i="1" spc="-160" dirty="0">
                <a:latin typeface="Segoe UI Light" panose="020B0502040204020203" pitchFamily="34" charset="0"/>
                <a:cs typeface="Segoe UI Light" panose="020B0502040204020203" pitchFamily="34" charset="0"/>
              </a:rPr>
              <a:t> </a:t>
            </a:r>
            <a:r>
              <a:rPr sz="3200" i="1" spc="-10" dirty="0">
                <a:latin typeface="Segoe UI Light" panose="020B0502040204020203" pitchFamily="34" charset="0"/>
                <a:cs typeface="Segoe UI Light" panose="020B0502040204020203" pitchFamily="34" charset="0"/>
              </a:rPr>
              <a:t>on</a:t>
            </a:r>
            <a:r>
              <a:rPr sz="3200" i="1" spc="-120" dirty="0">
                <a:latin typeface="Segoe UI Light" panose="020B0502040204020203" pitchFamily="34" charset="0"/>
                <a:cs typeface="Segoe UI Light" panose="020B0502040204020203" pitchFamily="34" charset="0"/>
              </a:rPr>
              <a:t> </a:t>
            </a:r>
            <a:r>
              <a:rPr sz="3200" i="1" spc="-20" dirty="0">
                <a:latin typeface="Segoe UI Light" panose="020B0502040204020203" pitchFamily="34" charset="0"/>
                <a:cs typeface="Segoe UI Light" panose="020B0502040204020203" pitchFamily="34" charset="0"/>
              </a:rPr>
              <a:t>the</a:t>
            </a:r>
            <a:r>
              <a:rPr sz="3200" i="1" spc="-100" dirty="0">
                <a:latin typeface="Segoe UI Light" panose="020B0502040204020203" pitchFamily="34" charset="0"/>
                <a:cs typeface="Segoe UI Light" panose="020B0502040204020203" pitchFamily="34" charset="0"/>
              </a:rPr>
              <a:t> </a:t>
            </a:r>
            <a:r>
              <a:rPr sz="3200" i="1" spc="-45" dirty="0">
                <a:latin typeface="Segoe UI Light" panose="020B0502040204020203" pitchFamily="34" charset="0"/>
                <a:cs typeface="Segoe UI Light" panose="020B0502040204020203" pitchFamily="34" charset="0"/>
              </a:rPr>
              <a:t>basis</a:t>
            </a:r>
            <a:r>
              <a:rPr sz="3200" i="1" spc="-95" dirty="0">
                <a:latin typeface="Segoe UI Light" panose="020B0502040204020203" pitchFamily="34" charset="0"/>
                <a:cs typeface="Segoe UI Light" panose="020B0502040204020203" pitchFamily="34" charset="0"/>
              </a:rPr>
              <a:t> </a:t>
            </a:r>
            <a:r>
              <a:rPr sz="3200" i="1" spc="30" dirty="0">
                <a:latin typeface="Segoe UI Light" panose="020B0502040204020203" pitchFamily="34" charset="0"/>
                <a:cs typeface="Segoe UI Light" panose="020B0502040204020203" pitchFamily="34" charset="0"/>
              </a:rPr>
              <a:t>of</a:t>
            </a:r>
            <a:r>
              <a:rPr sz="3200" i="1" spc="-180" dirty="0">
                <a:latin typeface="Segoe UI Light" panose="020B0502040204020203" pitchFamily="34" charset="0"/>
                <a:cs typeface="Segoe UI Light" panose="020B0502040204020203" pitchFamily="34" charset="0"/>
              </a:rPr>
              <a:t> </a:t>
            </a:r>
            <a:r>
              <a:rPr sz="3200" i="1" spc="-20" dirty="0">
                <a:latin typeface="Segoe UI Light" panose="020B0502040204020203" pitchFamily="34" charset="0"/>
                <a:cs typeface="Segoe UI Light" panose="020B0502040204020203" pitchFamily="34" charset="0"/>
              </a:rPr>
              <a:t>the</a:t>
            </a:r>
            <a:r>
              <a:rPr sz="3200" i="1" spc="-100" dirty="0">
                <a:latin typeface="Segoe UI Light" panose="020B0502040204020203" pitchFamily="34" charset="0"/>
                <a:cs typeface="Segoe UI Light" panose="020B0502040204020203" pitchFamily="34" charset="0"/>
              </a:rPr>
              <a:t> </a:t>
            </a:r>
            <a:r>
              <a:rPr sz="3200" i="1" spc="-30" dirty="0">
                <a:latin typeface="Segoe UI Light" panose="020B0502040204020203" pitchFamily="34" charset="0"/>
                <a:cs typeface="Segoe UI Light" panose="020B0502040204020203" pitchFamily="34" charset="0"/>
              </a:rPr>
              <a:t>estimates</a:t>
            </a:r>
            <a:r>
              <a:rPr sz="3200" i="1" spc="-95" dirty="0">
                <a:latin typeface="Segoe UI Light" panose="020B0502040204020203" pitchFamily="34" charset="0"/>
                <a:cs typeface="Segoe UI Light" panose="020B0502040204020203" pitchFamily="34" charset="0"/>
              </a:rPr>
              <a:t> </a:t>
            </a:r>
            <a:r>
              <a:rPr sz="3200" i="1" spc="30" dirty="0">
                <a:latin typeface="Segoe UI Light" panose="020B0502040204020203" pitchFamily="34" charset="0"/>
                <a:cs typeface="Segoe UI Light" panose="020B0502040204020203" pitchFamily="34" charset="0"/>
              </a:rPr>
              <a:t>of</a:t>
            </a:r>
            <a:r>
              <a:rPr sz="3200" i="1" spc="-155" dirty="0">
                <a:latin typeface="Segoe UI Light" panose="020B0502040204020203" pitchFamily="34" charset="0"/>
                <a:cs typeface="Segoe UI Light" panose="020B0502040204020203" pitchFamily="34" charset="0"/>
              </a:rPr>
              <a:t> </a:t>
            </a:r>
            <a:r>
              <a:rPr sz="3200" i="1" spc="-15" dirty="0">
                <a:latin typeface="Segoe UI Light" panose="020B0502040204020203" pitchFamily="34" charset="0"/>
                <a:cs typeface="Segoe UI Light" panose="020B0502040204020203" pitchFamily="34" charset="0"/>
              </a:rPr>
              <a:t>income</a:t>
            </a:r>
            <a:r>
              <a:rPr sz="3200" i="1" spc="-95" dirty="0">
                <a:latin typeface="Segoe UI Light" panose="020B0502040204020203" pitchFamily="34" charset="0"/>
                <a:cs typeface="Segoe UI Light" panose="020B0502040204020203" pitchFamily="34" charset="0"/>
              </a:rPr>
              <a:t> </a:t>
            </a:r>
            <a:r>
              <a:rPr sz="3200" i="1" spc="20" dirty="0">
                <a:latin typeface="Segoe UI Light" panose="020B0502040204020203" pitchFamily="34" charset="0"/>
                <a:cs typeface="Segoe UI Light" panose="020B0502040204020203" pitchFamily="34" charset="0"/>
              </a:rPr>
              <a:t>and</a:t>
            </a:r>
            <a:r>
              <a:rPr sz="3200" i="1" spc="-95" dirty="0">
                <a:latin typeface="Segoe UI Light" panose="020B0502040204020203" pitchFamily="34" charset="0"/>
                <a:cs typeface="Segoe UI Light" panose="020B0502040204020203" pitchFamily="34" charset="0"/>
              </a:rPr>
              <a:t> </a:t>
            </a:r>
            <a:r>
              <a:rPr sz="3200" i="1" spc="-25" dirty="0">
                <a:latin typeface="Segoe UI Light" panose="020B0502040204020203" pitchFamily="34" charset="0"/>
                <a:cs typeface="Segoe UI Light" panose="020B0502040204020203" pitchFamily="34" charset="0"/>
              </a:rPr>
              <a:t>expenditures  </a:t>
            </a:r>
            <a:r>
              <a:rPr sz="3200" i="1" dirty="0">
                <a:latin typeface="Segoe UI Light" panose="020B0502040204020203" pitchFamily="34" charset="0"/>
                <a:cs typeface="Segoe UI Light" panose="020B0502040204020203" pitchFamily="34" charset="0"/>
              </a:rPr>
              <a:t>submitted</a:t>
            </a:r>
            <a:r>
              <a:rPr sz="3200" i="1" spc="-100" dirty="0">
                <a:latin typeface="Segoe UI Light" panose="020B0502040204020203" pitchFamily="34" charset="0"/>
                <a:cs typeface="Segoe UI Light" panose="020B0502040204020203" pitchFamily="34" charset="0"/>
              </a:rPr>
              <a:t> </a:t>
            </a:r>
            <a:r>
              <a:rPr sz="3200" i="1" spc="35" dirty="0">
                <a:latin typeface="Segoe UI Light" panose="020B0502040204020203" pitchFamily="34" charset="0"/>
                <a:cs typeface="Segoe UI Light" panose="020B0502040204020203" pitchFamily="34" charset="0"/>
              </a:rPr>
              <a:t>by</a:t>
            </a:r>
            <a:r>
              <a:rPr sz="3200" i="1" spc="-185" dirty="0">
                <a:latin typeface="Segoe UI Light" panose="020B0502040204020203" pitchFamily="34" charset="0"/>
                <a:cs typeface="Segoe UI Light" panose="020B0502040204020203" pitchFamily="34" charset="0"/>
              </a:rPr>
              <a:t> </a:t>
            </a:r>
            <a:r>
              <a:rPr sz="3200" i="1" spc="-20" dirty="0">
                <a:latin typeface="Segoe UI Light" panose="020B0502040204020203" pitchFamily="34" charset="0"/>
                <a:cs typeface="Segoe UI Light" panose="020B0502040204020203" pitchFamily="34" charset="0"/>
              </a:rPr>
              <a:t>the</a:t>
            </a:r>
            <a:r>
              <a:rPr sz="3200" i="1" spc="-95" dirty="0">
                <a:latin typeface="Segoe UI Light" panose="020B0502040204020203" pitchFamily="34" charset="0"/>
                <a:cs typeface="Segoe UI Light" panose="020B0502040204020203" pitchFamily="34" charset="0"/>
              </a:rPr>
              <a:t> </a:t>
            </a:r>
            <a:r>
              <a:rPr sz="3200" i="1" spc="25" dirty="0">
                <a:latin typeface="Segoe UI Light" panose="020B0502040204020203" pitchFamily="34" charset="0"/>
                <a:cs typeface="Segoe UI Light" panose="020B0502040204020203" pitchFamily="34" charset="0"/>
              </a:rPr>
              <a:t>local</a:t>
            </a:r>
            <a:r>
              <a:rPr sz="3200" i="1" spc="-95" dirty="0">
                <a:latin typeface="Segoe UI Light" panose="020B0502040204020203" pitchFamily="34" charset="0"/>
                <a:cs typeface="Segoe UI Light" panose="020B0502040204020203" pitchFamily="34" charset="0"/>
              </a:rPr>
              <a:t> </a:t>
            </a:r>
            <a:r>
              <a:rPr sz="3200" i="1" spc="-20" dirty="0">
                <a:latin typeface="Segoe UI Light" panose="020B0502040204020203" pitchFamily="34" charset="0"/>
                <a:cs typeface="Segoe UI Light" panose="020B0502040204020203" pitchFamily="34" charset="0"/>
              </a:rPr>
              <a:t>chief</a:t>
            </a:r>
            <a:r>
              <a:rPr sz="3200" i="1" spc="-155" dirty="0">
                <a:latin typeface="Segoe UI Light" panose="020B0502040204020203" pitchFamily="34" charset="0"/>
                <a:cs typeface="Segoe UI Light" panose="020B0502040204020203" pitchFamily="34" charset="0"/>
              </a:rPr>
              <a:t> </a:t>
            </a:r>
            <a:r>
              <a:rPr sz="3200" i="1" spc="-70" dirty="0">
                <a:latin typeface="Segoe UI Light" panose="020B0502040204020203" pitchFamily="34" charset="0"/>
                <a:cs typeface="Segoe UI Light" panose="020B0502040204020203" pitchFamily="34" charset="0"/>
              </a:rPr>
              <a:t>executive.”</a:t>
            </a:r>
          </a:p>
        </p:txBody>
      </p:sp>
      <p:grpSp>
        <p:nvGrpSpPr>
          <p:cNvPr id="3" name="object 3"/>
          <p:cNvGrpSpPr/>
          <p:nvPr/>
        </p:nvGrpSpPr>
        <p:grpSpPr>
          <a:xfrm>
            <a:off x="395411" y="801478"/>
            <a:ext cx="887730" cy="887730"/>
            <a:chOff x="395411" y="801478"/>
            <a:chExt cx="887730" cy="887730"/>
          </a:xfrm>
        </p:grpSpPr>
        <p:sp>
          <p:nvSpPr>
            <p:cNvPr id="4" name="object 4"/>
            <p:cNvSpPr/>
            <p:nvPr/>
          </p:nvSpPr>
          <p:spPr>
            <a:xfrm>
              <a:off x="401761" y="807828"/>
              <a:ext cx="875030" cy="875030"/>
            </a:xfrm>
            <a:custGeom>
              <a:avLst/>
              <a:gdLst/>
              <a:ahLst/>
              <a:cxnLst/>
              <a:rect l="l" t="t" r="r" b="b"/>
              <a:pathLst>
                <a:path w="875030" h="875030">
                  <a:moveTo>
                    <a:pt x="437249" y="874498"/>
                  </a:moveTo>
                  <a:lnTo>
                    <a:pt x="389605" y="871932"/>
                  </a:lnTo>
                  <a:lnTo>
                    <a:pt x="343448" y="864413"/>
                  </a:lnTo>
                  <a:lnTo>
                    <a:pt x="299044" y="852207"/>
                  </a:lnTo>
                  <a:lnTo>
                    <a:pt x="256659" y="835580"/>
                  </a:lnTo>
                  <a:lnTo>
                    <a:pt x="216560" y="814801"/>
                  </a:lnTo>
                  <a:lnTo>
                    <a:pt x="179015" y="790134"/>
                  </a:lnTo>
                  <a:lnTo>
                    <a:pt x="144289" y="761848"/>
                  </a:lnTo>
                  <a:lnTo>
                    <a:pt x="112649" y="730209"/>
                  </a:lnTo>
                  <a:lnTo>
                    <a:pt x="84363" y="695483"/>
                  </a:lnTo>
                  <a:lnTo>
                    <a:pt x="59697" y="657937"/>
                  </a:lnTo>
                  <a:lnTo>
                    <a:pt x="38917" y="617838"/>
                  </a:lnTo>
                  <a:lnTo>
                    <a:pt x="22291" y="575454"/>
                  </a:lnTo>
                  <a:lnTo>
                    <a:pt x="10085" y="531049"/>
                  </a:lnTo>
                  <a:lnTo>
                    <a:pt x="2565" y="484892"/>
                  </a:lnTo>
                  <a:lnTo>
                    <a:pt x="0" y="437249"/>
                  </a:lnTo>
                  <a:lnTo>
                    <a:pt x="2565" y="389605"/>
                  </a:lnTo>
                  <a:lnTo>
                    <a:pt x="10085" y="343448"/>
                  </a:lnTo>
                  <a:lnTo>
                    <a:pt x="22291" y="299044"/>
                  </a:lnTo>
                  <a:lnTo>
                    <a:pt x="38917" y="256659"/>
                  </a:lnTo>
                  <a:lnTo>
                    <a:pt x="59697" y="216560"/>
                  </a:lnTo>
                  <a:lnTo>
                    <a:pt x="84363" y="179015"/>
                  </a:lnTo>
                  <a:lnTo>
                    <a:pt x="112649" y="144289"/>
                  </a:lnTo>
                  <a:lnTo>
                    <a:pt x="144289" y="112649"/>
                  </a:lnTo>
                  <a:lnTo>
                    <a:pt x="179015" y="84363"/>
                  </a:lnTo>
                  <a:lnTo>
                    <a:pt x="216560" y="59697"/>
                  </a:lnTo>
                  <a:lnTo>
                    <a:pt x="256659" y="38917"/>
                  </a:lnTo>
                  <a:lnTo>
                    <a:pt x="299044" y="22291"/>
                  </a:lnTo>
                  <a:lnTo>
                    <a:pt x="343448" y="10085"/>
                  </a:lnTo>
                  <a:lnTo>
                    <a:pt x="389605" y="2565"/>
                  </a:lnTo>
                  <a:lnTo>
                    <a:pt x="437249" y="0"/>
                  </a:lnTo>
                  <a:lnTo>
                    <a:pt x="486586" y="2790"/>
                  </a:lnTo>
                  <a:lnTo>
                    <a:pt x="534914" y="11045"/>
                  </a:lnTo>
                  <a:lnTo>
                    <a:pt x="581804" y="24586"/>
                  </a:lnTo>
                  <a:lnTo>
                    <a:pt x="626829" y="43236"/>
                  </a:lnTo>
                  <a:lnTo>
                    <a:pt x="669560" y="66817"/>
                  </a:lnTo>
                  <a:lnTo>
                    <a:pt x="709570" y="95153"/>
                  </a:lnTo>
                  <a:lnTo>
                    <a:pt x="746431" y="128067"/>
                  </a:lnTo>
                  <a:lnTo>
                    <a:pt x="779344" y="164927"/>
                  </a:lnTo>
                  <a:lnTo>
                    <a:pt x="807680" y="204937"/>
                  </a:lnTo>
                  <a:lnTo>
                    <a:pt x="831262" y="247668"/>
                  </a:lnTo>
                  <a:lnTo>
                    <a:pt x="849911" y="292693"/>
                  </a:lnTo>
                  <a:lnTo>
                    <a:pt x="863452" y="339584"/>
                  </a:lnTo>
                  <a:lnTo>
                    <a:pt x="871707" y="387911"/>
                  </a:lnTo>
                  <a:lnTo>
                    <a:pt x="874498" y="437249"/>
                  </a:lnTo>
                  <a:lnTo>
                    <a:pt x="871932" y="484892"/>
                  </a:lnTo>
                  <a:lnTo>
                    <a:pt x="864413" y="531049"/>
                  </a:lnTo>
                  <a:lnTo>
                    <a:pt x="852206" y="575454"/>
                  </a:lnTo>
                  <a:lnTo>
                    <a:pt x="835580" y="617838"/>
                  </a:lnTo>
                  <a:lnTo>
                    <a:pt x="814800" y="657937"/>
                  </a:lnTo>
                  <a:lnTo>
                    <a:pt x="790134" y="695483"/>
                  </a:lnTo>
                  <a:lnTo>
                    <a:pt x="761847" y="730209"/>
                  </a:lnTo>
                  <a:lnTo>
                    <a:pt x="730208" y="761848"/>
                  </a:lnTo>
                  <a:lnTo>
                    <a:pt x="695482" y="790134"/>
                  </a:lnTo>
                  <a:lnTo>
                    <a:pt x="657936" y="814801"/>
                  </a:lnTo>
                  <a:lnTo>
                    <a:pt x="617837" y="835580"/>
                  </a:lnTo>
                  <a:lnTo>
                    <a:pt x="575453" y="852207"/>
                  </a:lnTo>
                  <a:lnTo>
                    <a:pt x="531048" y="864413"/>
                  </a:lnTo>
                  <a:lnTo>
                    <a:pt x="484891" y="871932"/>
                  </a:lnTo>
                  <a:lnTo>
                    <a:pt x="437249" y="874498"/>
                  </a:lnTo>
                  <a:close/>
                </a:path>
              </a:pathLst>
            </a:custGeom>
            <a:solidFill>
              <a:srgbClr val="FFF2CC"/>
            </a:solidFill>
          </p:spPr>
          <p:txBody>
            <a:bodyPr wrap="square" lIns="0" tIns="0" rIns="0" bIns="0" rtlCol="0"/>
            <a:lstStyle/>
            <a:p>
              <a:endParaRPr/>
            </a:p>
          </p:txBody>
        </p:sp>
        <p:sp>
          <p:nvSpPr>
            <p:cNvPr id="5" name="object 5"/>
            <p:cNvSpPr/>
            <p:nvPr/>
          </p:nvSpPr>
          <p:spPr>
            <a:xfrm>
              <a:off x="401761" y="807828"/>
              <a:ext cx="875030" cy="875030"/>
            </a:xfrm>
            <a:custGeom>
              <a:avLst/>
              <a:gdLst/>
              <a:ahLst/>
              <a:cxnLst/>
              <a:rect l="l" t="t" r="r" b="b"/>
              <a:pathLst>
                <a:path w="875030" h="875030">
                  <a:moveTo>
                    <a:pt x="0" y="437249"/>
                  </a:moveTo>
                  <a:lnTo>
                    <a:pt x="2565" y="389605"/>
                  </a:lnTo>
                  <a:lnTo>
                    <a:pt x="10085" y="343448"/>
                  </a:lnTo>
                  <a:lnTo>
                    <a:pt x="22291" y="299044"/>
                  </a:lnTo>
                  <a:lnTo>
                    <a:pt x="38917" y="256659"/>
                  </a:lnTo>
                  <a:lnTo>
                    <a:pt x="59697" y="216560"/>
                  </a:lnTo>
                  <a:lnTo>
                    <a:pt x="84363" y="179015"/>
                  </a:lnTo>
                  <a:lnTo>
                    <a:pt x="112649" y="144289"/>
                  </a:lnTo>
                  <a:lnTo>
                    <a:pt x="144289" y="112649"/>
                  </a:lnTo>
                  <a:lnTo>
                    <a:pt x="179015" y="84363"/>
                  </a:lnTo>
                  <a:lnTo>
                    <a:pt x="216560" y="59697"/>
                  </a:lnTo>
                  <a:lnTo>
                    <a:pt x="256659" y="38917"/>
                  </a:lnTo>
                  <a:lnTo>
                    <a:pt x="299044" y="22291"/>
                  </a:lnTo>
                  <a:lnTo>
                    <a:pt x="343448" y="10085"/>
                  </a:lnTo>
                  <a:lnTo>
                    <a:pt x="389605" y="2565"/>
                  </a:lnTo>
                  <a:lnTo>
                    <a:pt x="437249" y="0"/>
                  </a:lnTo>
                  <a:lnTo>
                    <a:pt x="486586" y="2790"/>
                  </a:lnTo>
                  <a:lnTo>
                    <a:pt x="534914" y="11045"/>
                  </a:lnTo>
                  <a:lnTo>
                    <a:pt x="581804" y="24586"/>
                  </a:lnTo>
                  <a:lnTo>
                    <a:pt x="626829" y="43236"/>
                  </a:lnTo>
                  <a:lnTo>
                    <a:pt x="669560" y="66817"/>
                  </a:lnTo>
                  <a:lnTo>
                    <a:pt x="709570" y="95153"/>
                  </a:lnTo>
                  <a:lnTo>
                    <a:pt x="746430" y="128067"/>
                  </a:lnTo>
                  <a:lnTo>
                    <a:pt x="779344" y="164927"/>
                  </a:lnTo>
                  <a:lnTo>
                    <a:pt x="807680" y="204937"/>
                  </a:lnTo>
                  <a:lnTo>
                    <a:pt x="831262" y="247668"/>
                  </a:lnTo>
                  <a:lnTo>
                    <a:pt x="849911" y="292693"/>
                  </a:lnTo>
                  <a:lnTo>
                    <a:pt x="863452" y="339584"/>
                  </a:lnTo>
                  <a:lnTo>
                    <a:pt x="871707" y="387911"/>
                  </a:lnTo>
                  <a:lnTo>
                    <a:pt x="874498" y="437249"/>
                  </a:lnTo>
                  <a:lnTo>
                    <a:pt x="871932" y="484892"/>
                  </a:lnTo>
                  <a:lnTo>
                    <a:pt x="864413" y="531049"/>
                  </a:lnTo>
                  <a:lnTo>
                    <a:pt x="852206" y="575454"/>
                  </a:lnTo>
                  <a:lnTo>
                    <a:pt x="835580" y="617838"/>
                  </a:lnTo>
                  <a:lnTo>
                    <a:pt x="814800" y="657937"/>
                  </a:lnTo>
                  <a:lnTo>
                    <a:pt x="790134" y="695483"/>
                  </a:lnTo>
                  <a:lnTo>
                    <a:pt x="761847" y="730209"/>
                  </a:lnTo>
                  <a:lnTo>
                    <a:pt x="730208" y="761848"/>
                  </a:lnTo>
                  <a:lnTo>
                    <a:pt x="695482" y="790134"/>
                  </a:lnTo>
                  <a:lnTo>
                    <a:pt x="657936" y="814801"/>
                  </a:lnTo>
                  <a:lnTo>
                    <a:pt x="617837" y="835580"/>
                  </a:lnTo>
                  <a:lnTo>
                    <a:pt x="575453" y="852207"/>
                  </a:lnTo>
                  <a:lnTo>
                    <a:pt x="531048" y="864413"/>
                  </a:lnTo>
                  <a:lnTo>
                    <a:pt x="484891" y="871932"/>
                  </a:lnTo>
                  <a:lnTo>
                    <a:pt x="437249" y="874498"/>
                  </a:lnTo>
                  <a:lnTo>
                    <a:pt x="389605" y="871932"/>
                  </a:lnTo>
                  <a:lnTo>
                    <a:pt x="343448" y="864413"/>
                  </a:lnTo>
                  <a:lnTo>
                    <a:pt x="299044" y="852207"/>
                  </a:lnTo>
                  <a:lnTo>
                    <a:pt x="256659" y="835580"/>
                  </a:lnTo>
                  <a:lnTo>
                    <a:pt x="216560" y="814801"/>
                  </a:lnTo>
                  <a:lnTo>
                    <a:pt x="179015" y="790134"/>
                  </a:lnTo>
                  <a:lnTo>
                    <a:pt x="144289" y="761848"/>
                  </a:lnTo>
                  <a:lnTo>
                    <a:pt x="112649" y="730209"/>
                  </a:lnTo>
                  <a:lnTo>
                    <a:pt x="84363" y="695483"/>
                  </a:lnTo>
                  <a:lnTo>
                    <a:pt x="59697" y="657937"/>
                  </a:lnTo>
                  <a:lnTo>
                    <a:pt x="38917" y="617838"/>
                  </a:lnTo>
                  <a:lnTo>
                    <a:pt x="22291" y="575454"/>
                  </a:lnTo>
                  <a:lnTo>
                    <a:pt x="10085" y="531049"/>
                  </a:lnTo>
                  <a:lnTo>
                    <a:pt x="2565" y="484892"/>
                  </a:lnTo>
                  <a:lnTo>
                    <a:pt x="0" y="437249"/>
                  </a:lnTo>
                  <a:close/>
                </a:path>
              </a:pathLst>
            </a:custGeom>
            <a:ln w="12699">
              <a:solidFill>
                <a:srgbClr val="FFF2CC"/>
              </a:solidFill>
            </a:ln>
          </p:spPr>
          <p:txBody>
            <a:bodyPr wrap="square" lIns="0" tIns="0" rIns="0" bIns="0" rtlCol="0"/>
            <a:lstStyle/>
            <a:p>
              <a:endParaRPr/>
            </a:p>
          </p:txBody>
        </p:sp>
        <p:sp>
          <p:nvSpPr>
            <p:cNvPr id="6" name="object 6"/>
            <p:cNvSpPr/>
            <p:nvPr/>
          </p:nvSpPr>
          <p:spPr>
            <a:xfrm>
              <a:off x="537143" y="931050"/>
              <a:ext cx="635956" cy="635956"/>
            </a:xfrm>
            <a:prstGeom prst="rect">
              <a:avLst/>
            </a:prstGeom>
            <a:blipFill>
              <a:blip r:embed="rId3" cstate="print"/>
              <a:stretch>
                <a:fillRect/>
              </a:stretch>
            </a:blipFill>
          </p:spPr>
          <p:txBody>
            <a:bodyPr wrap="square" lIns="0" tIns="0" rIns="0" bIns="0" rtlCol="0"/>
            <a:lstStyle/>
            <a:p>
              <a:endParaRPr/>
            </a:p>
          </p:txBody>
        </p:sp>
      </p:grpSp>
      <p:sp>
        <p:nvSpPr>
          <p:cNvPr id="7" name="object 7"/>
          <p:cNvSpPr txBox="1">
            <a:spLocks noGrp="1"/>
          </p:cNvSpPr>
          <p:nvPr>
            <p:ph type="title"/>
          </p:nvPr>
        </p:nvSpPr>
        <p:spPr>
          <a:xfrm>
            <a:off x="1511392" y="975523"/>
            <a:ext cx="10386695" cy="543560"/>
          </a:xfrm>
          <a:prstGeom prst="rect">
            <a:avLst/>
          </a:prstGeom>
        </p:spPr>
        <p:txBody>
          <a:bodyPr vert="horz" wrap="square" lIns="0" tIns="12700" rIns="0" bIns="0" rtlCol="0">
            <a:spAutoFit/>
          </a:bodyPr>
          <a:lstStyle/>
          <a:p>
            <a:pPr marL="12700">
              <a:lnSpc>
                <a:spcPct val="100000"/>
              </a:lnSpc>
              <a:spcBef>
                <a:spcPts val="100"/>
              </a:spcBef>
            </a:pPr>
            <a:r>
              <a:rPr sz="3400" spc="-260" dirty="0">
                <a:solidFill>
                  <a:srgbClr val="000000"/>
                </a:solidFill>
                <a:latin typeface="Verdana"/>
                <a:cs typeface="Verdana"/>
              </a:rPr>
              <a:t>LEGISLATIVE </a:t>
            </a:r>
            <a:r>
              <a:rPr sz="3400" spc="-295" dirty="0">
                <a:solidFill>
                  <a:srgbClr val="000000"/>
                </a:solidFill>
                <a:latin typeface="Verdana"/>
                <a:cs typeface="Verdana"/>
              </a:rPr>
              <a:t>AUTHORIZATION </a:t>
            </a:r>
            <a:r>
              <a:rPr sz="3400" spc="-165" dirty="0">
                <a:solidFill>
                  <a:srgbClr val="000000"/>
                </a:solidFill>
                <a:latin typeface="Verdana"/>
                <a:cs typeface="Verdana"/>
              </a:rPr>
              <a:t>OF </a:t>
            </a:r>
            <a:r>
              <a:rPr sz="3400" spc="-135" dirty="0">
                <a:solidFill>
                  <a:srgbClr val="000000"/>
                </a:solidFill>
                <a:latin typeface="Verdana"/>
                <a:cs typeface="Verdana"/>
              </a:rPr>
              <a:t>THE</a:t>
            </a:r>
            <a:r>
              <a:rPr sz="3400" spc="-500" dirty="0">
                <a:solidFill>
                  <a:srgbClr val="000000"/>
                </a:solidFill>
                <a:latin typeface="Verdana"/>
                <a:cs typeface="Verdana"/>
              </a:rPr>
              <a:t> </a:t>
            </a:r>
            <a:r>
              <a:rPr sz="3400" spc="-170" dirty="0">
                <a:solidFill>
                  <a:srgbClr val="000000"/>
                </a:solidFill>
                <a:latin typeface="Verdana"/>
                <a:cs typeface="Verdana"/>
              </a:rPr>
              <a:t>BUDGET</a:t>
            </a:r>
            <a:endParaRPr sz="3400">
              <a:latin typeface="Verdana"/>
              <a:cs typeface="Verdana"/>
            </a:endParaRPr>
          </a:p>
        </p:txBody>
      </p:sp>
      <p:sp>
        <p:nvSpPr>
          <p:cNvPr id="8" name="object 8"/>
          <p:cNvSpPr txBox="1"/>
          <p:nvPr/>
        </p:nvSpPr>
        <p:spPr>
          <a:xfrm>
            <a:off x="7488003" y="4962988"/>
            <a:ext cx="2423160" cy="299720"/>
          </a:xfrm>
          <a:prstGeom prst="rect">
            <a:avLst/>
          </a:prstGeom>
        </p:spPr>
        <p:txBody>
          <a:bodyPr vert="horz" wrap="square" lIns="0" tIns="12700" rIns="0" bIns="0" rtlCol="0">
            <a:spAutoFit/>
          </a:bodyPr>
          <a:lstStyle/>
          <a:p>
            <a:pPr marL="12700">
              <a:lnSpc>
                <a:spcPct val="100000"/>
              </a:lnSpc>
              <a:spcBef>
                <a:spcPts val="100"/>
              </a:spcBef>
            </a:pPr>
            <a:r>
              <a:rPr sz="1800" spc="-35" dirty="0">
                <a:latin typeface="Arial"/>
                <a:cs typeface="Arial"/>
              </a:rPr>
              <a:t>Section </a:t>
            </a:r>
            <a:r>
              <a:rPr sz="1800" spc="-145" dirty="0">
                <a:latin typeface="Arial"/>
                <a:cs typeface="Arial"/>
              </a:rPr>
              <a:t>319, </a:t>
            </a:r>
            <a:r>
              <a:rPr sz="1800" spc="-140" dirty="0">
                <a:latin typeface="Arial"/>
                <a:cs typeface="Arial"/>
              </a:rPr>
              <a:t>RA </a:t>
            </a:r>
            <a:r>
              <a:rPr sz="1800" spc="-45" dirty="0">
                <a:latin typeface="Arial"/>
                <a:cs typeface="Arial"/>
              </a:rPr>
              <a:t>No.</a:t>
            </a:r>
            <a:r>
              <a:rPr sz="1800" spc="-25" dirty="0">
                <a:latin typeface="Arial"/>
                <a:cs typeface="Arial"/>
              </a:rPr>
              <a:t> </a:t>
            </a:r>
            <a:r>
              <a:rPr sz="1800" spc="-114" dirty="0">
                <a:latin typeface="Arial"/>
                <a:cs typeface="Arial"/>
              </a:rPr>
              <a:t>7160</a:t>
            </a:r>
            <a:endParaRPr sz="1800">
              <a:latin typeface="Arial"/>
              <a:cs typeface="Arial"/>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18793" y="849496"/>
            <a:ext cx="11349990" cy="589280"/>
          </a:xfrm>
          <a:prstGeom prst="rect">
            <a:avLst/>
          </a:prstGeom>
        </p:spPr>
        <p:txBody>
          <a:bodyPr vert="horz" wrap="square" lIns="0" tIns="12700" rIns="0" bIns="0" rtlCol="0">
            <a:spAutoFit/>
          </a:bodyPr>
          <a:lstStyle/>
          <a:p>
            <a:pPr marL="12700">
              <a:lnSpc>
                <a:spcPct val="100000"/>
              </a:lnSpc>
              <a:spcBef>
                <a:spcPts val="100"/>
              </a:spcBef>
            </a:pPr>
            <a:r>
              <a:rPr sz="3700" spc="-315" dirty="0">
                <a:solidFill>
                  <a:srgbClr val="000000"/>
                </a:solidFill>
                <a:latin typeface="Verdana"/>
                <a:cs typeface="Verdana"/>
              </a:rPr>
              <a:t>HOW</a:t>
            </a:r>
            <a:r>
              <a:rPr sz="3700" spc="-515" dirty="0">
                <a:solidFill>
                  <a:srgbClr val="000000"/>
                </a:solidFill>
                <a:latin typeface="Verdana"/>
                <a:cs typeface="Verdana"/>
              </a:rPr>
              <a:t> </a:t>
            </a:r>
            <a:r>
              <a:rPr sz="3700" spc="-145" dirty="0">
                <a:solidFill>
                  <a:srgbClr val="000000"/>
                </a:solidFill>
                <a:latin typeface="Verdana"/>
                <a:cs typeface="Verdana"/>
              </a:rPr>
              <a:t>THE</a:t>
            </a:r>
            <a:r>
              <a:rPr sz="3700" spc="-509" dirty="0">
                <a:solidFill>
                  <a:srgbClr val="000000"/>
                </a:solidFill>
                <a:latin typeface="Verdana"/>
                <a:cs typeface="Verdana"/>
              </a:rPr>
              <a:t> </a:t>
            </a:r>
            <a:r>
              <a:rPr sz="3700" spc="-204" dirty="0">
                <a:solidFill>
                  <a:srgbClr val="000000"/>
                </a:solidFill>
                <a:latin typeface="Verdana"/>
                <a:cs typeface="Verdana"/>
              </a:rPr>
              <a:t>BARANGAY</a:t>
            </a:r>
            <a:r>
              <a:rPr sz="3700" spc="-509" dirty="0">
                <a:solidFill>
                  <a:srgbClr val="000000"/>
                </a:solidFill>
                <a:latin typeface="Verdana"/>
                <a:cs typeface="Verdana"/>
              </a:rPr>
              <a:t> </a:t>
            </a:r>
            <a:r>
              <a:rPr sz="3700" spc="-185" dirty="0">
                <a:solidFill>
                  <a:srgbClr val="000000"/>
                </a:solidFill>
                <a:latin typeface="Verdana"/>
                <a:cs typeface="Verdana"/>
              </a:rPr>
              <a:t>BUDGET</a:t>
            </a:r>
            <a:r>
              <a:rPr sz="3700" spc="-509" dirty="0">
                <a:solidFill>
                  <a:srgbClr val="000000"/>
                </a:solidFill>
                <a:latin typeface="Verdana"/>
                <a:cs typeface="Verdana"/>
              </a:rPr>
              <a:t> </a:t>
            </a:r>
            <a:r>
              <a:rPr sz="3700" spc="-490" dirty="0">
                <a:solidFill>
                  <a:srgbClr val="000000"/>
                </a:solidFill>
                <a:latin typeface="Verdana"/>
                <a:cs typeface="Verdana"/>
              </a:rPr>
              <a:t>IS</a:t>
            </a:r>
            <a:r>
              <a:rPr sz="3700" spc="-509" dirty="0">
                <a:solidFill>
                  <a:srgbClr val="000000"/>
                </a:solidFill>
                <a:latin typeface="Verdana"/>
                <a:cs typeface="Verdana"/>
              </a:rPr>
              <a:t> </a:t>
            </a:r>
            <a:r>
              <a:rPr sz="3700" spc="-270" dirty="0">
                <a:solidFill>
                  <a:srgbClr val="000000"/>
                </a:solidFill>
                <a:latin typeface="Verdana"/>
                <a:cs typeface="Verdana"/>
              </a:rPr>
              <a:t>AUTHORIZED?</a:t>
            </a:r>
            <a:endParaRPr sz="3700">
              <a:latin typeface="Verdana"/>
              <a:cs typeface="Verdana"/>
            </a:endParaRPr>
          </a:p>
        </p:txBody>
      </p:sp>
      <p:sp>
        <p:nvSpPr>
          <p:cNvPr id="3" name="object 3"/>
          <p:cNvSpPr txBox="1"/>
          <p:nvPr/>
        </p:nvSpPr>
        <p:spPr>
          <a:xfrm>
            <a:off x="11977755" y="6681631"/>
            <a:ext cx="141605" cy="162560"/>
          </a:xfrm>
          <a:prstGeom prst="rect">
            <a:avLst/>
          </a:prstGeom>
        </p:spPr>
        <p:txBody>
          <a:bodyPr vert="horz" wrap="square" lIns="0" tIns="12700" rIns="0" bIns="0" rtlCol="0">
            <a:spAutoFit/>
          </a:bodyPr>
          <a:lstStyle/>
          <a:p>
            <a:pPr marL="12700">
              <a:lnSpc>
                <a:spcPct val="100000"/>
              </a:lnSpc>
              <a:spcBef>
                <a:spcPts val="100"/>
              </a:spcBef>
            </a:pPr>
            <a:r>
              <a:rPr sz="900" spc="-5" dirty="0">
                <a:solidFill>
                  <a:srgbClr val="898989"/>
                </a:solidFill>
                <a:latin typeface="Carlito"/>
                <a:cs typeface="Carlito"/>
              </a:rPr>
              <a:t>72</a:t>
            </a:r>
            <a:endParaRPr sz="900">
              <a:latin typeface="Carlito"/>
              <a:cs typeface="Carlito"/>
            </a:endParaRPr>
          </a:p>
        </p:txBody>
      </p:sp>
      <p:sp>
        <p:nvSpPr>
          <p:cNvPr id="4" name="object 4"/>
          <p:cNvSpPr txBox="1"/>
          <p:nvPr/>
        </p:nvSpPr>
        <p:spPr>
          <a:xfrm>
            <a:off x="873498" y="1895344"/>
            <a:ext cx="10043160" cy="2219960"/>
          </a:xfrm>
          <a:prstGeom prst="rect">
            <a:avLst/>
          </a:prstGeom>
        </p:spPr>
        <p:txBody>
          <a:bodyPr vert="horz" wrap="square" lIns="0" tIns="12700" rIns="0" bIns="0" rtlCol="0">
            <a:spAutoFit/>
          </a:bodyPr>
          <a:lstStyle/>
          <a:p>
            <a:pPr marL="12700" marR="5080">
              <a:lnSpc>
                <a:spcPct val="100000"/>
              </a:lnSpc>
              <a:spcBef>
                <a:spcPts val="100"/>
              </a:spcBef>
              <a:tabLst>
                <a:tab pos="1167765" algn="l"/>
              </a:tabLst>
            </a:pPr>
            <a:r>
              <a:rPr sz="2400" b="1" u="heavy" spc="-5" dirty="0">
                <a:uFill>
                  <a:solidFill>
                    <a:srgbClr val="000000"/>
                  </a:solidFill>
                </a:uFill>
                <a:latin typeface="Gothic Uralic"/>
                <a:cs typeface="Gothic Uralic"/>
              </a:rPr>
              <a:t>Step 1:</a:t>
            </a:r>
            <a:r>
              <a:rPr sz="2400" b="1" spc="-5" dirty="0">
                <a:latin typeface="Gothic Uralic"/>
                <a:cs typeface="Gothic Uralic"/>
              </a:rPr>
              <a:t>	</a:t>
            </a:r>
            <a:r>
              <a:rPr sz="2400" spc="-5" dirty="0">
                <a:latin typeface="TeXGyreAdventor"/>
                <a:cs typeface="TeXGyreAdventor"/>
              </a:rPr>
              <a:t>Present the Executive Barangay Budget to the Sangguniang  Barangay.</a:t>
            </a:r>
            <a:endParaRPr sz="2400">
              <a:latin typeface="TeXGyreAdventor"/>
              <a:cs typeface="TeXGyreAdventor"/>
            </a:endParaRPr>
          </a:p>
          <a:p>
            <a:pPr marL="540385" indent="-186055">
              <a:lnSpc>
                <a:spcPct val="100000"/>
              </a:lnSpc>
              <a:spcBef>
                <a:spcPts val="2880"/>
              </a:spcBef>
              <a:buChar char="-"/>
              <a:tabLst>
                <a:tab pos="541020" algn="l"/>
              </a:tabLst>
            </a:pPr>
            <a:r>
              <a:rPr sz="2400" spc="-5" dirty="0">
                <a:latin typeface="TeXGyreAdventor"/>
                <a:cs typeface="TeXGyreAdventor"/>
              </a:rPr>
              <a:t>Deliver the State of the Barangay Address</a:t>
            </a:r>
            <a:r>
              <a:rPr sz="2400" spc="-40" dirty="0">
                <a:latin typeface="TeXGyreAdventor"/>
                <a:cs typeface="TeXGyreAdventor"/>
              </a:rPr>
              <a:t> </a:t>
            </a:r>
            <a:r>
              <a:rPr sz="2400" spc="-5" dirty="0">
                <a:latin typeface="TeXGyreAdventor"/>
                <a:cs typeface="TeXGyreAdventor"/>
              </a:rPr>
              <a:t>(SOBA)</a:t>
            </a:r>
            <a:endParaRPr sz="2400">
              <a:latin typeface="TeXGyreAdventor"/>
              <a:cs typeface="TeXGyreAdventor"/>
            </a:endParaRPr>
          </a:p>
          <a:p>
            <a:pPr marL="540385" indent="-186055">
              <a:lnSpc>
                <a:spcPct val="100000"/>
              </a:lnSpc>
              <a:buChar char="-"/>
              <a:tabLst>
                <a:tab pos="541020" algn="l"/>
              </a:tabLst>
            </a:pPr>
            <a:r>
              <a:rPr sz="2400" spc="-5" dirty="0">
                <a:latin typeface="TeXGyreAdventor"/>
                <a:cs typeface="TeXGyreAdventor"/>
              </a:rPr>
              <a:t>Follow Contents of Budget</a:t>
            </a:r>
            <a:r>
              <a:rPr sz="2400" spc="-30" dirty="0">
                <a:latin typeface="TeXGyreAdventor"/>
                <a:cs typeface="TeXGyreAdventor"/>
              </a:rPr>
              <a:t> </a:t>
            </a:r>
            <a:r>
              <a:rPr sz="2400" spc="-5" dirty="0">
                <a:latin typeface="TeXGyreAdventor"/>
                <a:cs typeface="TeXGyreAdventor"/>
              </a:rPr>
              <a:t>Message</a:t>
            </a:r>
            <a:endParaRPr sz="2400">
              <a:latin typeface="TeXGyreAdventor"/>
              <a:cs typeface="TeXGyreAdventor"/>
            </a:endParaRPr>
          </a:p>
          <a:p>
            <a:pPr marL="540385" indent="-186055">
              <a:lnSpc>
                <a:spcPct val="100000"/>
              </a:lnSpc>
              <a:buChar char="-"/>
              <a:tabLst>
                <a:tab pos="541020" algn="l"/>
              </a:tabLst>
            </a:pPr>
            <a:r>
              <a:rPr sz="2400" spc="-5" dirty="0">
                <a:latin typeface="TeXGyreAdventor"/>
                <a:cs typeface="TeXGyreAdventor"/>
              </a:rPr>
              <a:t>Certify as urgent the proposed executive</a:t>
            </a:r>
            <a:r>
              <a:rPr sz="2400" spc="-40" dirty="0">
                <a:latin typeface="TeXGyreAdventor"/>
                <a:cs typeface="TeXGyreAdventor"/>
              </a:rPr>
              <a:t> </a:t>
            </a:r>
            <a:r>
              <a:rPr sz="2400" spc="-5" dirty="0">
                <a:latin typeface="TeXGyreAdventor"/>
                <a:cs typeface="TeXGyreAdventor"/>
              </a:rPr>
              <a:t>budget</a:t>
            </a:r>
            <a:endParaRPr sz="2400">
              <a:latin typeface="TeXGyreAdventor"/>
              <a:cs typeface="TeXGyreAdvento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586">
            <a:extLst>
              <a:ext uri="{FF2B5EF4-FFF2-40B4-BE49-F238E27FC236}">
                <a16:creationId xmlns:a16="http://schemas.microsoft.com/office/drawing/2014/main" id="{C0214E13-D2DC-4466-AF87-CAC65B121DEA}"/>
              </a:ext>
            </a:extLst>
          </p:cNvPr>
          <p:cNvSpPr/>
          <p:nvPr/>
        </p:nvSpPr>
        <p:spPr>
          <a:xfrm>
            <a:off x="865381" y="1302307"/>
            <a:ext cx="4977515" cy="4983749"/>
          </a:xfrm>
          <a:prstGeom prst="roundRect">
            <a:avLst>
              <a:gd name="adj" fmla="val 3918"/>
            </a:avLst>
          </a:prstGeom>
          <a:solidFill>
            <a:srgbClr val="FFFFFF"/>
          </a:solidFill>
          <a:ln w="3175" cap="flat">
            <a:solidFill>
              <a:srgbClr val="D9D9D9"/>
            </a:solidFill>
            <a:prstDash val="solid"/>
            <a:miter lim="400000"/>
          </a:ln>
          <a:effectLst>
            <a:outerShdw blurRad="76200" dir="18900000" rotWithShape="0">
              <a:srgbClr val="000000">
                <a:alpha val="20000"/>
              </a:srgbClr>
            </a:outerShdw>
          </a:effectLst>
        </p:spPr>
        <p:txBody>
          <a:bodyPr wrap="square" lIns="45719" tIns="45719" rIns="45719" bIns="45719"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pPr algn="ctr">
              <a:defRPr>
                <a:solidFill>
                  <a:srgbClr val="FFFFFF"/>
                </a:solidFill>
              </a:defRPr>
            </a:pPr>
            <a:endParaRPr dirty="0"/>
          </a:p>
        </p:txBody>
      </p:sp>
      <p:sp>
        <p:nvSpPr>
          <p:cNvPr id="6" name="Shape 586">
            <a:extLst>
              <a:ext uri="{FF2B5EF4-FFF2-40B4-BE49-F238E27FC236}">
                <a16:creationId xmlns:a16="http://schemas.microsoft.com/office/drawing/2014/main" id="{0BCC728C-A4CE-49BD-A190-50C636604F27}"/>
              </a:ext>
            </a:extLst>
          </p:cNvPr>
          <p:cNvSpPr/>
          <p:nvPr/>
        </p:nvSpPr>
        <p:spPr>
          <a:xfrm>
            <a:off x="6636970" y="1302307"/>
            <a:ext cx="4977515" cy="4983749"/>
          </a:xfrm>
          <a:prstGeom prst="roundRect">
            <a:avLst>
              <a:gd name="adj" fmla="val 3918"/>
            </a:avLst>
          </a:prstGeom>
          <a:solidFill>
            <a:srgbClr val="FFFFFF"/>
          </a:solidFill>
          <a:ln w="3175" cap="flat">
            <a:solidFill>
              <a:srgbClr val="D9D9D9"/>
            </a:solidFill>
            <a:prstDash val="solid"/>
            <a:miter lim="400000"/>
          </a:ln>
          <a:effectLst>
            <a:outerShdw blurRad="76200" dir="18900000" rotWithShape="0">
              <a:srgbClr val="000000">
                <a:alpha val="20000"/>
              </a:srgbClr>
            </a:outerShdw>
          </a:effectLst>
        </p:spPr>
        <p:txBody>
          <a:bodyPr wrap="square" lIns="45719" tIns="45719" rIns="45719" bIns="45719"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pPr algn="ctr">
              <a:defRPr>
                <a:solidFill>
                  <a:srgbClr val="FFFFFF"/>
                </a:solidFill>
              </a:defRPr>
            </a:pPr>
            <a:endParaRPr/>
          </a:p>
        </p:txBody>
      </p:sp>
      <p:sp>
        <p:nvSpPr>
          <p:cNvPr id="7" name="Rectangle 6">
            <a:extLst>
              <a:ext uri="{FF2B5EF4-FFF2-40B4-BE49-F238E27FC236}">
                <a16:creationId xmlns:a16="http://schemas.microsoft.com/office/drawing/2014/main" id="{E0EFE1C7-8101-4C06-A394-98C74FE5DDB5}"/>
              </a:ext>
            </a:extLst>
          </p:cNvPr>
          <p:cNvSpPr/>
          <p:nvPr/>
        </p:nvSpPr>
        <p:spPr>
          <a:xfrm>
            <a:off x="865381" y="1625600"/>
            <a:ext cx="4977515" cy="677334"/>
          </a:xfrm>
          <a:prstGeom prst="rect">
            <a:avLst/>
          </a:prstGeom>
          <a:solidFill>
            <a:schemeClr val="accent4">
              <a:lumMod val="60000"/>
              <a:lumOff val="4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PH" sz="2800" b="1" dirty="0">
                <a:solidFill>
                  <a:schemeClr val="tx1"/>
                </a:solidFill>
                <a:latin typeface="Franklin Gothic Medium Cond" panose="020B0606030402020204" pitchFamily="34" charset="0"/>
              </a:rPr>
              <a:t>Elective</a:t>
            </a:r>
            <a:r>
              <a:rPr lang="en-PH" sz="2800" dirty="0">
                <a:solidFill>
                  <a:schemeClr val="tx1"/>
                </a:solidFill>
                <a:latin typeface="Franklin Gothic Medium Cond" panose="020B0606030402020204" pitchFamily="34" charset="0"/>
              </a:rPr>
              <a:t> Barangays Officials</a:t>
            </a:r>
            <a:endParaRPr lang="en-US" sz="2800" dirty="0">
              <a:solidFill>
                <a:schemeClr val="tx1"/>
              </a:solidFill>
              <a:latin typeface="Franklin Gothic Medium Cond" panose="020B0606030402020204" pitchFamily="34" charset="0"/>
            </a:endParaRPr>
          </a:p>
        </p:txBody>
      </p:sp>
      <p:sp>
        <p:nvSpPr>
          <p:cNvPr id="8" name="Rectangle 7">
            <a:extLst>
              <a:ext uri="{FF2B5EF4-FFF2-40B4-BE49-F238E27FC236}">
                <a16:creationId xmlns:a16="http://schemas.microsoft.com/office/drawing/2014/main" id="{A222807C-A2B8-4E58-A487-40168B0A1C16}"/>
              </a:ext>
            </a:extLst>
          </p:cNvPr>
          <p:cNvSpPr/>
          <p:nvPr/>
        </p:nvSpPr>
        <p:spPr>
          <a:xfrm>
            <a:off x="6636969" y="1659466"/>
            <a:ext cx="4977515" cy="677334"/>
          </a:xfrm>
          <a:prstGeom prst="rect">
            <a:avLst/>
          </a:prstGeom>
          <a:solidFill>
            <a:schemeClr val="accent4">
              <a:lumMod val="60000"/>
              <a:lumOff val="4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PH" sz="2800" b="1" dirty="0">
                <a:solidFill>
                  <a:schemeClr val="tx1"/>
                </a:solidFill>
                <a:latin typeface="Franklin Gothic Medium Cond" panose="020B0606030402020204" pitchFamily="34" charset="0"/>
              </a:rPr>
              <a:t>Appointive</a:t>
            </a:r>
            <a:r>
              <a:rPr lang="en-PH" sz="2800" dirty="0">
                <a:solidFill>
                  <a:schemeClr val="tx1"/>
                </a:solidFill>
                <a:latin typeface="Franklin Gothic Medium Cond" panose="020B0606030402020204" pitchFamily="34" charset="0"/>
              </a:rPr>
              <a:t> Barangays Officials</a:t>
            </a:r>
            <a:endParaRPr lang="en-US" sz="2800" dirty="0">
              <a:solidFill>
                <a:schemeClr val="tx1"/>
              </a:solidFill>
              <a:latin typeface="Franklin Gothic Medium Cond" panose="020B0606030402020204" pitchFamily="34" charset="0"/>
            </a:endParaRPr>
          </a:p>
        </p:txBody>
      </p:sp>
      <p:sp>
        <p:nvSpPr>
          <p:cNvPr id="9" name="Rectangle 3">
            <a:extLst>
              <a:ext uri="{FF2B5EF4-FFF2-40B4-BE49-F238E27FC236}">
                <a16:creationId xmlns:a16="http://schemas.microsoft.com/office/drawing/2014/main" id="{6117DEA4-615C-489F-9D3B-FD19ECB970B1}"/>
              </a:ext>
            </a:extLst>
          </p:cNvPr>
          <p:cNvSpPr>
            <a:spLocks noGrp="1" noChangeArrowheads="1"/>
          </p:cNvSpPr>
          <p:nvPr>
            <p:ph idx="1"/>
          </p:nvPr>
        </p:nvSpPr>
        <p:spPr>
          <a:xfrm>
            <a:off x="881415" y="2464944"/>
            <a:ext cx="4825118" cy="3821112"/>
          </a:xfrm>
        </p:spPr>
        <p:txBody>
          <a:bodyPr/>
          <a:lstStyle/>
          <a:p>
            <a:pPr marL="0" indent="0" algn="just" defTabSz="584200" fontAlgn="auto">
              <a:lnSpc>
                <a:spcPct val="100000"/>
              </a:lnSpc>
              <a:spcBef>
                <a:spcPts val="0"/>
              </a:spcBef>
              <a:spcAft>
                <a:spcPts val="0"/>
              </a:spcAft>
              <a:buNone/>
              <a:defRPr/>
            </a:pPr>
            <a:r>
              <a:rPr lang="en-PH" sz="1800" b="1" dirty="0">
                <a:latin typeface="Franklin Gothic Medium Cond" panose="020B0606030402020204" pitchFamily="34" charset="0"/>
              </a:rPr>
              <a:t>Punong Barangay and seven (7) members of Sangguniang Barangay</a:t>
            </a:r>
          </a:p>
          <a:p>
            <a:pPr marL="0" indent="0" algn="just" defTabSz="584200" fontAlgn="auto">
              <a:lnSpc>
                <a:spcPct val="100000"/>
              </a:lnSpc>
              <a:spcBef>
                <a:spcPts val="0"/>
              </a:spcBef>
              <a:spcAft>
                <a:spcPts val="0"/>
              </a:spcAft>
              <a:buNone/>
              <a:defRPr/>
            </a:pPr>
            <a:endParaRPr lang="en-PH" sz="1050" dirty="0">
              <a:latin typeface="Franklin Gothic Medium Cond" panose="020B0606030402020204" pitchFamily="34" charset="0"/>
            </a:endParaRPr>
          </a:p>
          <a:p>
            <a:pPr marL="914400" indent="-457200" algn="just" defTabSz="584200" fontAlgn="auto">
              <a:lnSpc>
                <a:spcPct val="100000"/>
              </a:lnSpc>
              <a:spcBef>
                <a:spcPts val="0"/>
              </a:spcBef>
              <a:spcAft>
                <a:spcPts val="0"/>
              </a:spcAft>
              <a:buFont typeface="Wingdings" panose="05000000000000000000" pitchFamily="2" charset="2"/>
              <a:buChar char="ü"/>
              <a:defRPr/>
            </a:pPr>
            <a:r>
              <a:rPr lang="en-PH" sz="1800" dirty="0">
                <a:latin typeface="Franklin Gothic Medium Cond" panose="020B0606030402020204" pitchFamily="34" charset="0"/>
              </a:rPr>
              <a:t>A citizen of the Philippines;</a:t>
            </a:r>
          </a:p>
          <a:p>
            <a:pPr marL="914400" indent="-457200" algn="just" defTabSz="584200" fontAlgn="auto">
              <a:lnSpc>
                <a:spcPct val="100000"/>
              </a:lnSpc>
              <a:spcBef>
                <a:spcPts val="0"/>
              </a:spcBef>
              <a:spcAft>
                <a:spcPts val="0"/>
              </a:spcAft>
              <a:buFont typeface="Wingdings" panose="05000000000000000000" pitchFamily="2" charset="2"/>
              <a:buChar char="ü"/>
              <a:defRPr/>
            </a:pPr>
            <a:r>
              <a:rPr lang="en-PH" altLang="en-US" sz="1800" dirty="0">
                <a:latin typeface="Franklin Gothic Medium Cond" panose="020B0606030402020204" pitchFamily="34" charset="0"/>
              </a:rPr>
              <a:t>A registered voter in the barangay he intends to be elected;</a:t>
            </a:r>
          </a:p>
          <a:p>
            <a:pPr marL="914400" indent="-457200" algn="just" defTabSz="584200" fontAlgn="auto">
              <a:lnSpc>
                <a:spcPct val="100000"/>
              </a:lnSpc>
              <a:spcBef>
                <a:spcPts val="0"/>
              </a:spcBef>
              <a:spcAft>
                <a:spcPts val="0"/>
              </a:spcAft>
              <a:buFont typeface="Wingdings" panose="05000000000000000000" pitchFamily="2" charset="2"/>
              <a:buChar char="ü"/>
              <a:defRPr/>
            </a:pPr>
            <a:r>
              <a:rPr lang="en-US" altLang="en-US" sz="1800" dirty="0">
                <a:latin typeface="Franklin Gothic Medium Cond" panose="020B0606030402020204" pitchFamily="34" charset="0"/>
              </a:rPr>
              <a:t>A resident for at least one (1) year immediately preceding the day of the election;</a:t>
            </a:r>
          </a:p>
          <a:p>
            <a:pPr marL="914400" indent="-457200" algn="just" defTabSz="584200" fontAlgn="auto">
              <a:lnSpc>
                <a:spcPct val="100000"/>
              </a:lnSpc>
              <a:spcBef>
                <a:spcPts val="0"/>
              </a:spcBef>
              <a:spcAft>
                <a:spcPts val="0"/>
              </a:spcAft>
              <a:buFont typeface="Wingdings" panose="05000000000000000000" pitchFamily="2" charset="2"/>
              <a:buChar char="ü"/>
              <a:defRPr/>
            </a:pPr>
            <a:r>
              <a:rPr lang="en-US" altLang="en-US" sz="1800" dirty="0">
                <a:latin typeface="Franklin Gothic Medium Cond" panose="020B0606030402020204" pitchFamily="34" charset="0"/>
              </a:rPr>
              <a:t>Able to read and write Filipino or any other local language or dialect; and</a:t>
            </a:r>
          </a:p>
          <a:p>
            <a:pPr marL="914400" indent="-457200" algn="just" defTabSz="584200" fontAlgn="auto">
              <a:lnSpc>
                <a:spcPct val="100000"/>
              </a:lnSpc>
              <a:spcBef>
                <a:spcPts val="0"/>
              </a:spcBef>
              <a:spcAft>
                <a:spcPts val="0"/>
              </a:spcAft>
              <a:buFont typeface="Wingdings" panose="05000000000000000000" pitchFamily="2" charset="2"/>
              <a:buChar char="ü"/>
              <a:defRPr/>
            </a:pPr>
            <a:r>
              <a:rPr lang="en-US" altLang="en-US" sz="1800" dirty="0">
                <a:latin typeface="Franklin Gothic Medium Cond" panose="020B0606030402020204" pitchFamily="34" charset="0"/>
              </a:rPr>
              <a:t>Must be at least eighteen (18) years of age on election day.	</a:t>
            </a:r>
            <a:r>
              <a:rPr lang="en-US" altLang="en-US" sz="1400" dirty="0">
                <a:latin typeface="Franklin Gothic Medium Cond" panose="020B0606030402020204" pitchFamily="34" charset="0"/>
              </a:rPr>
              <a:t>	</a:t>
            </a:r>
          </a:p>
          <a:p>
            <a:pPr>
              <a:spcBef>
                <a:spcPct val="50000"/>
              </a:spcBef>
              <a:buFont typeface="Arial" panose="020B0604020202020204" pitchFamily="34" charset="0"/>
              <a:buNone/>
              <a:defRPr/>
            </a:pPr>
            <a:endParaRPr lang="en-US" altLang="en-US" sz="1400" dirty="0">
              <a:latin typeface="Franklin Gothic Medium Cond" panose="020B0606030402020204" pitchFamily="34" charset="0"/>
            </a:endParaRPr>
          </a:p>
          <a:p>
            <a:pPr>
              <a:defRPr/>
            </a:pPr>
            <a:endParaRPr lang="en-US" altLang="en-US" sz="1400" dirty="0">
              <a:latin typeface="Franklin Gothic Medium Cond" panose="020B0606030402020204" pitchFamily="34" charset="0"/>
            </a:endParaRPr>
          </a:p>
        </p:txBody>
      </p:sp>
      <p:sp>
        <p:nvSpPr>
          <p:cNvPr id="10" name="Rectangle 3">
            <a:extLst>
              <a:ext uri="{FF2B5EF4-FFF2-40B4-BE49-F238E27FC236}">
                <a16:creationId xmlns:a16="http://schemas.microsoft.com/office/drawing/2014/main" id="{235425D6-DFF4-4F49-BA13-1DFCC6A92F28}"/>
              </a:ext>
            </a:extLst>
          </p:cNvPr>
          <p:cNvSpPr txBox="1">
            <a:spLocks noChangeArrowheads="1"/>
          </p:cNvSpPr>
          <p:nvPr/>
        </p:nvSpPr>
        <p:spPr bwMode="auto">
          <a:xfrm>
            <a:off x="6636969" y="2464944"/>
            <a:ext cx="4843831" cy="382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defTabSz="584200" fontAlgn="auto">
              <a:lnSpc>
                <a:spcPct val="100000"/>
              </a:lnSpc>
              <a:spcBef>
                <a:spcPts val="0"/>
              </a:spcBef>
              <a:spcAft>
                <a:spcPts val="0"/>
              </a:spcAft>
              <a:buNone/>
              <a:defRPr/>
            </a:pPr>
            <a:r>
              <a:rPr lang="en-PH" sz="1800" b="1" dirty="0">
                <a:latin typeface="Franklin Gothic Medium Cond" panose="020B0606030402020204" pitchFamily="34" charset="0"/>
              </a:rPr>
              <a:t>Barangay Secretary and Barangay Treasurer</a:t>
            </a:r>
          </a:p>
          <a:p>
            <a:pPr marL="457200" indent="-457200" algn="just" defTabSz="584200" fontAlgn="auto">
              <a:lnSpc>
                <a:spcPct val="100000"/>
              </a:lnSpc>
              <a:spcBef>
                <a:spcPts val="0"/>
              </a:spcBef>
              <a:spcAft>
                <a:spcPts val="0"/>
              </a:spcAft>
              <a:buFont typeface="+mj-lt"/>
              <a:buAutoNum type="arabicPeriod" startAt="2"/>
              <a:defRPr/>
            </a:pPr>
            <a:endParaRPr lang="en-PH" sz="400" dirty="0">
              <a:latin typeface="Franklin Gothic Medium Cond" panose="020B0606030402020204" pitchFamily="34" charset="0"/>
            </a:endParaRPr>
          </a:p>
          <a:p>
            <a:pPr marL="914400" indent="-457200" algn="just" defTabSz="584200" fontAlgn="auto">
              <a:lnSpc>
                <a:spcPct val="100000"/>
              </a:lnSpc>
              <a:spcBef>
                <a:spcPts val="0"/>
              </a:spcBef>
              <a:spcAft>
                <a:spcPts val="0"/>
              </a:spcAft>
              <a:buFont typeface="Wingdings" panose="05000000000000000000" pitchFamily="2" charset="2"/>
              <a:buChar char="ü"/>
              <a:defRPr/>
            </a:pPr>
            <a:r>
              <a:rPr lang="en-PH" sz="1800" dirty="0">
                <a:latin typeface="Franklin Gothic Medium Cond" panose="020B0606030402020204" pitchFamily="34" charset="0"/>
              </a:rPr>
              <a:t>Shall be appointed by the Punong Barangay with the concurrence of the majority of all the Sangguniang Barangay members;</a:t>
            </a:r>
          </a:p>
          <a:p>
            <a:pPr marL="914400" indent="-457200" algn="just" defTabSz="584200" fontAlgn="auto">
              <a:lnSpc>
                <a:spcPct val="100000"/>
              </a:lnSpc>
              <a:spcBef>
                <a:spcPts val="0"/>
              </a:spcBef>
              <a:spcAft>
                <a:spcPts val="0"/>
              </a:spcAft>
              <a:buFont typeface="Wingdings" panose="05000000000000000000" pitchFamily="2" charset="2"/>
              <a:buChar char="ü"/>
              <a:defRPr/>
            </a:pPr>
            <a:r>
              <a:rPr lang="en-PH" altLang="en-US" sz="1800" dirty="0">
                <a:latin typeface="Franklin Gothic Medium Cond" panose="020B0606030402020204" pitchFamily="34" charset="0"/>
              </a:rPr>
              <a:t>Shall be of legal age, a qualified voter, and an actual resident of the barangay concerned; and</a:t>
            </a:r>
          </a:p>
          <a:p>
            <a:pPr marL="914400" indent="-457200" algn="just" defTabSz="584200" fontAlgn="auto">
              <a:lnSpc>
                <a:spcPct val="100000"/>
              </a:lnSpc>
              <a:spcBef>
                <a:spcPts val="0"/>
              </a:spcBef>
              <a:spcAft>
                <a:spcPts val="0"/>
              </a:spcAft>
              <a:buFont typeface="Wingdings" panose="05000000000000000000" pitchFamily="2" charset="2"/>
              <a:buChar char="ü"/>
              <a:defRPr/>
            </a:pPr>
            <a:r>
              <a:rPr lang="en-US" altLang="en-US" sz="1800" dirty="0">
                <a:latin typeface="Franklin Gothic Medium Cond" panose="020B0606030402020204" pitchFamily="34" charset="0"/>
              </a:rPr>
              <a:t>No person shall be appointed barangay secretary if he is a Sangguniang Barangay member, a government employee, or a relative of the </a:t>
            </a:r>
            <a:r>
              <a:rPr lang="en-US" altLang="en-US" sz="1800" dirty="0" err="1">
                <a:latin typeface="Franklin Gothic Medium Cond" panose="020B0606030402020204" pitchFamily="34" charset="0"/>
              </a:rPr>
              <a:t>punong</a:t>
            </a:r>
            <a:r>
              <a:rPr lang="en-US" altLang="en-US" sz="1800" dirty="0">
                <a:latin typeface="Franklin Gothic Medium Cond" panose="020B0606030402020204" pitchFamily="34" charset="0"/>
              </a:rPr>
              <a:t> barangay within the fourth civil degree of consanguinity of affinity.</a:t>
            </a:r>
          </a:p>
          <a:p>
            <a:pPr>
              <a:spcBef>
                <a:spcPct val="50000"/>
              </a:spcBef>
              <a:buFont typeface="Arial" panose="020B0604020202020204" pitchFamily="34" charset="0"/>
              <a:buNone/>
              <a:defRPr/>
            </a:pPr>
            <a:endParaRPr lang="en-US" altLang="en-US" sz="1400" dirty="0">
              <a:latin typeface="Franklin Gothic Medium Cond" panose="020B0606030402020204" pitchFamily="34" charset="0"/>
            </a:endParaRPr>
          </a:p>
          <a:p>
            <a:pPr>
              <a:defRPr/>
            </a:pPr>
            <a:endParaRPr lang="en-US" altLang="en-US" sz="1400" dirty="0">
              <a:latin typeface="Franklin Gothic Medium Cond" panose="020B0606030402020204" pitchFamily="34" charset="0"/>
            </a:endParaRPr>
          </a:p>
        </p:txBody>
      </p:sp>
      <p:sp>
        <p:nvSpPr>
          <p:cNvPr id="11" name="Title 9">
            <a:extLst>
              <a:ext uri="{FF2B5EF4-FFF2-40B4-BE49-F238E27FC236}">
                <a16:creationId xmlns:a16="http://schemas.microsoft.com/office/drawing/2014/main" id="{46F3E833-E70C-4E45-BAE1-13728A2E90BF}"/>
              </a:ext>
            </a:extLst>
          </p:cNvPr>
          <p:cNvSpPr txBox="1">
            <a:spLocks/>
          </p:cNvSpPr>
          <p:nvPr/>
        </p:nvSpPr>
        <p:spPr bwMode="auto">
          <a:xfrm>
            <a:off x="0" y="551698"/>
            <a:ext cx="12192000" cy="639762"/>
          </a:xfrm>
          <a:prstGeom prst="rect">
            <a:avLst/>
          </a:prstGeom>
          <a:solidFill>
            <a:schemeClr val="bg1"/>
          </a:solidFill>
          <a:ln>
            <a:noFill/>
          </a:ln>
        </p:spPr>
        <p:txBody>
          <a:bodyPr vert="horz" wrap="square" lIns="91440" tIns="45720" rIns="91440" bIns="45720" numCol="1" anchor="ctr" anchorCtr="0" compatLnSpc="1">
            <a:prstTxWarp prst="textNoShape">
              <a:avLst/>
            </a:prstTxWarp>
          </a:bodyPr>
          <a:lst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a:lstStyle>
          <a:p>
            <a:pPr algn="ctr">
              <a:defRPr/>
            </a:pPr>
            <a:r>
              <a:rPr lang="en-US" sz="5000" b="1" cap="small" dirty="0">
                <a:latin typeface="Franklin Gothic Demi Cond" panose="020B0706030402020204" pitchFamily="34" charset="0"/>
              </a:rPr>
              <a:t>BARANGAY OFFICIALS</a:t>
            </a:r>
          </a:p>
        </p:txBody>
      </p:sp>
    </p:spTree>
    <p:extLst>
      <p:ext uri="{BB962C8B-B14F-4D97-AF65-F5344CB8AC3E}">
        <p14:creationId xmlns:p14="http://schemas.microsoft.com/office/powerpoint/2010/main" val="1386517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18793" y="849496"/>
            <a:ext cx="11349990" cy="589280"/>
          </a:xfrm>
          <a:prstGeom prst="rect">
            <a:avLst/>
          </a:prstGeom>
        </p:spPr>
        <p:txBody>
          <a:bodyPr vert="horz" wrap="square" lIns="0" tIns="12700" rIns="0" bIns="0" rtlCol="0">
            <a:spAutoFit/>
          </a:bodyPr>
          <a:lstStyle/>
          <a:p>
            <a:pPr marL="12700">
              <a:lnSpc>
                <a:spcPct val="100000"/>
              </a:lnSpc>
              <a:spcBef>
                <a:spcPts val="100"/>
              </a:spcBef>
            </a:pPr>
            <a:r>
              <a:rPr sz="3700" spc="-315" dirty="0">
                <a:solidFill>
                  <a:srgbClr val="000000"/>
                </a:solidFill>
                <a:latin typeface="Verdana"/>
                <a:cs typeface="Verdana"/>
              </a:rPr>
              <a:t>HOW</a:t>
            </a:r>
            <a:r>
              <a:rPr sz="3700" spc="-515" dirty="0">
                <a:solidFill>
                  <a:srgbClr val="000000"/>
                </a:solidFill>
                <a:latin typeface="Verdana"/>
                <a:cs typeface="Verdana"/>
              </a:rPr>
              <a:t> </a:t>
            </a:r>
            <a:r>
              <a:rPr sz="3700" spc="-145" dirty="0">
                <a:solidFill>
                  <a:srgbClr val="000000"/>
                </a:solidFill>
                <a:latin typeface="Verdana"/>
                <a:cs typeface="Verdana"/>
              </a:rPr>
              <a:t>THE</a:t>
            </a:r>
            <a:r>
              <a:rPr sz="3700" spc="-509" dirty="0">
                <a:solidFill>
                  <a:srgbClr val="000000"/>
                </a:solidFill>
                <a:latin typeface="Verdana"/>
                <a:cs typeface="Verdana"/>
              </a:rPr>
              <a:t> </a:t>
            </a:r>
            <a:r>
              <a:rPr sz="3700" spc="-204" dirty="0">
                <a:solidFill>
                  <a:srgbClr val="000000"/>
                </a:solidFill>
                <a:latin typeface="Verdana"/>
                <a:cs typeface="Verdana"/>
              </a:rPr>
              <a:t>BARANGAY</a:t>
            </a:r>
            <a:r>
              <a:rPr sz="3700" spc="-509" dirty="0">
                <a:solidFill>
                  <a:srgbClr val="000000"/>
                </a:solidFill>
                <a:latin typeface="Verdana"/>
                <a:cs typeface="Verdana"/>
              </a:rPr>
              <a:t> </a:t>
            </a:r>
            <a:r>
              <a:rPr sz="3700" spc="-185" dirty="0">
                <a:solidFill>
                  <a:srgbClr val="000000"/>
                </a:solidFill>
                <a:latin typeface="Verdana"/>
                <a:cs typeface="Verdana"/>
              </a:rPr>
              <a:t>BUDGET</a:t>
            </a:r>
            <a:r>
              <a:rPr sz="3700" spc="-509" dirty="0">
                <a:solidFill>
                  <a:srgbClr val="000000"/>
                </a:solidFill>
                <a:latin typeface="Verdana"/>
                <a:cs typeface="Verdana"/>
              </a:rPr>
              <a:t> </a:t>
            </a:r>
            <a:r>
              <a:rPr sz="3700" spc="-490" dirty="0">
                <a:solidFill>
                  <a:srgbClr val="000000"/>
                </a:solidFill>
                <a:latin typeface="Verdana"/>
                <a:cs typeface="Verdana"/>
              </a:rPr>
              <a:t>IS</a:t>
            </a:r>
            <a:r>
              <a:rPr sz="3700" spc="-509" dirty="0">
                <a:solidFill>
                  <a:srgbClr val="000000"/>
                </a:solidFill>
                <a:latin typeface="Verdana"/>
                <a:cs typeface="Verdana"/>
              </a:rPr>
              <a:t> </a:t>
            </a:r>
            <a:r>
              <a:rPr sz="3700" spc="-270" dirty="0">
                <a:solidFill>
                  <a:srgbClr val="000000"/>
                </a:solidFill>
                <a:latin typeface="Verdana"/>
                <a:cs typeface="Verdana"/>
              </a:rPr>
              <a:t>AUTHORIZED?</a:t>
            </a:r>
            <a:endParaRPr sz="3700">
              <a:latin typeface="Verdana"/>
              <a:cs typeface="Verdana"/>
            </a:endParaRPr>
          </a:p>
        </p:txBody>
      </p:sp>
      <p:sp>
        <p:nvSpPr>
          <p:cNvPr id="3" name="object 3"/>
          <p:cNvSpPr txBox="1"/>
          <p:nvPr/>
        </p:nvSpPr>
        <p:spPr>
          <a:xfrm>
            <a:off x="11977755" y="6681631"/>
            <a:ext cx="141605" cy="162560"/>
          </a:xfrm>
          <a:prstGeom prst="rect">
            <a:avLst/>
          </a:prstGeom>
        </p:spPr>
        <p:txBody>
          <a:bodyPr vert="horz" wrap="square" lIns="0" tIns="12700" rIns="0" bIns="0" rtlCol="0">
            <a:spAutoFit/>
          </a:bodyPr>
          <a:lstStyle/>
          <a:p>
            <a:pPr marL="12700">
              <a:lnSpc>
                <a:spcPct val="100000"/>
              </a:lnSpc>
              <a:spcBef>
                <a:spcPts val="100"/>
              </a:spcBef>
            </a:pPr>
            <a:r>
              <a:rPr sz="900" spc="-5" dirty="0">
                <a:solidFill>
                  <a:srgbClr val="898989"/>
                </a:solidFill>
                <a:latin typeface="Carlito"/>
                <a:cs typeface="Carlito"/>
              </a:rPr>
              <a:t>73</a:t>
            </a:r>
            <a:endParaRPr sz="900">
              <a:latin typeface="Carlito"/>
              <a:cs typeface="Carlito"/>
            </a:endParaRPr>
          </a:p>
        </p:txBody>
      </p:sp>
      <p:sp>
        <p:nvSpPr>
          <p:cNvPr id="4" name="object 4"/>
          <p:cNvSpPr txBox="1"/>
          <p:nvPr/>
        </p:nvSpPr>
        <p:spPr>
          <a:xfrm>
            <a:off x="873498" y="1788664"/>
            <a:ext cx="10205720" cy="3317240"/>
          </a:xfrm>
          <a:prstGeom prst="rect">
            <a:avLst/>
          </a:prstGeom>
        </p:spPr>
        <p:txBody>
          <a:bodyPr vert="horz" wrap="square" lIns="0" tIns="12700" rIns="0" bIns="0" rtlCol="0">
            <a:spAutoFit/>
          </a:bodyPr>
          <a:lstStyle/>
          <a:p>
            <a:pPr marL="12700" marR="167005">
              <a:lnSpc>
                <a:spcPct val="100000"/>
              </a:lnSpc>
              <a:spcBef>
                <a:spcPts val="100"/>
              </a:spcBef>
              <a:tabLst>
                <a:tab pos="1167765" algn="l"/>
              </a:tabLst>
            </a:pPr>
            <a:r>
              <a:rPr sz="2400" b="1" u="heavy" spc="-5" dirty="0">
                <a:uFill>
                  <a:solidFill>
                    <a:srgbClr val="000000"/>
                  </a:solidFill>
                </a:uFill>
                <a:latin typeface="Gothic Uralic"/>
                <a:cs typeface="Gothic Uralic"/>
              </a:rPr>
              <a:t>Step 1:</a:t>
            </a:r>
            <a:r>
              <a:rPr sz="2400" b="1" spc="-5" dirty="0">
                <a:latin typeface="Gothic Uralic"/>
                <a:cs typeface="Gothic Uralic"/>
              </a:rPr>
              <a:t>	</a:t>
            </a:r>
            <a:r>
              <a:rPr sz="2400" spc="-5" dirty="0">
                <a:latin typeface="TeXGyreAdventor"/>
                <a:cs typeface="TeXGyreAdventor"/>
              </a:rPr>
              <a:t>Present the Executive Barangay Budget to the Sangguniang  Barangay.</a:t>
            </a:r>
            <a:endParaRPr sz="2400">
              <a:latin typeface="TeXGyreAdventor"/>
              <a:cs typeface="TeXGyreAdventor"/>
            </a:endParaRPr>
          </a:p>
          <a:p>
            <a:pPr marL="12700">
              <a:lnSpc>
                <a:spcPct val="100000"/>
              </a:lnSpc>
              <a:spcBef>
                <a:spcPts val="2880"/>
              </a:spcBef>
            </a:pPr>
            <a:r>
              <a:rPr sz="2400" b="1" u="heavy" spc="-5" dirty="0">
                <a:uFill>
                  <a:solidFill>
                    <a:srgbClr val="000000"/>
                  </a:solidFill>
                </a:uFill>
                <a:latin typeface="Gothic Uralic"/>
                <a:cs typeface="Gothic Uralic"/>
              </a:rPr>
              <a:t>Step 2:</a:t>
            </a:r>
            <a:r>
              <a:rPr sz="2400" b="1" spc="-5" dirty="0">
                <a:latin typeface="Gothic Uralic"/>
                <a:cs typeface="Gothic Uralic"/>
              </a:rPr>
              <a:t> </a:t>
            </a:r>
            <a:r>
              <a:rPr sz="2400" spc="-5" dirty="0">
                <a:latin typeface="TeXGyreAdventor"/>
                <a:cs typeface="TeXGyreAdventor"/>
              </a:rPr>
              <a:t>Deliberate on the Executive</a:t>
            </a:r>
            <a:r>
              <a:rPr sz="2400" spc="-30" dirty="0">
                <a:latin typeface="TeXGyreAdventor"/>
                <a:cs typeface="TeXGyreAdventor"/>
              </a:rPr>
              <a:t> </a:t>
            </a:r>
            <a:r>
              <a:rPr sz="2400" spc="-5" dirty="0">
                <a:latin typeface="TeXGyreAdventor"/>
                <a:cs typeface="TeXGyreAdventor"/>
              </a:rPr>
              <a:t>Budget</a:t>
            </a:r>
            <a:endParaRPr sz="2400">
              <a:latin typeface="TeXGyreAdventor"/>
              <a:cs typeface="TeXGyreAdventor"/>
            </a:endParaRPr>
          </a:p>
          <a:p>
            <a:pPr marL="469900" indent="-412750">
              <a:lnSpc>
                <a:spcPct val="100000"/>
              </a:lnSpc>
              <a:spcBef>
                <a:spcPts val="2880"/>
              </a:spcBef>
              <a:buFont typeface="Arial"/>
              <a:buChar char="●"/>
              <a:tabLst>
                <a:tab pos="469265" algn="l"/>
                <a:tab pos="469900" algn="l"/>
              </a:tabLst>
            </a:pPr>
            <a:r>
              <a:rPr sz="2400" spc="-5" dirty="0">
                <a:latin typeface="TeXGyreAdventor"/>
                <a:cs typeface="TeXGyreAdventor"/>
              </a:rPr>
              <a:t>Discuss the allocation of income to the budgetary</a:t>
            </a:r>
            <a:r>
              <a:rPr sz="2400" spc="-25" dirty="0">
                <a:latin typeface="TeXGyreAdventor"/>
                <a:cs typeface="TeXGyreAdventor"/>
              </a:rPr>
              <a:t> </a:t>
            </a:r>
            <a:r>
              <a:rPr sz="2400" spc="-10" dirty="0">
                <a:latin typeface="TeXGyreAdventor"/>
                <a:cs typeface="TeXGyreAdventor"/>
              </a:rPr>
              <a:t>requirements;</a:t>
            </a:r>
            <a:endParaRPr sz="2400">
              <a:latin typeface="TeXGyreAdventor"/>
              <a:cs typeface="TeXGyreAdventor"/>
            </a:endParaRPr>
          </a:p>
          <a:p>
            <a:pPr marL="469265" marR="5080" indent="-412750">
              <a:lnSpc>
                <a:spcPct val="100000"/>
              </a:lnSpc>
              <a:buFont typeface="Arial"/>
              <a:buChar char="●"/>
              <a:tabLst>
                <a:tab pos="469265" algn="l"/>
                <a:tab pos="469900" algn="l"/>
              </a:tabLst>
            </a:pPr>
            <a:r>
              <a:rPr sz="2400" spc="-5" dirty="0">
                <a:latin typeface="TeXGyreAdventor"/>
                <a:cs typeface="TeXGyreAdventor"/>
              </a:rPr>
              <a:t>Discuss the allocation of income to other Priority Projects, Activities  and</a:t>
            </a:r>
            <a:r>
              <a:rPr sz="2400" spc="-10" dirty="0">
                <a:latin typeface="TeXGyreAdventor"/>
                <a:cs typeface="TeXGyreAdventor"/>
              </a:rPr>
              <a:t> </a:t>
            </a:r>
            <a:r>
              <a:rPr sz="2400" spc="-5" dirty="0">
                <a:latin typeface="TeXGyreAdventor"/>
                <a:cs typeface="TeXGyreAdventor"/>
              </a:rPr>
              <a:t>Purposes</a:t>
            </a:r>
            <a:endParaRPr sz="2400">
              <a:latin typeface="TeXGyreAdventor"/>
              <a:cs typeface="TeXGyreAdventor"/>
            </a:endParaRPr>
          </a:p>
          <a:p>
            <a:pPr marL="469900" indent="-412750">
              <a:lnSpc>
                <a:spcPct val="100000"/>
              </a:lnSpc>
              <a:buFont typeface="Arial"/>
              <a:buChar char="●"/>
              <a:tabLst>
                <a:tab pos="469265" algn="l"/>
                <a:tab pos="469900" algn="l"/>
              </a:tabLst>
            </a:pPr>
            <a:r>
              <a:rPr sz="2400" spc="-5" dirty="0">
                <a:latin typeface="TeXGyreAdventor"/>
                <a:cs typeface="TeXGyreAdventor"/>
              </a:rPr>
              <a:t>Discuss Sources of</a:t>
            </a:r>
            <a:r>
              <a:rPr sz="2400" spc="-15" dirty="0">
                <a:latin typeface="TeXGyreAdventor"/>
                <a:cs typeface="TeXGyreAdventor"/>
              </a:rPr>
              <a:t> </a:t>
            </a:r>
            <a:r>
              <a:rPr sz="2400" spc="-10" dirty="0">
                <a:latin typeface="TeXGyreAdventor"/>
                <a:cs typeface="TeXGyreAdventor"/>
              </a:rPr>
              <a:t>Income</a:t>
            </a:r>
            <a:endParaRPr sz="2400">
              <a:latin typeface="TeXGyreAdventor"/>
              <a:cs typeface="TeXGyreAdventor"/>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73498" y="1864814"/>
            <a:ext cx="10419715" cy="3850640"/>
          </a:xfrm>
          <a:prstGeom prst="rect">
            <a:avLst/>
          </a:prstGeom>
        </p:spPr>
        <p:txBody>
          <a:bodyPr vert="horz" wrap="square" lIns="0" tIns="12700" rIns="0" bIns="0" rtlCol="0">
            <a:spAutoFit/>
          </a:bodyPr>
          <a:lstStyle/>
          <a:p>
            <a:pPr marL="12700">
              <a:lnSpc>
                <a:spcPct val="100000"/>
              </a:lnSpc>
              <a:spcBef>
                <a:spcPts val="100"/>
              </a:spcBef>
            </a:pPr>
            <a:r>
              <a:rPr sz="2400" b="1" u="heavy" spc="-5" dirty="0">
                <a:uFill>
                  <a:solidFill>
                    <a:srgbClr val="000000"/>
                  </a:solidFill>
                </a:uFill>
                <a:latin typeface="Gothic Uralic"/>
                <a:cs typeface="Gothic Uralic"/>
              </a:rPr>
              <a:t>Step 3:</a:t>
            </a:r>
            <a:r>
              <a:rPr sz="2400" b="1" spc="-5" dirty="0">
                <a:latin typeface="Gothic Uralic"/>
                <a:cs typeface="Gothic Uralic"/>
              </a:rPr>
              <a:t> </a:t>
            </a:r>
            <a:r>
              <a:rPr sz="2400" spc="-5" dirty="0">
                <a:latin typeface="TeXGyreAdventor"/>
                <a:cs typeface="TeXGyreAdventor"/>
              </a:rPr>
              <a:t>Enact the General Appropriations Ordinance</a:t>
            </a:r>
            <a:r>
              <a:rPr sz="2400" spc="-40" dirty="0">
                <a:latin typeface="TeXGyreAdventor"/>
                <a:cs typeface="TeXGyreAdventor"/>
              </a:rPr>
              <a:t> </a:t>
            </a:r>
            <a:r>
              <a:rPr sz="2400" spc="-5" dirty="0">
                <a:latin typeface="TeXGyreAdventor"/>
                <a:cs typeface="TeXGyreAdventor"/>
              </a:rPr>
              <a:t>(GAO)</a:t>
            </a:r>
            <a:endParaRPr sz="2400">
              <a:latin typeface="TeXGyreAdventor"/>
              <a:cs typeface="TeXGyreAdventor"/>
            </a:endParaRPr>
          </a:p>
          <a:p>
            <a:pPr marL="1097915" marR="242570" indent="-481965">
              <a:lnSpc>
                <a:spcPct val="100000"/>
              </a:lnSpc>
              <a:spcBef>
                <a:spcPts val="2880"/>
              </a:spcBef>
              <a:buAutoNum type="arabicPeriod"/>
              <a:tabLst>
                <a:tab pos="1097915" algn="l"/>
                <a:tab pos="1098550" algn="l"/>
              </a:tabLst>
            </a:pPr>
            <a:r>
              <a:rPr sz="2400" spc="-5" dirty="0">
                <a:latin typeface="TeXGyreAdventor"/>
                <a:cs typeface="TeXGyreAdventor"/>
              </a:rPr>
              <a:t>Effectivity of </a:t>
            </a:r>
            <a:r>
              <a:rPr sz="2400" dirty="0">
                <a:latin typeface="TeXGyreAdventor"/>
                <a:cs typeface="TeXGyreAdventor"/>
              </a:rPr>
              <a:t>a </a:t>
            </a:r>
            <a:r>
              <a:rPr sz="2400" spc="-5" dirty="0">
                <a:latin typeface="TeXGyreAdventor"/>
                <a:cs typeface="TeXGyreAdventor"/>
              </a:rPr>
              <a:t>General Appropriations Ordinance </a:t>
            </a:r>
            <a:r>
              <a:rPr sz="2400" dirty="0">
                <a:latin typeface="TeXGyreAdventor"/>
                <a:cs typeface="TeXGyreAdventor"/>
              </a:rPr>
              <a:t>- </a:t>
            </a:r>
            <a:r>
              <a:rPr sz="2400" spc="-5" dirty="0">
                <a:latin typeface="TeXGyreAdventor"/>
                <a:cs typeface="TeXGyreAdventor"/>
              </a:rPr>
              <a:t>beginning  of the budget</a:t>
            </a:r>
            <a:r>
              <a:rPr sz="2400" spc="-20" dirty="0">
                <a:latin typeface="TeXGyreAdventor"/>
                <a:cs typeface="TeXGyreAdventor"/>
              </a:rPr>
              <a:t> </a:t>
            </a:r>
            <a:r>
              <a:rPr sz="2400" spc="-5" dirty="0">
                <a:latin typeface="TeXGyreAdventor"/>
                <a:cs typeface="TeXGyreAdventor"/>
              </a:rPr>
              <a:t>year</a:t>
            </a:r>
            <a:endParaRPr sz="2400">
              <a:latin typeface="TeXGyreAdventor"/>
              <a:cs typeface="TeXGyreAdventor"/>
            </a:endParaRPr>
          </a:p>
          <a:p>
            <a:pPr marL="1098550" indent="-481965" algn="just">
              <a:lnSpc>
                <a:spcPct val="100000"/>
              </a:lnSpc>
              <a:spcBef>
                <a:spcPts val="2880"/>
              </a:spcBef>
              <a:buAutoNum type="arabicPeriod"/>
              <a:tabLst>
                <a:tab pos="1098550" algn="l"/>
              </a:tabLst>
            </a:pPr>
            <a:r>
              <a:rPr sz="2400" spc="-5" dirty="0">
                <a:latin typeface="TeXGyreAdventor"/>
                <a:cs typeface="TeXGyreAdventor"/>
              </a:rPr>
              <a:t>Period of</a:t>
            </a:r>
            <a:r>
              <a:rPr sz="2400" spc="-20" dirty="0">
                <a:latin typeface="TeXGyreAdventor"/>
                <a:cs typeface="TeXGyreAdventor"/>
              </a:rPr>
              <a:t> </a:t>
            </a:r>
            <a:r>
              <a:rPr sz="2400" spc="-5" dirty="0">
                <a:latin typeface="TeXGyreAdventor"/>
                <a:cs typeface="TeXGyreAdventor"/>
              </a:rPr>
              <a:t>Approval</a:t>
            </a:r>
            <a:endParaRPr sz="2400">
              <a:latin typeface="TeXGyreAdventor"/>
              <a:cs typeface="TeXGyreAdventor"/>
            </a:endParaRPr>
          </a:p>
          <a:p>
            <a:pPr marL="1612265" marR="5080" lvl="1" indent="-412750" algn="just">
              <a:lnSpc>
                <a:spcPct val="100000"/>
              </a:lnSpc>
              <a:spcBef>
                <a:spcPts val="1320"/>
              </a:spcBef>
              <a:buFont typeface="Arial"/>
              <a:buChar char="●"/>
              <a:tabLst>
                <a:tab pos="1612900" algn="l"/>
              </a:tabLst>
            </a:pPr>
            <a:r>
              <a:rPr sz="2400" spc="-5" dirty="0">
                <a:latin typeface="TeXGyreAdventor"/>
                <a:cs typeface="TeXGyreAdventor"/>
              </a:rPr>
              <a:t>If SB fails to enact the ordinance on time </a:t>
            </a:r>
            <a:r>
              <a:rPr sz="2400" dirty="0">
                <a:latin typeface="TeXGyreAdventor"/>
                <a:cs typeface="TeXGyreAdventor"/>
              </a:rPr>
              <a:t>- </a:t>
            </a:r>
            <a:r>
              <a:rPr sz="2400" spc="-5" dirty="0">
                <a:latin typeface="TeXGyreAdventor"/>
                <a:cs typeface="TeXGyreAdventor"/>
              </a:rPr>
              <a:t>the SB shall  continue to hold sessions without additional </a:t>
            </a:r>
            <a:r>
              <a:rPr sz="2400" spc="-10" dirty="0">
                <a:latin typeface="TeXGyreAdventor"/>
                <a:cs typeface="TeXGyreAdventor"/>
              </a:rPr>
              <a:t>remuneration  </a:t>
            </a:r>
            <a:r>
              <a:rPr sz="2400" spc="-5" dirty="0">
                <a:latin typeface="TeXGyreAdventor"/>
                <a:cs typeface="TeXGyreAdventor"/>
              </a:rPr>
              <a:t>until the ordinance is approved and no other business may  be taken up during such</a:t>
            </a:r>
            <a:r>
              <a:rPr sz="2400" spc="-25" dirty="0">
                <a:latin typeface="TeXGyreAdventor"/>
                <a:cs typeface="TeXGyreAdventor"/>
              </a:rPr>
              <a:t> </a:t>
            </a:r>
            <a:r>
              <a:rPr sz="2400" spc="-5" dirty="0">
                <a:latin typeface="TeXGyreAdventor"/>
                <a:cs typeface="TeXGyreAdventor"/>
              </a:rPr>
              <a:t>sessions.</a:t>
            </a:r>
            <a:endParaRPr sz="2400">
              <a:latin typeface="TeXGyreAdventor"/>
              <a:cs typeface="TeXGyreAdventor"/>
            </a:endParaRPr>
          </a:p>
        </p:txBody>
      </p:sp>
      <p:sp>
        <p:nvSpPr>
          <p:cNvPr id="3" name="object 3"/>
          <p:cNvSpPr txBox="1">
            <a:spLocks noGrp="1"/>
          </p:cNvSpPr>
          <p:nvPr>
            <p:ph type="title"/>
          </p:nvPr>
        </p:nvSpPr>
        <p:spPr>
          <a:xfrm>
            <a:off x="418793" y="849496"/>
            <a:ext cx="11349990" cy="589280"/>
          </a:xfrm>
          <a:prstGeom prst="rect">
            <a:avLst/>
          </a:prstGeom>
        </p:spPr>
        <p:txBody>
          <a:bodyPr vert="horz" wrap="square" lIns="0" tIns="12700" rIns="0" bIns="0" rtlCol="0">
            <a:spAutoFit/>
          </a:bodyPr>
          <a:lstStyle/>
          <a:p>
            <a:pPr marL="12700">
              <a:lnSpc>
                <a:spcPct val="100000"/>
              </a:lnSpc>
              <a:spcBef>
                <a:spcPts val="100"/>
              </a:spcBef>
            </a:pPr>
            <a:r>
              <a:rPr sz="3700" spc="-315" dirty="0">
                <a:solidFill>
                  <a:srgbClr val="000000"/>
                </a:solidFill>
                <a:latin typeface="Verdana"/>
                <a:cs typeface="Verdana"/>
              </a:rPr>
              <a:t>HOW</a:t>
            </a:r>
            <a:r>
              <a:rPr sz="3700" spc="-515" dirty="0">
                <a:solidFill>
                  <a:srgbClr val="000000"/>
                </a:solidFill>
                <a:latin typeface="Verdana"/>
                <a:cs typeface="Verdana"/>
              </a:rPr>
              <a:t> </a:t>
            </a:r>
            <a:r>
              <a:rPr sz="3700" spc="-145" dirty="0">
                <a:solidFill>
                  <a:srgbClr val="000000"/>
                </a:solidFill>
                <a:latin typeface="Verdana"/>
                <a:cs typeface="Verdana"/>
              </a:rPr>
              <a:t>THE</a:t>
            </a:r>
            <a:r>
              <a:rPr sz="3700" spc="-509" dirty="0">
                <a:solidFill>
                  <a:srgbClr val="000000"/>
                </a:solidFill>
                <a:latin typeface="Verdana"/>
                <a:cs typeface="Verdana"/>
              </a:rPr>
              <a:t> </a:t>
            </a:r>
            <a:r>
              <a:rPr sz="3700" spc="-204" dirty="0">
                <a:solidFill>
                  <a:srgbClr val="000000"/>
                </a:solidFill>
                <a:latin typeface="Verdana"/>
                <a:cs typeface="Verdana"/>
              </a:rPr>
              <a:t>BARANGAY</a:t>
            </a:r>
            <a:r>
              <a:rPr sz="3700" spc="-509" dirty="0">
                <a:solidFill>
                  <a:srgbClr val="000000"/>
                </a:solidFill>
                <a:latin typeface="Verdana"/>
                <a:cs typeface="Verdana"/>
              </a:rPr>
              <a:t> </a:t>
            </a:r>
            <a:r>
              <a:rPr sz="3700" spc="-185" dirty="0">
                <a:solidFill>
                  <a:srgbClr val="000000"/>
                </a:solidFill>
                <a:latin typeface="Verdana"/>
                <a:cs typeface="Verdana"/>
              </a:rPr>
              <a:t>BUDGET</a:t>
            </a:r>
            <a:r>
              <a:rPr sz="3700" spc="-509" dirty="0">
                <a:solidFill>
                  <a:srgbClr val="000000"/>
                </a:solidFill>
                <a:latin typeface="Verdana"/>
                <a:cs typeface="Verdana"/>
              </a:rPr>
              <a:t> </a:t>
            </a:r>
            <a:r>
              <a:rPr sz="3700" spc="-490" dirty="0">
                <a:solidFill>
                  <a:srgbClr val="000000"/>
                </a:solidFill>
                <a:latin typeface="Verdana"/>
                <a:cs typeface="Verdana"/>
              </a:rPr>
              <a:t>IS</a:t>
            </a:r>
            <a:r>
              <a:rPr sz="3700" spc="-509" dirty="0">
                <a:solidFill>
                  <a:srgbClr val="000000"/>
                </a:solidFill>
                <a:latin typeface="Verdana"/>
                <a:cs typeface="Verdana"/>
              </a:rPr>
              <a:t> </a:t>
            </a:r>
            <a:r>
              <a:rPr sz="3700" spc="-270" dirty="0">
                <a:solidFill>
                  <a:srgbClr val="000000"/>
                </a:solidFill>
                <a:latin typeface="Verdana"/>
                <a:cs typeface="Verdana"/>
              </a:rPr>
              <a:t>AUTHORIZED?</a:t>
            </a:r>
            <a:endParaRPr sz="3700">
              <a:latin typeface="Verdana"/>
              <a:cs typeface="Verdana"/>
            </a:endParaRPr>
          </a:p>
        </p:txBody>
      </p:sp>
      <p:sp>
        <p:nvSpPr>
          <p:cNvPr id="4" name="object 4"/>
          <p:cNvSpPr txBox="1"/>
          <p:nvPr/>
        </p:nvSpPr>
        <p:spPr>
          <a:xfrm>
            <a:off x="11977755" y="6681631"/>
            <a:ext cx="141605" cy="162560"/>
          </a:xfrm>
          <a:prstGeom prst="rect">
            <a:avLst/>
          </a:prstGeom>
        </p:spPr>
        <p:txBody>
          <a:bodyPr vert="horz" wrap="square" lIns="0" tIns="12700" rIns="0" bIns="0" rtlCol="0">
            <a:spAutoFit/>
          </a:bodyPr>
          <a:lstStyle/>
          <a:p>
            <a:pPr marL="12700">
              <a:lnSpc>
                <a:spcPct val="100000"/>
              </a:lnSpc>
              <a:spcBef>
                <a:spcPts val="100"/>
              </a:spcBef>
            </a:pPr>
            <a:r>
              <a:rPr sz="900" spc="-5" dirty="0">
                <a:solidFill>
                  <a:srgbClr val="898989"/>
                </a:solidFill>
                <a:latin typeface="Carlito"/>
                <a:cs typeface="Carlito"/>
              </a:rPr>
              <a:t>74</a:t>
            </a:r>
            <a:endParaRPr sz="900">
              <a:latin typeface="Carlito"/>
              <a:cs typeface="Carlito"/>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73498" y="2001974"/>
            <a:ext cx="10429240" cy="3484879"/>
          </a:xfrm>
          <a:prstGeom prst="rect">
            <a:avLst/>
          </a:prstGeom>
        </p:spPr>
        <p:txBody>
          <a:bodyPr vert="horz" wrap="square" lIns="0" tIns="12700" rIns="0" bIns="0" rtlCol="0">
            <a:spAutoFit/>
          </a:bodyPr>
          <a:lstStyle/>
          <a:p>
            <a:pPr marL="12700">
              <a:lnSpc>
                <a:spcPct val="100000"/>
              </a:lnSpc>
              <a:spcBef>
                <a:spcPts val="100"/>
              </a:spcBef>
            </a:pPr>
            <a:r>
              <a:rPr sz="2400" b="1" u="heavy" spc="-5" dirty="0">
                <a:uFill>
                  <a:solidFill>
                    <a:srgbClr val="000000"/>
                  </a:solidFill>
                </a:uFill>
                <a:latin typeface="Gothic Uralic"/>
                <a:cs typeface="Gothic Uralic"/>
              </a:rPr>
              <a:t>Step 3:</a:t>
            </a:r>
            <a:r>
              <a:rPr sz="2400" b="1" spc="-5" dirty="0">
                <a:latin typeface="Gothic Uralic"/>
                <a:cs typeface="Gothic Uralic"/>
              </a:rPr>
              <a:t> </a:t>
            </a:r>
            <a:r>
              <a:rPr sz="2400" spc="-5" dirty="0">
                <a:latin typeface="TeXGyreAdventor"/>
                <a:cs typeface="TeXGyreAdventor"/>
              </a:rPr>
              <a:t>Enact the General Appropriations Ordinance</a:t>
            </a:r>
            <a:r>
              <a:rPr sz="2400" spc="-40" dirty="0">
                <a:latin typeface="TeXGyreAdventor"/>
                <a:cs typeface="TeXGyreAdventor"/>
              </a:rPr>
              <a:t> </a:t>
            </a:r>
            <a:r>
              <a:rPr sz="2400" spc="-5" dirty="0">
                <a:latin typeface="TeXGyreAdventor"/>
                <a:cs typeface="TeXGyreAdventor"/>
              </a:rPr>
              <a:t>(GAO)</a:t>
            </a:r>
            <a:endParaRPr sz="2400">
              <a:latin typeface="TeXGyreAdventor"/>
              <a:cs typeface="TeXGyreAdventor"/>
            </a:endParaRPr>
          </a:p>
          <a:p>
            <a:pPr marL="1097915" marR="252095" indent="-481965">
              <a:lnSpc>
                <a:spcPct val="100000"/>
              </a:lnSpc>
              <a:spcBef>
                <a:spcPts val="2880"/>
              </a:spcBef>
              <a:buAutoNum type="arabicPeriod"/>
              <a:tabLst>
                <a:tab pos="1097915" algn="l"/>
                <a:tab pos="1098550" algn="l"/>
              </a:tabLst>
            </a:pPr>
            <a:r>
              <a:rPr sz="2400" spc="-5" dirty="0">
                <a:latin typeface="TeXGyreAdventor"/>
                <a:cs typeface="TeXGyreAdventor"/>
              </a:rPr>
              <a:t>Effectivity of </a:t>
            </a:r>
            <a:r>
              <a:rPr sz="2400" dirty="0">
                <a:latin typeface="TeXGyreAdventor"/>
                <a:cs typeface="TeXGyreAdventor"/>
              </a:rPr>
              <a:t>a </a:t>
            </a:r>
            <a:r>
              <a:rPr sz="2400" spc="-5" dirty="0">
                <a:latin typeface="TeXGyreAdventor"/>
                <a:cs typeface="TeXGyreAdventor"/>
              </a:rPr>
              <a:t>General Appropriations Ordinance </a:t>
            </a:r>
            <a:r>
              <a:rPr sz="2400" dirty="0">
                <a:latin typeface="TeXGyreAdventor"/>
                <a:cs typeface="TeXGyreAdventor"/>
              </a:rPr>
              <a:t>- </a:t>
            </a:r>
            <a:r>
              <a:rPr sz="2400" spc="-5" dirty="0">
                <a:latin typeface="TeXGyreAdventor"/>
                <a:cs typeface="TeXGyreAdventor"/>
              </a:rPr>
              <a:t>beginning  of the budget</a:t>
            </a:r>
            <a:r>
              <a:rPr sz="2400" spc="-20" dirty="0">
                <a:latin typeface="TeXGyreAdventor"/>
                <a:cs typeface="TeXGyreAdventor"/>
              </a:rPr>
              <a:t> </a:t>
            </a:r>
            <a:r>
              <a:rPr sz="2400" spc="-5" dirty="0">
                <a:latin typeface="TeXGyreAdventor"/>
                <a:cs typeface="TeXGyreAdventor"/>
              </a:rPr>
              <a:t>year</a:t>
            </a:r>
            <a:endParaRPr sz="2400">
              <a:latin typeface="TeXGyreAdventor"/>
              <a:cs typeface="TeXGyreAdventor"/>
            </a:endParaRPr>
          </a:p>
          <a:p>
            <a:pPr marL="1098550" indent="-481965" algn="just">
              <a:lnSpc>
                <a:spcPct val="100000"/>
              </a:lnSpc>
              <a:spcBef>
                <a:spcPts val="2880"/>
              </a:spcBef>
              <a:buAutoNum type="arabicPeriod"/>
              <a:tabLst>
                <a:tab pos="1098550" algn="l"/>
              </a:tabLst>
            </a:pPr>
            <a:r>
              <a:rPr sz="2400" spc="-5" dirty="0">
                <a:latin typeface="TeXGyreAdventor"/>
                <a:cs typeface="TeXGyreAdventor"/>
              </a:rPr>
              <a:t>Period of</a:t>
            </a:r>
            <a:r>
              <a:rPr sz="2400" spc="-20" dirty="0">
                <a:latin typeface="TeXGyreAdventor"/>
                <a:cs typeface="TeXGyreAdventor"/>
              </a:rPr>
              <a:t> </a:t>
            </a:r>
            <a:r>
              <a:rPr sz="2400" spc="-5" dirty="0">
                <a:latin typeface="TeXGyreAdventor"/>
                <a:cs typeface="TeXGyreAdventor"/>
              </a:rPr>
              <a:t>Approval</a:t>
            </a:r>
            <a:endParaRPr sz="2400">
              <a:latin typeface="TeXGyreAdventor"/>
              <a:cs typeface="TeXGyreAdventor"/>
            </a:endParaRPr>
          </a:p>
          <a:p>
            <a:pPr marL="1612265" marR="5080" lvl="1" indent="-412750" algn="just">
              <a:lnSpc>
                <a:spcPct val="100000"/>
              </a:lnSpc>
              <a:spcBef>
                <a:spcPts val="1320"/>
              </a:spcBef>
              <a:buFont typeface="Arial"/>
              <a:buChar char="●"/>
              <a:tabLst>
                <a:tab pos="1612900" algn="l"/>
              </a:tabLst>
            </a:pPr>
            <a:r>
              <a:rPr sz="2400" spc="-5" dirty="0">
                <a:latin typeface="TeXGyreAdventor"/>
                <a:cs typeface="TeXGyreAdventor"/>
              </a:rPr>
              <a:t>If the SB fails to pass the budget </a:t>
            </a:r>
            <a:r>
              <a:rPr sz="2400" dirty="0">
                <a:latin typeface="TeXGyreAdventor"/>
                <a:cs typeface="TeXGyreAdventor"/>
              </a:rPr>
              <a:t>- </a:t>
            </a:r>
            <a:r>
              <a:rPr sz="2400" spc="-5" dirty="0">
                <a:latin typeface="TeXGyreAdventor"/>
                <a:cs typeface="TeXGyreAdventor"/>
              </a:rPr>
              <a:t>The ordinance </a:t>
            </a:r>
            <a:r>
              <a:rPr sz="2400" spc="-10" dirty="0">
                <a:latin typeface="TeXGyreAdventor"/>
                <a:cs typeface="TeXGyreAdventor"/>
              </a:rPr>
              <a:t>authorizing  </a:t>
            </a:r>
            <a:r>
              <a:rPr sz="2400" spc="-5" dirty="0">
                <a:latin typeface="TeXGyreAdventor"/>
                <a:cs typeface="TeXGyreAdventor"/>
              </a:rPr>
              <a:t>the appropriations of the past year shall be deemed  </a:t>
            </a:r>
            <a:r>
              <a:rPr sz="2400" spc="-10" dirty="0">
                <a:latin typeface="TeXGyreAdventor"/>
                <a:cs typeface="TeXGyreAdventor"/>
              </a:rPr>
              <a:t>reenacted.</a:t>
            </a:r>
            <a:endParaRPr sz="2400">
              <a:latin typeface="TeXGyreAdventor"/>
              <a:cs typeface="TeXGyreAdventor"/>
            </a:endParaRPr>
          </a:p>
        </p:txBody>
      </p:sp>
      <p:sp>
        <p:nvSpPr>
          <p:cNvPr id="3" name="object 3"/>
          <p:cNvSpPr txBox="1">
            <a:spLocks noGrp="1"/>
          </p:cNvSpPr>
          <p:nvPr>
            <p:ph type="title"/>
          </p:nvPr>
        </p:nvSpPr>
        <p:spPr>
          <a:xfrm>
            <a:off x="418793" y="849496"/>
            <a:ext cx="11349990" cy="589280"/>
          </a:xfrm>
          <a:prstGeom prst="rect">
            <a:avLst/>
          </a:prstGeom>
        </p:spPr>
        <p:txBody>
          <a:bodyPr vert="horz" wrap="square" lIns="0" tIns="12700" rIns="0" bIns="0" rtlCol="0">
            <a:spAutoFit/>
          </a:bodyPr>
          <a:lstStyle/>
          <a:p>
            <a:pPr marL="12700">
              <a:lnSpc>
                <a:spcPct val="100000"/>
              </a:lnSpc>
              <a:spcBef>
                <a:spcPts val="100"/>
              </a:spcBef>
            </a:pPr>
            <a:r>
              <a:rPr sz="3700" spc="-315" dirty="0">
                <a:solidFill>
                  <a:srgbClr val="000000"/>
                </a:solidFill>
                <a:latin typeface="Verdana"/>
                <a:cs typeface="Verdana"/>
              </a:rPr>
              <a:t>HOW</a:t>
            </a:r>
            <a:r>
              <a:rPr sz="3700" spc="-515" dirty="0">
                <a:solidFill>
                  <a:srgbClr val="000000"/>
                </a:solidFill>
                <a:latin typeface="Verdana"/>
                <a:cs typeface="Verdana"/>
              </a:rPr>
              <a:t> </a:t>
            </a:r>
            <a:r>
              <a:rPr sz="3700" spc="-145" dirty="0">
                <a:solidFill>
                  <a:srgbClr val="000000"/>
                </a:solidFill>
                <a:latin typeface="Verdana"/>
                <a:cs typeface="Verdana"/>
              </a:rPr>
              <a:t>THE</a:t>
            </a:r>
            <a:r>
              <a:rPr sz="3700" spc="-509" dirty="0">
                <a:solidFill>
                  <a:srgbClr val="000000"/>
                </a:solidFill>
                <a:latin typeface="Verdana"/>
                <a:cs typeface="Verdana"/>
              </a:rPr>
              <a:t> </a:t>
            </a:r>
            <a:r>
              <a:rPr sz="3700" spc="-204" dirty="0">
                <a:solidFill>
                  <a:srgbClr val="000000"/>
                </a:solidFill>
                <a:latin typeface="Verdana"/>
                <a:cs typeface="Verdana"/>
              </a:rPr>
              <a:t>BARANGAY</a:t>
            </a:r>
            <a:r>
              <a:rPr sz="3700" spc="-509" dirty="0">
                <a:solidFill>
                  <a:srgbClr val="000000"/>
                </a:solidFill>
                <a:latin typeface="Verdana"/>
                <a:cs typeface="Verdana"/>
              </a:rPr>
              <a:t> </a:t>
            </a:r>
            <a:r>
              <a:rPr sz="3700" spc="-185" dirty="0">
                <a:solidFill>
                  <a:srgbClr val="000000"/>
                </a:solidFill>
                <a:latin typeface="Verdana"/>
                <a:cs typeface="Verdana"/>
              </a:rPr>
              <a:t>BUDGET</a:t>
            </a:r>
            <a:r>
              <a:rPr sz="3700" spc="-509" dirty="0">
                <a:solidFill>
                  <a:srgbClr val="000000"/>
                </a:solidFill>
                <a:latin typeface="Verdana"/>
                <a:cs typeface="Verdana"/>
              </a:rPr>
              <a:t> </a:t>
            </a:r>
            <a:r>
              <a:rPr sz="3700" spc="-490" dirty="0">
                <a:solidFill>
                  <a:srgbClr val="000000"/>
                </a:solidFill>
                <a:latin typeface="Verdana"/>
                <a:cs typeface="Verdana"/>
              </a:rPr>
              <a:t>IS</a:t>
            </a:r>
            <a:r>
              <a:rPr sz="3700" spc="-509" dirty="0">
                <a:solidFill>
                  <a:srgbClr val="000000"/>
                </a:solidFill>
                <a:latin typeface="Verdana"/>
                <a:cs typeface="Verdana"/>
              </a:rPr>
              <a:t> </a:t>
            </a:r>
            <a:r>
              <a:rPr sz="3700" spc="-270" dirty="0">
                <a:solidFill>
                  <a:srgbClr val="000000"/>
                </a:solidFill>
                <a:latin typeface="Verdana"/>
                <a:cs typeface="Verdana"/>
              </a:rPr>
              <a:t>AUTHORIZED?</a:t>
            </a:r>
            <a:endParaRPr sz="3700">
              <a:latin typeface="Verdana"/>
              <a:cs typeface="Verdana"/>
            </a:endParaRPr>
          </a:p>
        </p:txBody>
      </p:sp>
      <p:sp>
        <p:nvSpPr>
          <p:cNvPr id="4" name="object 4"/>
          <p:cNvSpPr txBox="1"/>
          <p:nvPr/>
        </p:nvSpPr>
        <p:spPr>
          <a:xfrm>
            <a:off x="11977755" y="6681631"/>
            <a:ext cx="141605" cy="162560"/>
          </a:xfrm>
          <a:prstGeom prst="rect">
            <a:avLst/>
          </a:prstGeom>
        </p:spPr>
        <p:txBody>
          <a:bodyPr vert="horz" wrap="square" lIns="0" tIns="12700" rIns="0" bIns="0" rtlCol="0">
            <a:spAutoFit/>
          </a:bodyPr>
          <a:lstStyle/>
          <a:p>
            <a:pPr marL="12700">
              <a:lnSpc>
                <a:spcPct val="100000"/>
              </a:lnSpc>
              <a:spcBef>
                <a:spcPts val="100"/>
              </a:spcBef>
            </a:pPr>
            <a:r>
              <a:rPr sz="900" spc="-5" dirty="0">
                <a:solidFill>
                  <a:srgbClr val="898989"/>
                </a:solidFill>
                <a:latin typeface="Carlito"/>
                <a:cs typeface="Carlito"/>
              </a:rPr>
              <a:t>75</a:t>
            </a:r>
            <a:endParaRPr sz="900">
              <a:latin typeface="Carlito"/>
              <a:cs typeface="Carlito"/>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18793" y="849496"/>
            <a:ext cx="11349990" cy="589280"/>
          </a:xfrm>
          <a:prstGeom prst="rect">
            <a:avLst/>
          </a:prstGeom>
        </p:spPr>
        <p:txBody>
          <a:bodyPr vert="horz" wrap="square" lIns="0" tIns="12700" rIns="0" bIns="0" rtlCol="0">
            <a:spAutoFit/>
          </a:bodyPr>
          <a:lstStyle/>
          <a:p>
            <a:pPr marL="12700">
              <a:lnSpc>
                <a:spcPct val="100000"/>
              </a:lnSpc>
              <a:spcBef>
                <a:spcPts val="100"/>
              </a:spcBef>
            </a:pPr>
            <a:r>
              <a:rPr sz="3700" spc="-315" dirty="0">
                <a:solidFill>
                  <a:srgbClr val="000000"/>
                </a:solidFill>
                <a:latin typeface="Verdana"/>
                <a:cs typeface="Verdana"/>
              </a:rPr>
              <a:t>HOW</a:t>
            </a:r>
            <a:r>
              <a:rPr sz="3700" spc="-515" dirty="0">
                <a:solidFill>
                  <a:srgbClr val="000000"/>
                </a:solidFill>
                <a:latin typeface="Verdana"/>
                <a:cs typeface="Verdana"/>
              </a:rPr>
              <a:t> </a:t>
            </a:r>
            <a:r>
              <a:rPr sz="3700" spc="-145" dirty="0">
                <a:solidFill>
                  <a:srgbClr val="000000"/>
                </a:solidFill>
                <a:latin typeface="Verdana"/>
                <a:cs typeface="Verdana"/>
              </a:rPr>
              <a:t>THE</a:t>
            </a:r>
            <a:r>
              <a:rPr sz="3700" spc="-509" dirty="0">
                <a:solidFill>
                  <a:srgbClr val="000000"/>
                </a:solidFill>
                <a:latin typeface="Verdana"/>
                <a:cs typeface="Verdana"/>
              </a:rPr>
              <a:t> </a:t>
            </a:r>
            <a:r>
              <a:rPr sz="3700" spc="-204" dirty="0">
                <a:solidFill>
                  <a:srgbClr val="000000"/>
                </a:solidFill>
                <a:latin typeface="Verdana"/>
                <a:cs typeface="Verdana"/>
              </a:rPr>
              <a:t>BARANGAY</a:t>
            </a:r>
            <a:r>
              <a:rPr sz="3700" spc="-509" dirty="0">
                <a:solidFill>
                  <a:srgbClr val="000000"/>
                </a:solidFill>
                <a:latin typeface="Verdana"/>
                <a:cs typeface="Verdana"/>
              </a:rPr>
              <a:t> </a:t>
            </a:r>
            <a:r>
              <a:rPr sz="3700" spc="-185" dirty="0">
                <a:solidFill>
                  <a:srgbClr val="000000"/>
                </a:solidFill>
                <a:latin typeface="Verdana"/>
                <a:cs typeface="Verdana"/>
              </a:rPr>
              <a:t>BUDGET</a:t>
            </a:r>
            <a:r>
              <a:rPr sz="3700" spc="-509" dirty="0">
                <a:solidFill>
                  <a:srgbClr val="000000"/>
                </a:solidFill>
                <a:latin typeface="Verdana"/>
                <a:cs typeface="Verdana"/>
              </a:rPr>
              <a:t> </a:t>
            </a:r>
            <a:r>
              <a:rPr sz="3700" spc="-490" dirty="0">
                <a:solidFill>
                  <a:srgbClr val="000000"/>
                </a:solidFill>
                <a:latin typeface="Verdana"/>
                <a:cs typeface="Verdana"/>
              </a:rPr>
              <a:t>IS</a:t>
            </a:r>
            <a:r>
              <a:rPr sz="3700" spc="-509" dirty="0">
                <a:solidFill>
                  <a:srgbClr val="000000"/>
                </a:solidFill>
                <a:latin typeface="Verdana"/>
                <a:cs typeface="Verdana"/>
              </a:rPr>
              <a:t> </a:t>
            </a:r>
            <a:r>
              <a:rPr sz="3700" spc="-270" dirty="0">
                <a:solidFill>
                  <a:srgbClr val="000000"/>
                </a:solidFill>
                <a:latin typeface="Verdana"/>
                <a:cs typeface="Verdana"/>
              </a:rPr>
              <a:t>AUTHORIZED?</a:t>
            </a:r>
            <a:endParaRPr sz="3700">
              <a:latin typeface="Verdana"/>
              <a:cs typeface="Verdana"/>
            </a:endParaRPr>
          </a:p>
        </p:txBody>
      </p:sp>
      <p:sp>
        <p:nvSpPr>
          <p:cNvPr id="3" name="object 3"/>
          <p:cNvSpPr txBox="1"/>
          <p:nvPr/>
        </p:nvSpPr>
        <p:spPr>
          <a:xfrm>
            <a:off x="11977755" y="6681631"/>
            <a:ext cx="141605" cy="162560"/>
          </a:xfrm>
          <a:prstGeom prst="rect">
            <a:avLst/>
          </a:prstGeom>
        </p:spPr>
        <p:txBody>
          <a:bodyPr vert="horz" wrap="square" lIns="0" tIns="12700" rIns="0" bIns="0" rtlCol="0">
            <a:spAutoFit/>
          </a:bodyPr>
          <a:lstStyle/>
          <a:p>
            <a:pPr marL="12700">
              <a:lnSpc>
                <a:spcPct val="100000"/>
              </a:lnSpc>
              <a:spcBef>
                <a:spcPts val="100"/>
              </a:spcBef>
            </a:pPr>
            <a:r>
              <a:rPr sz="900" spc="-5" dirty="0">
                <a:solidFill>
                  <a:srgbClr val="898989"/>
                </a:solidFill>
                <a:latin typeface="Carlito"/>
                <a:cs typeface="Carlito"/>
              </a:rPr>
              <a:t>76</a:t>
            </a:r>
            <a:endParaRPr sz="900">
              <a:latin typeface="Carlito"/>
              <a:cs typeface="Carlito"/>
            </a:endParaRPr>
          </a:p>
        </p:txBody>
      </p:sp>
      <p:sp>
        <p:nvSpPr>
          <p:cNvPr id="4" name="object 4"/>
          <p:cNvSpPr txBox="1"/>
          <p:nvPr/>
        </p:nvSpPr>
        <p:spPr>
          <a:xfrm>
            <a:off x="873498" y="2001974"/>
            <a:ext cx="10425430" cy="3484879"/>
          </a:xfrm>
          <a:prstGeom prst="rect">
            <a:avLst/>
          </a:prstGeom>
        </p:spPr>
        <p:txBody>
          <a:bodyPr vert="horz" wrap="square" lIns="0" tIns="12700" rIns="0" bIns="0" rtlCol="0">
            <a:spAutoFit/>
          </a:bodyPr>
          <a:lstStyle/>
          <a:p>
            <a:pPr marL="12700">
              <a:lnSpc>
                <a:spcPct val="100000"/>
              </a:lnSpc>
              <a:spcBef>
                <a:spcPts val="100"/>
              </a:spcBef>
            </a:pPr>
            <a:r>
              <a:rPr sz="2400" b="1" u="heavy" spc="-5" dirty="0">
                <a:uFill>
                  <a:solidFill>
                    <a:srgbClr val="000000"/>
                  </a:solidFill>
                </a:uFill>
                <a:latin typeface="Gothic Uralic"/>
                <a:cs typeface="Gothic Uralic"/>
              </a:rPr>
              <a:t>Step 3:</a:t>
            </a:r>
            <a:r>
              <a:rPr sz="2400" b="1" spc="-5" dirty="0">
                <a:latin typeface="Gothic Uralic"/>
                <a:cs typeface="Gothic Uralic"/>
              </a:rPr>
              <a:t> </a:t>
            </a:r>
            <a:r>
              <a:rPr sz="2400" spc="-5" dirty="0">
                <a:latin typeface="TeXGyreAdventor"/>
                <a:cs typeface="TeXGyreAdventor"/>
              </a:rPr>
              <a:t>Enact the General Appropriations Ordinance</a:t>
            </a:r>
            <a:r>
              <a:rPr sz="2400" spc="-40" dirty="0">
                <a:latin typeface="TeXGyreAdventor"/>
                <a:cs typeface="TeXGyreAdventor"/>
              </a:rPr>
              <a:t> </a:t>
            </a:r>
            <a:r>
              <a:rPr sz="2400" spc="-5" dirty="0">
                <a:latin typeface="TeXGyreAdventor"/>
                <a:cs typeface="TeXGyreAdventor"/>
              </a:rPr>
              <a:t>(GAO)</a:t>
            </a:r>
            <a:endParaRPr sz="2400">
              <a:latin typeface="TeXGyreAdventor"/>
              <a:cs typeface="TeXGyreAdventor"/>
            </a:endParaRPr>
          </a:p>
          <a:p>
            <a:pPr marL="1098550" indent="-481965" algn="just">
              <a:lnSpc>
                <a:spcPct val="100000"/>
              </a:lnSpc>
              <a:spcBef>
                <a:spcPts val="2880"/>
              </a:spcBef>
              <a:buAutoNum type="arabicPeriod" startAt="3"/>
              <a:tabLst>
                <a:tab pos="1098550" algn="l"/>
              </a:tabLst>
            </a:pPr>
            <a:r>
              <a:rPr sz="2400" spc="-5" dirty="0">
                <a:latin typeface="TeXGyreAdventor"/>
                <a:cs typeface="TeXGyreAdventor"/>
              </a:rPr>
              <a:t>Reduction/Increase of Appropriations by the</a:t>
            </a:r>
            <a:r>
              <a:rPr sz="2400" spc="-40" dirty="0">
                <a:latin typeface="TeXGyreAdventor"/>
                <a:cs typeface="TeXGyreAdventor"/>
              </a:rPr>
              <a:t> </a:t>
            </a:r>
            <a:r>
              <a:rPr sz="2400" spc="-5" dirty="0">
                <a:latin typeface="TeXGyreAdventor"/>
                <a:cs typeface="TeXGyreAdventor"/>
              </a:rPr>
              <a:t>SB</a:t>
            </a:r>
            <a:endParaRPr sz="2400">
              <a:latin typeface="TeXGyreAdventor"/>
              <a:cs typeface="TeXGyreAdventor"/>
            </a:endParaRPr>
          </a:p>
          <a:p>
            <a:pPr marL="1098550" indent="-481965" algn="just">
              <a:lnSpc>
                <a:spcPct val="100000"/>
              </a:lnSpc>
              <a:spcBef>
                <a:spcPts val="2880"/>
              </a:spcBef>
              <a:buAutoNum type="arabicPeriod" startAt="3"/>
              <a:tabLst>
                <a:tab pos="1098550" algn="l"/>
              </a:tabLst>
            </a:pPr>
            <a:r>
              <a:rPr sz="2400" spc="-5" dirty="0">
                <a:latin typeface="TeXGyreAdventor"/>
                <a:cs typeface="TeXGyreAdventor"/>
              </a:rPr>
              <a:t>Vote of the Punong Barangay on the Proposed</a:t>
            </a:r>
            <a:r>
              <a:rPr sz="2400" spc="-60" dirty="0">
                <a:latin typeface="TeXGyreAdventor"/>
                <a:cs typeface="TeXGyreAdventor"/>
              </a:rPr>
              <a:t> </a:t>
            </a:r>
            <a:r>
              <a:rPr sz="2400" spc="-5" dirty="0">
                <a:latin typeface="TeXGyreAdventor"/>
                <a:cs typeface="TeXGyreAdventor"/>
              </a:rPr>
              <a:t>Budget</a:t>
            </a:r>
            <a:endParaRPr sz="2400">
              <a:latin typeface="TeXGyreAdventor"/>
              <a:cs typeface="TeXGyreAdventor"/>
            </a:endParaRPr>
          </a:p>
          <a:p>
            <a:pPr marL="1612265" marR="5080" lvl="1" indent="-412750" algn="just">
              <a:lnSpc>
                <a:spcPct val="100000"/>
              </a:lnSpc>
              <a:spcBef>
                <a:spcPts val="1320"/>
              </a:spcBef>
              <a:buFont typeface="Arial"/>
              <a:buChar char="●"/>
              <a:tabLst>
                <a:tab pos="1612900" algn="l"/>
              </a:tabLst>
            </a:pPr>
            <a:r>
              <a:rPr sz="2400" spc="-5" dirty="0">
                <a:latin typeface="TeXGyreAdventor"/>
                <a:cs typeface="TeXGyreAdventor"/>
              </a:rPr>
              <a:t>The PB may vote against the appropriations ordinance if  important items in his original proposal are not adopted  substantially or there are unnecessary insertions </a:t>
            </a:r>
            <a:r>
              <a:rPr sz="2400" spc="-10" dirty="0">
                <a:latin typeface="TeXGyreAdventor"/>
                <a:cs typeface="TeXGyreAdventor"/>
              </a:rPr>
              <a:t>or  </a:t>
            </a:r>
            <a:r>
              <a:rPr sz="2400" spc="-5" dirty="0">
                <a:latin typeface="TeXGyreAdventor"/>
                <a:cs typeface="TeXGyreAdventor"/>
              </a:rPr>
              <a:t>deletions.</a:t>
            </a:r>
            <a:endParaRPr sz="2400">
              <a:latin typeface="TeXGyreAdventor"/>
              <a:cs typeface="TeXGyreAdventor"/>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18793" y="849496"/>
            <a:ext cx="11349990" cy="589280"/>
          </a:xfrm>
          <a:prstGeom prst="rect">
            <a:avLst/>
          </a:prstGeom>
        </p:spPr>
        <p:txBody>
          <a:bodyPr vert="horz" wrap="square" lIns="0" tIns="12700" rIns="0" bIns="0" rtlCol="0">
            <a:spAutoFit/>
          </a:bodyPr>
          <a:lstStyle/>
          <a:p>
            <a:pPr marL="12700">
              <a:lnSpc>
                <a:spcPct val="100000"/>
              </a:lnSpc>
              <a:spcBef>
                <a:spcPts val="100"/>
              </a:spcBef>
            </a:pPr>
            <a:r>
              <a:rPr sz="3700" spc="-315" dirty="0">
                <a:solidFill>
                  <a:srgbClr val="000000"/>
                </a:solidFill>
                <a:latin typeface="Verdana"/>
                <a:cs typeface="Verdana"/>
              </a:rPr>
              <a:t>HOW</a:t>
            </a:r>
            <a:r>
              <a:rPr sz="3700" spc="-515" dirty="0">
                <a:solidFill>
                  <a:srgbClr val="000000"/>
                </a:solidFill>
                <a:latin typeface="Verdana"/>
                <a:cs typeface="Verdana"/>
              </a:rPr>
              <a:t> </a:t>
            </a:r>
            <a:r>
              <a:rPr sz="3700" spc="-145" dirty="0">
                <a:solidFill>
                  <a:srgbClr val="000000"/>
                </a:solidFill>
                <a:latin typeface="Verdana"/>
                <a:cs typeface="Verdana"/>
              </a:rPr>
              <a:t>THE</a:t>
            </a:r>
            <a:r>
              <a:rPr sz="3700" spc="-509" dirty="0">
                <a:solidFill>
                  <a:srgbClr val="000000"/>
                </a:solidFill>
                <a:latin typeface="Verdana"/>
                <a:cs typeface="Verdana"/>
              </a:rPr>
              <a:t> </a:t>
            </a:r>
            <a:r>
              <a:rPr sz="3700" spc="-204" dirty="0">
                <a:solidFill>
                  <a:srgbClr val="000000"/>
                </a:solidFill>
                <a:latin typeface="Verdana"/>
                <a:cs typeface="Verdana"/>
              </a:rPr>
              <a:t>BARANGAY</a:t>
            </a:r>
            <a:r>
              <a:rPr sz="3700" spc="-509" dirty="0">
                <a:solidFill>
                  <a:srgbClr val="000000"/>
                </a:solidFill>
                <a:latin typeface="Verdana"/>
                <a:cs typeface="Verdana"/>
              </a:rPr>
              <a:t> </a:t>
            </a:r>
            <a:r>
              <a:rPr sz="3700" spc="-185" dirty="0">
                <a:solidFill>
                  <a:srgbClr val="000000"/>
                </a:solidFill>
                <a:latin typeface="Verdana"/>
                <a:cs typeface="Verdana"/>
              </a:rPr>
              <a:t>BUDGET</a:t>
            </a:r>
            <a:r>
              <a:rPr sz="3700" spc="-509" dirty="0">
                <a:solidFill>
                  <a:srgbClr val="000000"/>
                </a:solidFill>
                <a:latin typeface="Verdana"/>
                <a:cs typeface="Verdana"/>
              </a:rPr>
              <a:t> </a:t>
            </a:r>
            <a:r>
              <a:rPr sz="3700" spc="-490" dirty="0">
                <a:solidFill>
                  <a:srgbClr val="000000"/>
                </a:solidFill>
                <a:latin typeface="Verdana"/>
                <a:cs typeface="Verdana"/>
              </a:rPr>
              <a:t>IS</a:t>
            </a:r>
            <a:r>
              <a:rPr sz="3700" spc="-509" dirty="0">
                <a:solidFill>
                  <a:srgbClr val="000000"/>
                </a:solidFill>
                <a:latin typeface="Verdana"/>
                <a:cs typeface="Verdana"/>
              </a:rPr>
              <a:t> </a:t>
            </a:r>
            <a:r>
              <a:rPr sz="3700" spc="-270" dirty="0">
                <a:solidFill>
                  <a:srgbClr val="000000"/>
                </a:solidFill>
                <a:latin typeface="Verdana"/>
                <a:cs typeface="Verdana"/>
              </a:rPr>
              <a:t>AUTHORIZED?</a:t>
            </a:r>
            <a:endParaRPr sz="3700">
              <a:latin typeface="Verdana"/>
              <a:cs typeface="Verdana"/>
            </a:endParaRPr>
          </a:p>
        </p:txBody>
      </p:sp>
      <p:sp>
        <p:nvSpPr>
          <p:cNvPr id="3" name="object 3"/>
          <p:cNvSpPr txBox="1"/>
          <p:nvPr/>
        </p:nvSpPr>
        <p:spPr>
          <a:xfrm>
            <a:off x="873498" y="1803854"/>
            <a:ext cx="9751695" cy="3683000"/>
          </a:xfrm>
          <a:prstGeom prst="rect">
            <a:avLst/>
          </a:prstGeom>
        </p:spPr>
        <p:txBody>
          <a:bodyPr vert="horz" wrap="square" lIns="0" tIns="12700" rIns="0" bIns="0" rtlCol="0">
            <a:spAutoFit/>
          </a:bodyPr>
          <a:lstStyle/>
          <a:p>
            <a:pPr marL="12700">
              <a:lnSpc>
                <a:spcPct val="100000"/>
              </a:lnSpc>
              <a:spcBef>
                <a:spcPts val="100"/>
              </a:spcBef>
            </a:pPr>
            <a:r>
              <a:rPr sz="2400" b="1" u="heavy" spc="-5" dirty="0">
                <a:uFill>
                  <a:solidFill>
                    <a:srgbClr val="000000"/>
                  </a:solidFill>
                </a:uFill>
                <a:latin typeface="Gothic Uralic"/>
                <a:cs typeface="Gothic Uralic"/>
              </a:rPr>
              <a:t>Step 3:</a:t>
            </a:r>
            <a:r>
              <a:rPr sz="2400" b="1" spc="-5" dirty="0">
                <a:latin typeface="Gothic Uralic"/>
                <a:cs typeface="Gothic Uralic"/>
              </a:rPr>
              <a:t> </a:t>
            </a:r>
            <a:r>
              <a:rPr sz="2400" spc="-5" dirty="0">
                <a:latin typeface="TeXGyreAdventor"/>
                <a:cs typeface="TeXGyreAdventor"/>
              </a:rPr>
              <a:t>Enact the General Appropriations Ordinance</a:t>
            </a:r>
            <a:r>
              <a:rPr sz="2400" spc="-45" dirty="0">
                <a:latin typeface="TeXGyreAdventor"/>
                <a:cs typeface="TeXGyreAdventor"/>
              </a:rPr>
              <a:t> </a:t>
            </a:r>
            <a:r>
              <a:rPr sz="2400" spc="-5" dirty="0">
                <a:latin typeface="TeXGyreAdventor"/>
                <a:cs typeface="TeXGyreAdventor"/>
              </a:rPr>
              <a:t>(GAO)</a:t>
            </a:r>
            <a:endParaRPr sz="2400">
              <a:latin typeface="TeXGyreAdventor"/>
              <a:cs typeface="TeXGyreAdventor"/>
            </a:endParaRPr>
          </a:p>
          <a:p>
            <a:pPr marL="12700">
              <a:lnSpc>
                <a:spcPct val="100000"/>
              </a:lnSpc>
              <a:spcBef>
                <a:spcPts val="2880"/>
              </a:spcBef>
            </a:pPr>
            <a:r>
              <a:rPr sz="2400" b="1" u="heavy" spc="-5" dirty="0">
                <a:uFill>
                  <a:solidFill>
                    <a:srgbClr val="000000"/>
                  </a:solidFill>
                </a:uFill>
                <a:latin typeface="Gothic Uralic"/>
                <a:cs typeface="Gothic Uralic"/>
              </a:rPr>
              <a:t>Step 4:</a:t>
            </a:r>
            <a:r>
              <a:rPr sz="2400" b="1" spc="-5" dirty="0">
                <a:latin typeface="Gothic Uralic"/>
                <a:cs typeface="Gothic Uralic"/>
              </a:rPr>
              <a:t> </a:t>
            </a:r>
            <a:r>
              <a:rPr sz="2400" spc="-5" dirty="0">
                <a:latin typeface="TeXGyreAdventor"/>
                <a:cs typeface="TeXGyreAdventor"/>
              </a:rPr>
              <a:t>Approval of the GAO by the Punong</a:t>
            </a:r>
            <a:r>
              <a:rPr sz="2400" spc="-45" dirty="0">
                <a:latin typeface="TeXGyreAdventor"/>
                <a:cs typeface="TeXGyreAdventor"/>
              </a:rPr>
              <a:t> </a:t>
            </a:r>
            <a:r>
              <a:rPr sz="2400" spc="-5" dirty="0">
                <a:latin typeface="TeXGyreAdventor"/>
                <a:cs typeface="TeXGyreAdventor"/>
              </a:rPr>
              <a:t>Barangay</a:t>
            </a:r>
            <a:endParaRPr sz="2400">
              <a:latin typeface="TeXGyreAdventor"/>
              <a:cs typeface="TeXGyreAdventor"/>
            </a:endParaRPr>
          </a:p>
          <a:p>
            <a:pPr marL="1097915" marR="7620" indent="-469900" algn="just">
              <a:lnSpc>
                <a:spcPct val="100000"/>
              </a:lnSpc>
              <a:spcBef>
                <a:spcPts val="2880"/>
              </a:spcBef>
              <a:buFont typeface="Arial"/>
              <a:buChar char="●"/>
              <a:tabLst>
                <a:tab pos="1098550" algn="l"/>
              </a:tabLst>
            </a:pPr>
            <a:r>
              <a:rPr sz="2400" spc="-5" dirty="0">
                <a:latin typeface="TeXGyreAdventor"/>
                <a:cs typeface="TeXGyreAdventor"/>
              </a:rPr>
              <a:t>The ordinance enacted by the SB, upon approval by </a:t>
            </a:r>
            <a:r>
              <a:rPr sz="2400" spc="-10" dirty="0">
                <a:latin typeface="TeXGyreAdventor"/>
                <a:cs typeface="TeXGyreAdventor"/>
              </a:rPr>
              <a:t>the  </a:t>
            </a:r>
            <a:r>
              <a:rPr sz="2400" spc="-5" dirty="0">
                <a:latin typeface="TeXGyreAdventor"/>
                <a:cs typeface="TeXGyreAdventor"/>
              </a:rPr>
              <a:t>majority of its members, need to be approved and signed  by the</a:t>
            </a:r>
            <a:r>
              <a:rPr sz="2400" spc="-15" dirty="0">
                <a:latin typeface="TeXGyreAdventor"/>
                <a:cs typeface="TeXGyreAdventor"/>
              </a:rPr>
              <a:t> </a:t>
            </a:r>
            <a:r>
              <a:rPr sz="2400" spc="-5" dirty="0">
                <a:latin typeface="TeXGyreAdventor"/>
                <a:cs typeface="TeXGyreAdventor"/>
              </a:rPr>
              <a:t>PB.</a:t>
            </a:r>
            <a:endParaRPr sz="2400">
              <a:latin typeface="TeXGyreAdventor"/>
              <a:cs typeface="TeXGyreAdventor"/>
            </a:endParaRPr>
          </a:p>
          <a:p>
            <a:pPr marL="1097915" marR="5080" indent="-469900" algn="just">
              <a:lnSpc>
                <a:spcPct val="100000"/>
              </a:lnSpc>
              <a:spcBef>
                <a:spcPts val="2880"/>
              </a:spcBef>
              <a:buFont typeface="Arial"/>
              <a:buChar char="●"/>
              <a:tabLst>
                <a:tab pos="1098550" algn="l"/>
              </a:tabLst>
            </a:pPr>
            <a:r>
              <a:rPr sz="2400" spc="-5" dirty="0">
                <a:latin typeface="TeXGyreAdventor"/>
                <a:cs typeface="TeXGyreAdventor"/>
              </a:rPr>
              <a:t>The PB does not have </a:t>
            </a:r>
            <a:r>
              <a:rPr sz="2400" dirty="0">
                <a:latin typeface="TeXGyreAdventor"/>
                <a:cs typeface="TeXGyreAdventor"/>
              </a:rPr>
              <a:t>a </a:t>
            </a:r>
            <a:r>
              <a:rPr sz="2400" spc="-5" dirty="0">
                <a:latin typeface="TeXGyreAdventor"/>
                <a:cs typeface="TeXGyreAdventor"/>
              </a:rPr>
              <a:t>veto power since he is also </a:t>
            </a:r>
            <a:r>
              <a:rPr sz="2400" spc="-10" dirty="0">
                <a:latin typeface="TeXGyreAdventor"/>
                <a:cs typeface="TeXGyreAdventor"/>
              </a:rPr>
              <a:t>the  </a:t>
            </a:r>
            <a:r>
              <a:rPr sz="2400" spc="-5" dirty="0">
                <a:latin typeface="TeXGyreAdventor"/>
                <a:cs typeface="TeXGyreAdventor"/>
              </a:rPr>
              <a:t>presiding chairman of the</a:t>
            </a:r>
            <a:r>
              <a:rPr sz="2400" spc="-30" dirty="0">
                <a:latin typeface="TeXGyreAdventor"/>
                <a:cs typeface="TeXGyreAdventor"/>
              </a:rPr>
              <a:t> </a:t>
            </a:r>
            <a:r>
              <a:rPr sz="2400" spc="-5" dirty="0">
                <a:latin typeface="TeXGyreAdventor"/>
                <a:cs typeface="TeXGyreAdventor"/>
              </a:rPr>
              <a:t>SB.</a:t>
            </a:r>
            <a:endParaRPr sz="2400">
              <a:latin typeface="TeXGyreAdventor"/>
              <a:cs typeface="TeXGyreAdventor"/>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11401" y="896286"/>
            <a:ext cx="4419600" cy="635000"/>
          </a:xfrm>
          <a:prstGeom prst="rect">
            <a:avLst/>
          </a:prstGeom>
        </p:spPr>
        <p:txBody>
          <a:bodyPr vert="horz" wrap="square" lIns="0" tIns="12700" rIns="0" bIns="0" rtlCol="0">
            <a:spAutoFit/>
          </a:bodyPr>
          <a:lstStyle/>
          <a:p>
            <a:pPr marL="12700">
              <a:lnSpc>
                <a:spcPct val="100000"/>
              </a:lnSpc>
              <a:spcBef>
                <a:spcPts val="100"/>
              </a:spcBef>
            </a:pPr>
            <a:r>
              <a:rPr sz="4000" spc="-200" dirty="0">
                <a:solidFill>
                  <a:srgbClr val="000000"/>
                </a:solidFill>
                <a:latin typeface="Verdana"/>
                <a:cs typeface="Verdana"/>
              </a:rPr>
              <a:t>BUDGET</a:t>
            </a:r>
            <a:r>
              <a:rPr sz="4000" spc="-615" dirty="0">
                <a:solidFill>
                  <a:srgbClr val="000000"/>
                </a:solidFill>
                <a:latin typeface="Verdana"/>
                <a:cs typeface="Verdana"/>
              </a:rPr>
              <a:t> </a:t>
            </a:r>
            <a:r>
              <a:rPr sz="4000" spc="-285" dirty="0">
                <a:solidFill>
                  <a:srgbClr val="000000"/>
                </a:solidFill>
                <a:latin typeface="Verdana"/>
                <a:cs typeface="Verdana"/>
              </a:rPr>
              <a:t>REVIEW</a:t>
            </a:r>
            <a:endParaRPr sz="4000">
              <a:latin typeface="Verdana"/>
              <a:cs typeface="Verdana"/>
            </a:endParaRPr>
          </a:p>
        </p:txBody>
      </p:sp>
      <p:grpSp>
        <p:nvGrpSpPr>
          <p:cNvPr id="3" name="object 3"/>
          <p:cNvGrpSpPr/>
          <p:nvPr/>
        </p:nvGrpSpPr>
        <p:grpSpPr>
          <a:xfrm>
            <a:off x="395411" y="801478"/>
            <a:ext cx="887730" cy="887730"/>
            <a:chOff x="395411" y="801478"/>
            <a:chExt cx="887730" cy="887730"/>
          </a:xfrm>
        </p:grpSpPr>
        <p:sp>
          <p:nvSpPr>
            <p:cNvPr id="4" name="object 4"/>
            <p:cNvSpPr/>
            <p:nvPr/>
          </p:nvSpPr>
          <p:spPr>
            <a:xfrm>
              <a:off x="401761" y="807828"/>
              <a:ext cx="875030" cy="875030"/>
            </a:xfrm>
            <a:custGeom>
              <a:avLst/>
              <a:gdLst/>
              <a:ahLst/>
              <a:cxnLst/>
              <a:rect l="l" t="t" r="r" b="b"/>
              <a:pathLst>
                <a:path w="875030" h="875030">
                  <a:moveTo>
                    <a:pt x="437249" y="874498"/>
                  </a:moveTo>
                  <a:lnTo>
                    <a:pt x="389605" y="871932"/>
                  </a:lnTo>
                  <a:lnTo>
                    <a:pt x="343448" y="864413"/>
                  </a:lnTo>
                  <a:lnTo>
                    <a:pt x="299044" y="852207"/>
                  </a:lnTo>
                  <a:lnTo>
                    <a:pt x="256659" y="835580"/>
                  </a:lnTo>
                  <a:lnTo>
                    <a:pt x="216560" y="814801"/>
                  </a:lnTo>
                  <a:lnTo>
                    <a:pt x="179015" y="790134"/>
                  </a:lnTo>
                  <a:lnTo>
                    <a:pt x="144289" y="761848"/>
                  </a:lnTo>
                  <a:lnTo>
                    <a:pt x="112649" y="730209"/>
                  </a:lnTo>
                  <a:lnTo>
                    <a:pt x="84363" y="695483"/>
                  </a:lnTo>
                  <a:lnTo>
                    <a:pt x="59697" y="657937"/>
                  </a:lnTo>
                  <a:lnTo>
                    <a:pt x="38917" y="617838"/>
                  </a:lnTo>
                  <a:lnTo>
                    <a:pt x="22291" y="575454"/>
                  </a:lnTo>
                  <a:lnTo>
                    <a:pt x="10085" y="531049"/>
                  </a:lnTo>
                  <a:lnTo>
                    <a:pt x="2565" y="484892"/>
                  </a:lnTo>
                  <a:lnTo>
                    <a:pt x="0" y="437249"/>
                  </a:lnTo>
                  <a:lnTo>
                    <a:pt x="2565" y="389605"/>
                  </a:lnTo>
                  <a:lnTo>
                    <a:pt x="10085" y="343448"/>
                  </a:lnTo>
                  <a:lnTo>
                    <a:pt x="22291" y="299044"/>
                  </a:lnTo>
                  <a:lnTo>
                    <a:pt x="38917" y="256659"/>
                  </a:lnTo>
                  <a:lnTo>
                    <a:pt x="59697" y="216560"/>
                  </a:lnTo>
                  <a:lnTo>
                    <a:pt x="84363" y="179015"/>
                  </a:lnTo>
                  <a:lnTo>
                    <a:pt x="112649" y="144289"/>
                  </a:lnTo>
                  <a:lnTo>
                    <a:pt x="144289" y="112649"/>
                  </a:lnTo>
                  <a:lnTo>
                    <a:pt x="179015" y="84363"/>
                  </a:lnTo>
                  <a:lnTo>
                    <a:pt x="216560" y="59697"/>
                  </a:lnTo>
                  <a:lnTo>
                    <a:pt x="256659" y="38917"/>
                  </a:lnTo>
                  <a:lnTo>
                    <a:pt x="299044" y="22291"/>
                  </a:lnTo>
                  <a:lnTo>
                    <a:pt x="343448" y="10085"/>
                  </a:lnTo>
                  <a:lnTo>
                    <a:pt x="389605" y="2565"/>
                  </a:lnTo>
                  <a:lnTo>
                    <a:pt x="437249" y="0"/>
                  </a:lnTo>
                  <a:lnTo>
                    <a:pt x="486586" y="2790"/>
                  </a:lnTo>
                  <a:lnTo>
                    <a:pt x="534914" y="11045"/>
                  </a:lnTo>
                  <a:lnTo>
                    <a:pt x="581804" y="24586"/>
                  </a:lnTo>
                  <a:lnTo>
                    <a:pt x="626829" y="43236"/>
                  </a:lnTo>
                  <a:lnTo>
                    <a:pt x="669560" y="66817"/>
                  </a:lnTo>
                  <a:lnTo>
                    <a:pt x="709570" y="95153"/>
                  </a:lnTo>
                  <a:lnTo>
                    <a:pt x="746431" y="128067"/>
                  </a:lnTo>
                  <a:lnTo>
                    <a:pt x="779344" y="164927"/>
                  </a:lnTo>
                  <a:lnTo>
                    <a:pt x="807680" y="204937"/>
                  </a:lnTo>
                  <a:lnTo>
                    <a:pt x="831262" y="247668"/>
                  </a:lnTo>
                  <a:lnTo>
                    <a:pt x="849911" y="292693"/>
                  </a:lnTo>
                  <a:lnTo>
                    <a:pt x="863452" y="339584"/>
                  </a:lnTo>
                  <a:lnTo>
                    <a:pt x="871707" y="387911"/>
                  </a:lnTo>
                  <a:lnTo>
                    <a:pt x="874498" y="437249"/>
                  </a:lnTo>
                  <a:lnTo>
                    <a:pt x="871932" y="484892"/>
                  </a:lnTo>
                  <a:lnTo>
                    <a:pt x="864413" y="531049"/>
                  </a:lnTo>
                  <a:lnTo>
                    <a:pt x="852206" y="575454"/>
                  </a:lnTo>
                  <a:lnTo>
                    <a:pt x="835580" y="617838"/>
                  </a:lnTo>
                  <a:lnTo>
                    <a:pt x="814800" y="657937"/>
                  </a:lnTo>
                  <a:lnTo>
                    <a:pt x="790134" y="695483"/>
                  </a:lnTo>
                  <a:lnTo>
                    <a:pt x="761847" y="730209"/>
                  </a:lnTo>
                  <a:lnTo>
                    <a:pt x="730208" y="761848"/>
                  </a:lnTo>
                  <a:lnTo>
                    <a:pt x="695482" y="790134"/>
                  </a:lnTo>
                  <a:lnTo>
                    <a:pt x="657936" y="814801"/>
                  </a:lnTo>
                  <a:lnTo>
                    <a:pt x="617837" y="835580"/>
                  </a:lnTo>
                  <a:lnTo>
                    <a:pt x="575453" y="852207"/>
                  </a:lnTo>
                  <a:lnTo>
                    <a:pt x="531048" y="864413"/>
                  </a:lnTo>
                  <a:lnTo>
                    <a:pt x="484891" y="871932"/>
                  </a:lnTo>
                  <a:lnTo>
                    <a:pt x="437249" y="874498"/>
                  </a:lnTo>
                  <a:close/>
                </a:path>
              </a:pathLst>
            </a:custGeom>
            <a:solidFill>
              <a:srgbClr val="FFF2CC"/>
            </a:solidFill>
          </p:spPr>
          <p:txBody>
            <a:bodyPr wrap="square" lIns="0" tIns="0" rIns="0" bIns="0" rtlCol="0"/>
            <a:lstStyle/>
            <a:p>
              <a:endParaRPr/>
            </a:p>
          </p:txBody>
        </p:sp>
        <p:sp>
          <p:nvSpPr>
            <p:cNvPr id="5" name="object 5"/>
            <p:cNvSpPr/>
            <p:nvPr/>
          </p:nvSpPr>
          <p:spPr>
            <a:xfrm>
              <a:off x="401761" y="807828"/>
              <a:ext cx="875030" cy="875030"/>
            </a:xfrm>
            <a:custGeom>
              <a:avLst/>
              <a:gdLst/>
              <a:ahLst/>
              <a:cxnLst/>
              <a:rect l="l" t="t" r="r" b="b"/>
              <a:pathLst>
                <a:path w="875030" h="875030">
                  <a:moveTo>
                    <a:pt x="0" y="437249"/>
                  </a:moveTo>
                  <a:lnTo>
                    <a:pt x="2565" y="389605"/>
                  </a:lnTo>
                  <a:lnTo>
                    <a:pt x="10085" y="343448"/>
                  </a:lnTo>
                  <a:lnTo>
                    <a:pt x="22291" y="299044"/>
                  </a:lnTo>
                  <a:lnTo>
                    <a:pt x="38917" y="256659"/>
                  </a:lnTo>
                  <a:lnTo>
                    <a:pt x="59697" y="216560"/>
                  </a:lnTo>
                  <a:lnTo>
                    <a:pt x="84363" y="179015"/>
                  </a:lnTo>
                  <a:lnTo>
                    <a:pt x="112649" y="144289"/>
                  </a:lnTo>
                  <a:lnTo>
                    <a:pt x="144289" y="112649"/>
                  </a:lnTo>
                  <a:lnTo>
                    <a:pt x="179015" y="84363"/>
                  </a:lnTo>
                  <a:lnTo>
                    <a:pt x="216560" y="59697"/>
                  </a:lnTo>
                  <a:lnTo>
                    <a:pt x="256659" y="38917"/>
                  </a:lnTo>
                  <a:lnTo>
                    <a:pt x="299044" y="22291"/>
                  </a:lnTo>
                  <a:lnTo>
                    <a:pt x="343448" y="10085"/>
                  </a:lnTo>
                  <a:lnTo>
                    <a:pt x="389605" y="2565"/>
                  </a:lnTo>
                  <a:lnTo>
                    <a:pt x="437249" y="0"/>
                  </a:lnTo>
                  <a:lnTo>
                    <a:pt x="486586" y="2790"/>
                  </a:lnTo>
                  <a:lnTo>
                    <a:pt x="534914" y="11045"/>
                  </a:lnTo>
                  <a:lnTo>
                    <a:pt x="581804" y="24586"/>
                  </a:lnTo>
                  <a:lnTo>
                    <a:pt x="626829" y="43236"/>
                  </a:lnTo>
                  <a:lnTo>
                    <a:pt x="669560" y="66817"/>
                  </a:lnTo>
                  <a:lnTo>
                    <a:pt x="709570" y="95153"/>
                  </a:lnTo>
                  <a:lnTo>
                    <a:pt x="746430" y="128067"/>
                  </a:lnTo>
                  <a:lnTo>
                    <a:pt x="779344" y="164927"/>
                  </a:lnTo>
                  <a:lnTo>
                    <a:pt x="807680" y="204937"/>
                  </a:lnTo>
                  <a:lnTo>
                    <a:pt x="831262" y="247668"/>
                  </a:lnTo>
                  <a:lnTo>
                    <a:pt x="849911" y="292693"/>
                  </a:lnTo>
                  <a:lnTo>
                    <a:pt x="863452" y="339584"/>
                  </a:lnTo>
                  <a:lnTo>
                    <a:pt x="871707" y="387911"/>
                  </a:lnTo>
                  <a:lnTo>
                    <a:pt x="874498" y="437249"/>
                  </a:lnTo>
                  <a:lnTo>
                    <a:pt x="871932" y="484892"/>
                  </a:lnTo>
                  <a:lnTo>
                    <a:pt x="864413" y="531049"/>
                  </a:lnTo>
                  <a:lnTo>
                    <a:pt x="852206" y="575454"/>
                  </a:lnTo>
                  <a:lnTo>
                    <a:pt x="835580" y="617838"/>
                  </a:lnTo>
                  <a:lnTo>
                    <a:pt x="814800" y="657937"/>
                  </a:lnTo>
                  <a:lnTo>
                    <a:pt x="790134" y="695483"/>
                  </a:lnTo>
                  <a:lnTo>
                    <a:pt x="761847" y="730209"/>
                  </a:lnTo>
                  <a:lnTo>
                    <a:pt x="730208" y="761848"/>
                  </a:lnTo>
                  <a:lnTo>
                    <a:pt x="695482" y="790134"/>
                  </a:lnTo>
                  <a:lnTo>
                    <a:pt x="657936" y="814801"/>
                  </a:lnTo>
                  <a:lnTo>
                    <a:pt x="617837" y="835580"/>
                  </a:lnTo>
                  <a:lnTo>
                    <a:pt x="575453" y="852207"/>
                  </a:lnTo>
                  <a:lnTo>
                    <a:pt x="531048" y="864413"/>
                  </a:lnTo>
                  <a:lnTo>
                    <a:pt x="484891" y="871932"/>
                  </a:lnTo>
                  <a:lnTo>
                    <a:pt x="437249" y="874498"/>
                  </a:lnTo>
                  <a:lnTo>
                    <a:pt x="389605" y="871932"/>
                  </a:lnTo>
                  <a:lnTo>
                    <a:pt x="343448" y="864413"/>
                  </a:lnTo>
                  <a:lnTo>
                    <a:pt x="299044" y="852207"/>
                  </a:lnTo>
                  <a:lnTo>
                    <a:pt x="256659" y="835580"/>
                  </a:lnTo>
                  <a:lnTo>
                    <a:pt x="216560" y="814801"/>
                  </a:lnTo>
                  <a:lnTo>
                    <a:pt x="179015" y="790134"/>
                  </a:lnTo>
                  <a:lnTo>
                    <a:pt x="144289" y="761848"/>
                  </a:lnTo>
                  <a:lnTo>
                    <a:pt x="112649" y="730209"/>
                  </a:lnTo>
                  <a:lnTo>
                    <a:pt x="84363" y="695483"/>
                  </a:lnTo>
                  <a:lnTo>
                    <a:pt x="59697" y="657937"/>
                  </a:lnTo>
                  <a:lnTo>
                    <a:pt x="38917" y="617838"/>
                  </a:lnTo>
                  <a:lnTo>
                    <a:pt x="22291" y="575454"/>
                  </a:lnTo>
                  <a:lnTo>
                    <a:pt x="10085" y="531049"/>
                  </a:lnTo>
                  <a:lnTo>
                    <a:pt x="2565" y="484892"/>
                  </a:lnTo>
                  <a:lnTo>
                    <a:pt x="0" y="437249"/>
                  </a:lnTo>
                  <a:close/>
                </a:path>
              </a:pathLst>
            </a:custGeom>
            <a:ln w="12699">
              <a:solidFill>
                <a:srgbClr val="FFF2CC"/>
              </a:solidFill>
            </a:ln>
          </p:spPr>
          <p:txBody>
            <a:bodyPr wrap="square" lIns="0" tIns="0" rIns="0" bIns="0" rtlCol="0"/>
            <a:lstStyle/>
            <a:p>
              <a:endParaRPr/>
            </a:p>
          </p:txBody>
        </p:sp>
        <p:sp>
          <p:nvSpPr>
            <p:cNvPr id="6" name="object 6"/>
            <p:cNvSpPr/>
            <p:nvPr/>
          </p:nvSpPr>
          <p:spPr>
            <a:xfrm>
              <a:off x="537143" y="931050"/>
              <a:ext cx="635956" cy="635956"/>
            </a:xfrm>
            <a:prstGeom prst="rect">
              <a:avLst/>
            </a:prstGeom>
            <a:blipFill>
              <a:blip r:embed="rId3" cstate="print"/>
              <a:stretch>
                <a:fillRect/>
              </a:stretch>
            </a:blipFill>
          </p:spPr>
          <p:txBody>
            <a:bodyPr wrap="square" lIns="0" tIns="0" rIns="0" bIns="0" rtlCol="0"/>
            <a:lstStyle/>
            <a:p>
              <a:endParaRPr/>
            </a:p>
          </p:txBody>
        </p:sp>
      </p:grpSp>
      <p:sp>
        <p:nvSpPr>
          <p:cNvPr id="7" name="object 7"/>
          <p:cNvSpPr txBox="1">
            <a:spLocks noGrp="1"/>
          </p:cNvSpPr>
          <p:nvPr>
            <p:ph type="body" idx="1"/>
          </p:nvPr>
        </p:nvSpPr>
        <p:spPr>
          <a:xfrm>
            <a:off x="838200" y="1825625"/>
            <a:ext cx="10515600" cy="3382823"/>
          </a:xfrm>
          <a:prstGeom prst="rect">
            <a:avLst/>
          </a:prstGeom>
        </p:spPr>
        <p:txBody>
          <a:bodyPr vert="horz" wrap="square" lIns="0" tIns="236067" rIns="0" bIns="0" rtlCol="0">
            <a:spAutoFit/>
          </a:bodyPr>
          <a:lstStyle/>
          <a:p>
            <a:pPr marL="786765" marR="383540" indent="0" algn="ctr">
              <a:lnSpc>
                <a:spcPct val="100000"/>
              </a:lnSpc>
              <a:spcBef>
                <a:spcPts val="100"/>
              </a:spcBef>
              <a:buNone/>
            </a:pPr>
            <a:r>
              <a:rPr i="1" spc="-20" dirty="0">
                <a:latin typeface="Segoe UI Light" panose="020B0502040204020203" pitchFamily="34" charset="0"/>
                <a:cs typeface="Segoe UI Light" panose="020B0502040204020203" pitchFamily="34" charset="0"/>
              </a:rPr>
              <a:t>“</a:t>
            </a:r>
            <a:r>
              <a:rPr b="1" i="1" spc="-20" dirty="0">
                <a:latin typeface="Segoe UI Light" panose="020B0502040204020203" pitchFamily="34" charset="0"/>
                <a:cs typeface="Segoe UI Light" panose="020B0502040204020203" pitchFamily="34" charset="0"/>
              </a:rPr>
              <a:t>Within </a:t>
            </a:r>
            <a:r>
              <a:rPr b="1" i="1" spc="-195" dirty="0">
                <a:latin typeface="Segoe UI Light" panose="020B0502040204020203" pitchFamily="34" charset="0"/>
                <a:cs typeface="Segoe UI Light" panose="020B0502040204020203" pitchFamily="34" charset="0"/>
              </a:rPr>
              <a:t>10 </a:t>
            </a:r>
            <a:r>
              <a:rPr b="1" i="1" spc="-125" dirty="0">
                <a:latin typeface="Segoe UI Light" panose="020B0502040204020203" pitchFamily="34" charset="0"/>
                <a:cs typeface="Segoe UI Light" panose="020B0502040204020203" pitchFamily="34" charset="0"/>
              </a:rPr>
              <a:t>days </a:t>
            </a:r>
            <a:r>
              <a:rPr b="1" i="1" spc="-110" dirty="0">
                <a:latin typeface="Segoe UI Light" panose="020B0502040204020203" pitchFamily="34" charset="0"/>
                <a:cs typeface="Segoe UI Light" panose="020B0502040204020203" pitchFamily="34" charset="0"/>
              </a:rPr>
              <a:t>from </a:t>
            </a:r>
            <a:r>
              <a:rPr b="1" i="1" spc="-150" dirty="0">
                <a:latin typeface="Segoe UI Light" panose="020B0502040204020203" pitchFamily="34" charset="0"/>
                <a:cs typeface="Segoe UI Light" panose="020B0502040204020203" pitchFamily="34" charset="0"/>
              </a:rPr>
              <a:t>its </a:t>
            </a:r>
            <a:r>
              <a:rPr b="1" i="1" spc="-70" dirty="0">
                <a:latin typeface="Segoe UI Light" panose="020B0502040204020203" pitchFamily="34" charset="0"/>
                <a:cs typeface="Segoe UI Light" panose="020B0502040204020203" pitchFamily="34" charset="0"/>
              </a:rPr>
              <a:t>approval</a:t>
            </a:r>
            <a:r>
              <a:rPr i="1" spc="-70" dirty="0">
                <a:latin typeface="Segoe UI Light" panose="020B0502040204020203" pitchFamily="34" charset="0"/>
                <a:cs typeface="Segoe UI Light" panose="020B0502040204020203" pitchFamily="34" charset="0"/>
              </a:rPr>
              <a:t>, </a:t>
            </a:r>
            <a:r>
              <a:rPr i="1" spc="-40" dirty="0">
                <a:latin typeface="Segoe UI Light" panose="020B0502040204020203" pitchFamily="34" charset="0"/>
                <a:cs typeface="Segoe UI Light" panose="020B0502040204020203" pitchFamily="34" charset="0"/>
              </a:rPr>
              <a:t>copies </a:t>
            </a:r>
            <a:r>
              <a:rPr i="1" spc="30" dirty="0">
                <a:latin typeface="Segoe UI Light" panose="020B0502040204020203" pitchFamily="34" charset="0"/>
                <a:cs typeface="Segoe UI Light" panose="020B0502040204020203" pitchFamily="34" charset="0"/>
              </a:rPr>
              <a:t>of </a:t>
            </a:r>
            <a:r>
              <a:rPr i="1" spc="-20" dirty="0">
                <a:latin typeface="Segoe UI Light" panose="020B0502040204020203" pitchFamily="34" charset="0"/>
                <a:cs typeface="Segoe UI Light" panose="020B0502040204020203" pitchFamily="34" charset="0"/>
              </a:rPr>
              <a:t>the</a:t>
            </a:r>
            <a:r>
              <a:rPr i="1" spc="-260" dirty="0">
                <a:latin typeface="Segoe UI Light" panose="020B0502040204020203" pitchFamily="34" charset="0"/>
                <a:cs typeface="Segoe UI Light" panose="020B0502040204020203" pitchFamily="34" charset="0"/>
              </a:rPr>
              <a:t> </a:t>
            </a:r>
            <a:r>
              <a:rPr i="1" spc="35" dirty="0">
                <a:latin typeface="Segoe UI Light" panose="020B0502040204020203" pitchFamily="34" charset="0"/>
                <a:cs typeface="Segoe UI Light" panose="020B0502040204020203" pitchFamily="34" charset="0"/>
              </a:rPr>
              <a:t>barangay  </a:t>
            </a:r>
            <a:r>
              <a:rPr i="1" spc="-5" dirty="0">
                <a:latin typeface="Segoe UI Light" panose="020B0502040204020203" pitchFamily="34" charset="0"/>
                <a:cs typeface="Segoe UI Light" panose="020B0502040204020203" pitchFamily="34" charset="0"/>
              </a:rPr>
              <a:t>ordinance </a:t>
            </a:r>
            <a:r>
              <a:rPr i="1" spc="-10" dirty="0">
                <a:latin typeface="Segoe UI Light" panose="020B0502040204020203" pitchFamily="34" charset="0"/>
                <a:cs typeface="Segoe UI Light" panose="020B0502040204020203" pitchFamily="34" charset="0"/>
              </a:rPr>
              <a:t>authorizing </a:t>
            </a:r>
            <a:r>
              <a:rPr i="1" spc="-20" dirty="0">
                <a:latin typeface="Segoe UI Light" panose="020B0502040204020203" pitchFamily="34" charset="0"/>
                <a:cs typeface="Segoe UI Light" panose="020B0502040204020203" pitchFamily="34" charset="0"/>
              </a:rPr>
              <a:t>the </a:t>
            </a:r>
            <a:r>
              <a:rPr i="1" spc="5" dirty="0">
                <a:latin typeface="Segoe UI Light" panose="020B0502040204020203" pitchFamily="34" charset="0"/>
                <a:cs typeface="Segoe UI Light" panose="020B0502040204020203" pitchFamily="34" charset="0"/>
              </a:rPr>
              <a:t>annual </a:t>
            </a:r>
            <a:r>
              <a:rPr i="1" spc="20" dirty="0">
                <a:latin typeface="Segoe UI Light" panose="020B0502040204020203" pitchFamily="34" charset="0"/>
                <a:cs typeface="Segoe UI Light" panose="020B0502040204020203" pitchFamily="34" charset="0"/>
              </a:rPr>
              <a:t>appropriations</a:t>
            </a:r>
            <a:r>
              <a:rPr i="1" spc="-545" dirty="0">
                <a:latin typeface="Segoe UI Light" panose="020B0502040204020203" pitchFamily="34" charset="0"/>
                <a:cs typeface="Segoe UI Light" panose="020B0502040204020203" pitchFamily="34" charset="0"/>
              </a:rPr>
              <a:t> </a:t>
            </a:r>
            <a:r>
              <a:rPr i="1" spc="-15" dirty="0">
                <a:latin typeface="Segoe UI Light" panose="020B0502040204020203" pitchFamily="34" charset="0"/>
                <a:cs typeface="Segoe UI Light" panose="020B0502040204020203" pitchFamily="34" charset="0"/>
              </a:rPr>
              <a:t>shall </a:t>
            </a:r>
            <a:r>
              <a:rPr i="1" spc="-30" dirty="0">
                <a:latin typeface="Segoe UI Light" panose="020B0502040204020203" pitchFamily="34" charset="0"/>
                <a:cs typeface="Segoe UI Light" panose="020B0502040204020203" pitchFamily="34" charset="0"/>
              </a:rPr>
              <a:t>be</a:t>
            </a:r>
            <a:r>
              <a:rPr lang="en-PH" i="1" spc="-30" dirty="0">
                <a:latin typeface="Segoe UI Light" panose="020B0502040204020203" pitchFamily="34" charset="0"/>
                <a:cs typeface="Segoe UI Light" panose="020B0502040204020203" pitchFamily="34" charset="0"/>
              </a:rPr>
              <a:t> </a:t>
            </a:r>
            <a:r>
              <a:rPr i="1" spc="-25" dirty="0">
                <a:latin typeface="Segoe UI Light" panose="020B0502040204020203" pitchFamily="34" charset="0"/>
                <a:cs typeface="Segoe UI Light" panose="020B0502040204020203" pitchFamily="34" charset="0"/>
              </a:rPr>
              <a:t>furnished</a:t>
            </a:r>
            <a:r>
              <a:rPr i="1" spc="-125" dirty="0">
                <a:latin typeface="Segoe UI Light" panose="020B0502040204020203" pitchFamily="34" charset="0"/>
                <a:cs typeface="Segoe UI Light" panose="020B0502040204020203" pitchFamily="34" charset="0"/>
              </a:rPr>
              <a:t> </a:t>
            </a:r>
            <a:r>
              <a:rPr i="1" spc="-20" dirty="0">
                <a:latin typeface="Segoe UI Light" panose="020B0502040204020203" pitchFamily="34" charset="0"/>
                <a:cs typeface="Segoe UI Light" panose="020B0502040204020203" pitchFamily="34" charset="0"/>
              </a:rPr>
              <a:t>the</a:t>
            </a:r>
            <a:r>
              <a:rPr i="1" spc="-95" dirty="0">
                <a:latin typeface="Segoe UI Light" panose="020B0502040204020203" pitchFamily="34" charset="0"/>
                <a:cs typeface="Segoe UI Light" panose="020B0502040204020203" pitchFamily="34" charset="0"/>
              </a:rPr>
              <a:t> </a:t>
            </a:r>
            <a:r>
              <a:rPr i="1" spc="-5" dirty="0">
                <a:latin typeface="Segoe UI Light" panose="020B0502040204020203" pitchFamily="34" charset="0"/>
                <a:cs typeface="Segoe UI Light" panose="020B0502040204020203" pitchFamily="34" charset="0"/>
              </a:rPr>
              <a:t>sangguniang</a:t>
            </a:r>
            <a:r>
              <a:rPr i="1" spc="-100" dirty="0">
                <a:latin typeface="Segoe UI Light" panose="020B0502040204020203" pitchFamily="34" charset="0"/>
                <a:cs typeface="Segoe UI Light" panose="020B0502040204020203" pitchFamily="34" charset="0"/>
              </a:rPr>
              <a:t> </a:t>
            </a:r>
            <a:r>
              <a:rPr i="1" spc="-5" dirty="0">
                <a:latin typeface="Segoe UI Light" panose="020B0502040204020203" pitchFamily="34" charset="0"/>
                <a:cs typeface="Segoe UI Light" panose="020B0502040204020203" pitchFamily="34" charset="0"/>
              </a:rPr>
              <a:t>panlungsod</a:t>
            </a:r>
            <a:r>
              <a:rPr i="1" spc="-95" dirty="0">
                <a:latin typeface="Segoe UI Light" panose="020B0502040204020203" pitchFamily="34" charset="0"/>
                <a:cs typeface="Segoe UI Light" panose="020B0502040204020203" pitchFamily="34" charset="0"/>
              </a:rPr>
              <a:t> </a:t>
            </a:r>
            <a:r>
              <a:rPr i="1" spc="40" dirty="0">
                <a:latin typeface="Segoe UI Light" panose="020B0502040204020203" pitchFamily="34" charset="0"/>
                <a:cs typeface="Segoe UI Light" panose="020B0502040204020203" pitchFamily="34" charset="0"/>
              </a:rPr>
              <a:t>or</a:t>
            </a:r>
            <a:r>
              <a:rPr i="1" spc="-160" dirty="0">
                <a:latin typeface="Segoe UI Light" panose="020B0502040204020203" pitchFamily="34" charset="0"/>
                <a:cs typeface="Segoe UI Light" panose="020B0502040204020203" pitchFamily="34" charset="0"/>
              </a:rPr>
              <a:t> </a:t>
            </a:r>
            <a:r>
              <a:rPr i="1" spc="-5" dirty="0">
                <a:latin typeface="Segoe UI Light" panose="020B0502040204020203" pitchFamily="34" charset="0"/>
                <a:cs typeface="Segoe UI Light" panose="020B0502040204020203" pitchFamily="34" charset="0"/>
              </a:rPr>
              <a:t>sangguniang</a:t>
            </a:r>
            <a:r>
              <a:rPr i="1" spc="-95" dirty="0">
                <a:latin typeface="Segoe UI Light" panose="020B0502040204020203" pitchFamily="34" charset="0"/>
                <a:cs typeface="Segoe UI Light" panose="020B0502040204020203" pitchFamily="34" charset="0"/>
              </a:rPr>
              <a:t> </a:t>
            </a:r>
            <a:r>
              <a:rPr i="1" spc="5" dirty="0">
                <a:latin typeface="Segoe UI Light" panose="020B0502040204020203" pitchFamily="34" charset="0"/>
                <a:cs typeface="Segoe UI Light" panose="020B0502040204020203" pitchFamily="34" charset="0"/>
              </a:rPr>
              <a:t>bayan,</a:t>
            </a:r>
            <a:r>
              <a:rPr i="1" spc="-100" dirty="0">
                <a:latin typeface="Segoe UI Light" panose="020B0502040204020203" pitchFamily="34" charset="0"/>
                <a:cs typeface="Segoe UI Light" panose="020B0502040204020203" pitchFamily="34" charset="0"/>
              </a:rPr>
              <a:t> </a:t>
            </a:r>
            <a:r>
              <a:rPr i="1" spc="-55" dirty="0">
                <a:latin typeface="Segoe UI Light" panose="020B0502040204020203" pitchFamily="34" charset="0"/>
                <a:cs typeface="Segoe UI Light" panose="020B0502040204020203" pitchFamily="34" charset="0"/>
              </a:rPr>
              <a:t>as  </a:t>
            </a:r>
            <a:r>
              <a:rPr i="1" spc="-20" dirty="0">
                <a:latin typeface="Segoe UI Light" panose="020B0502040204020203" pitchFamily="34" charset="0"/>
                <a:cs typeface="Segoe UI Light" panose="020B0502040204020203" pitchFamily="34" charset="0"/>
              </a:rPr>
              <a:t>the </a:t>
            </a:r>
            <a:r>
              <a:rPr i="1" spc="-65" dirty="0">
                <a:latin typeface="Segoe UI Light" panose="020B0502040204020203" pitchFamily="34" charset="0"/>
                <a:cs typeface="Segoe UI Light" panose="020B0502040204020203" pitchFamily="34" charset="0"/>
              </a:rPr>
              <a:t>case </a:t>
            </a:r>
            <a:r>
              <a:rPr i="1" spc="55" dirty="0">
                <a:latin typeface="Segoe UI Light" panose="020B0502040204020203" pitchFamily="34" charset="0"/>
                <a:cs typeface="Segoe UI Light" panose="020B0502040204020203" pitchFamily="34" charset="0"/>
              </a:rPr>
              <a:t>may </a:t>
            </a:r>
            <a:r>
              <a:rPr i="1" spc="-60" dirty="0">
                <a:latin typeface="Segoe UI Light" panose="020B0502040204020203" pitchFamily="34" charset="0"/>
                <a:cs typeface="Segoe UI Light" panose="020B0502040204020203" pitchFamily="34" charset="0"/>
              </a:rPr>
              <a:t>be, </a:t>
            </a:r>
            <a:r>
              <a:rPr b="1" i="1" spc="-130" dirty="0">
                <a:latin typeface="Segoe UI Light" panose="020B0502040204020203" pitchFamily="34" charset="0"/>
                <a:cs typeface="Segoe UI Light" panose="020B0502040204020203" pitchFamily="34" charset="0"/>
              </a:rPr>
              <a:t>through </a:t>
            </a:r>
            <a:r>
              <a:rPr b="1" i="1" spc="-110" dirty="0">
                <a:latin typeface="Segoe UI Light" panose="020B0502040204020203" pitchFamily="34" charset="0"/>
                <a:cs typeface="Segoe UI Light" panose="020B0502040204020203" pitchFamily="34" charset="0"/>
              </a:rPr>
              <a:t>the </a:t>
            </a:r>
            <a:r>
              <a:rPr b="1" i="1" spc="-100" dirty="0">
                <a:latin typeface="Segoe UI Light" panose="020B0502040204020203" pitchFamily="34" charset="0"/>
                <a:cs typeface="Segoe UI Light" panose="020B0502040204020203" pitchFamily="34" charset="0"/>
              </a:rPr>
              <a:t>city </a:t>
            </a:r>
            <a:r>
              <a:rPr b="1" i="1" spc="-105" dirty="0">
                <a:latin typeface="Segoe UI Light" panose="020B0502040204020203" pitchFamily="34" charset="0"/>
                <a:cs typeface="Segoe UI Light" panose="020B0502040204020203" pitchFamily="34" charset="0"/>
              </a:rPr>
              <a:t>or </a:t>
            </a:r>
            <a:r>
              <a:rPr b="1" i="1" spc="-110" dirty="0">
                <a:latin typeface="Segoe UI Light" panose="020B0502040204020203" pitchFamily="34" charset="0"/>
                <a:cs typeface="Segoe UI Light" panose="020B0502040204020203" pitchFamily="34" charset="0"/>
              </a:rPr>
              <a:t>municipal </a:t>
            </a:r>
            <a:r>
              <a:rPr b="1" i="1" spc="-114" dirty="0">
                <a:latin typeface="Segoe UI Light" panose="020B0502040204020203" pitchFamily="34" charset="0"/>
                <a:cs typeface="Segoe UI Light" panose="020B0502040204020203" pitchFamily="34" charset="0"/>
              </a:rPr>
              <a:t>budget</a:t>
            </a:r>
            <a:r>
              <a:rPr b="1" i="1" spc="-475" dirty="0">
                <a:latin typeface="Segoe UI Light" panose="020B0502040204020203" pitchFamily="34" charset="0"/>
                <a:cs typeface="Segoe UI Light" panose="020B0502040204020203" pitchFamily="34" charset="0"/>
              </a:rPr>
              <a:t> </a:t>
            </a:r>
            <a:r>
              <a:rPr b="1" i="1" spc="-150" dirty="0">
                <a:latin typeface="Segoe UI Light" panose="020B0502040204020203" pitchFamily="34" charset="0"/>
                <a:cs typeface="Segoe UI Light" panose="020B0502040204020203" pitchFamily="34" charset="0"/>
              </a:rPr>
              <a:t>ofﬁcer</a:t>
            </a:r>
            <a:r>
              <a:rPr i="1" spc="-150" dirty="0">
                <a:latin typeface="Segoe UI Light" panose="020B0502040204020203" pitchFamily="34" charset="0"/>
                <a:cs typeface="Segoe UI Light" panose="020B0502040204020203" pitchFamily="34" charset="0"/>
              </a:rPr>
              <a:t>.</a:t>
            </a:r>
          </a:p>
          <a:p>
            <a:pPr marL="0" marR="165100" indent="0" algn="ctr">
              <a:lnSpc>
                <a:spcPct val="100000"/>
              </a:lnSpc>
              <a:buNone/>
            </a:pPr>
            <a:r>
              <a:rPr i="1" spc="-130" dirty="0">
                <a:latin typeface="Segoe UI Light" panose="020B0502040204020203" pitchFamily="34" charset="0"/>
                <a:cs typeface="Segoe UI Light" panose="020B0502040204020203" pitchFamily="34" charset="0"/>
              </a:rPr>
              <a:t>The</a:t>
            </a:r>
            <a:r>
              <a:rPr i="1" spc="-95" dirty="0">
                <a:latin typeface="Segoe UI Light" panose="020B0502040204020203" pitchFamily="34" charset="0"/>
                <a:cs typeface="Segoe UI Light" panose="020B0502040204020203" pitchFamily="34" charset="0"/>
              </a:rPr>
              <a:t> </a:t>
            </a:r>
            <a:r>
              <a:rPr i="1" spc="-15" dirty="0">
                <a:latin typeface="Segoe UI Light" panose="020B0502040204020203" pitchFamily="34" charset="0"/>
                <a:cs typeface="Segoe UI Light" panose="020B0502040204020203" pitchFamily="34" charset="0"/>
              </a:rPr>
              <a:t>sanggunian</a:t>
            </a:r>
            <a:r>
              <a:rPr i="1" spc="-90" dirty="0">
                <a:latin typeface="Segoe UI Light" panose="020B0502040204020203" pitchFamily="34" charset="0"/>
                <a:cs typeface="Segoe UI Light" panose="020B0502040204020203" pitchFamily="34" charset="0"/>
              </a:rPr>
              <a:t> </a:t>
            </a:r>
            <a:r>
              <a:rPr i="1" spc="-25" dirty="0">
                <a:latin typeface="Segoe UI Light" panose="020B0502040204020203" pitchFamily="34" charset="0"/>
                <a:cs typeface="Segoe UI Light" panose="020B0502040204020203" pitchFamily="34" charset="0"/>
              </a:rPr>
              <a:t>concerned</a:t>
            </a:r>
            <a:r>
              <a:rPr i="1" spc="-90" dirty="0">
                <a:latin typeface="Segoe UI Light" panose="020B0502040204020203" pitchFamily="34" charset="0"/>
                <a:cs typeface="Segoe UI Light" panose="020B0502040204020203" pitchFamily="34" charset="0"/>
              </a:rPr>
              <a:t> </a:t>
            </a:r>
            <a:r>
              <a:rPr i="1" spc="-15" dirty="0">
                <a:latin typeface="Segoe UI Light" panose="020B0502040204020203" pitchFamily="34" charset="0"/>
                <a:cs typeface="Segoe UI Light" panose="020B0502040204020203" pitchFamily="34" charset="0"/>
              </a:rPr>
              <a:t>shall</a:t>
            </a:r>
            <a:r>
              <a:rPr i="1" spc="-90" dirty="0">
                <a:latin typeface="Segoe UI Light" panose="020B0502040204020203" pitchFamily="34" charset="0"/>
                <a:cs typeface="Segoe UI Light" panose="020B0502040204020203" pitchFamily="34" charset="0"/>
              </a:rPr>
              <a:t> </a:t>
            </a:r>
            <a:r>
              <a:rPr i="1" spc="-20" dirty="0">
                <a:latin typeface="Segoe UI Light" panose="020B0502040204020203" pitchFamily="34" charset="0"/>
                <a:cs typeface="Segoe UI Light" panose="020B0502040204020203" pitchFamily="34" charset="0"/>
              </a:rPr>
              <a:t>have</a:t>
            </a:r>
            <a:r>
              <a:rPr i="1" spc="-120" dirty="0">
                <a:latin typeface="Segoe UI Light" panose="020B0502040204020203" pitchFamily="34" charset="0"/>
                <a:cs typeface="Segoe UI Light" panose="020B0502040204020203" pitchFamily="34" charset="0"/>
              </a:rPr>
              <a:t> </a:t>
            </a:r>
            <a:r>
              <a:rPr i="1" spc="-20" dirty="0">
                <a:latin typeface="Segoe UI Light" panose="020B0502040204020203" pitchFamily="34" charset="0"/>
                <a:cs typeface="Segoe UI Light" panose="020B0502040204020203" pitchFamily="34" charset="0"/>
              </a:rPr>
              <a:t>the</a:t>
            </a:r>
            <a:r>
              <a:rPr i="1" spc="-90" dirty="0">
                <a:latin typeface="Segoe UI Light" panose="020B0502040204020203" pitchFamily="34" charset="0"/>
                <a:cs typeface="Segoe UI Light" panose="020B0502040204020203" pitchFamily="34" charset="0"/>
              </a:rPr>
              <a:t> </a:t>
            </a:r>
            <a:r>
              <a:rPr i="1" spc="50" dirty="0">
                <a:latin typeface="Segoe UI Light" panose="020B0502040204020203" pitchFamily="34" charset="0"/>
                <a:cs typeface="Segoe UI Light" panose="020B0502040204020203" pitchFamily="34" charset="0"/>
              </a:rPr>
              <a:t>power</a:t>
            </a:r>
            <a:r>
              <a:rPr i="1" spc="-175" dirty="0">
                <a:latin typeface="Segoe UI Light" panose="020B0502040204020203" pitchFamily="34" charset="0"/>
                <a:cs typeface="Segoe UI Light" panose="020B0502040204020203" pitchFamily="34" charset="0"/>
              </a:rPr>
              <a:t> </a:t>
            </a:r>
            <a:r>
              <a:rPr i="1" spc="50" dirty="0">
                <a:latin typeface="Segoe UI Light" panose="020B0502040204020203" pitchFamily="34" charset="0"/>
                <a:cs typeface="Segoe UI Light" panose="020B0502040204020203" pitchFamily="34" charset="0"/>
              </a:rPr>
              <a:t>to</a:t>
            </a:r>
            <a:r>
              <a:rPr i="1" spc="-90" dirty="0">
                <a:latin typeface="Segoe UI Light" panose="020B0502040204020203" pitchFamily="34" charset="0"/>
                <a:cs typeface="Segoe UI Light" panose="020B0502040204020203" pitchFamily="34" charset="0"/>
              </a:rPr>
              <a:t> </a:t>
            </a:r>
            <a:r>
              <a:rPr i="1" spc="20" dirty="0">
                <a:latin typeface="Segoe UI Light" panose="020B0502040204020203" pitchFamily="34" charset="0"/>
                <a:cs typeface="Segoe UI Light" panose="020B0502040204020203" pitchFamily="34" charset="0"/>
              </a:rPr>
              <a:t>review</a:t>
            </a:r>
            <a:r>
              <a:rPr i="1" spc="-155" dirty="0">
                <a:latin typeface="Segoe UI Light" panose="020B0502040204020203" pitchFamily="34" charset="0"/>
                <a:cs typeface="Segoe UI Light" panose="020B0502040204020203" pitchFamily="34" charset="0"/>
              </a:rPr>
              <a:t> </a:t>
            </a:r>
            <a:r>
              <a:rPr i="1" spc="-60" dirty="0">
                <a:latin typeface="Segoe UI Light" panose="020B0502040204020203" pitchFamily="34" charset="0"/>
                <a:cs typeface="Segoe UI Light" panose="020B0502040204020203" pitchFamily="34" charset="0"/>
              </a:rPr>
              <a:t>such  </a:t>
            </a:r>
            <a:r>
              <a:rPr i="1" spc="-5" dirty="0">
                <a:latin typeface="Segoe UI Light" panose="020B0502040204020203" pitchFamily="34" charset="0"/>
                <a:cs typeface="Segoe UI Light" panose="020B0502040204020203" pitchFamily="34" charset="0"/>
              </a:rPr>
              <a:t>ordinance</a:t>
            </a:r>
            <a:r>
              <a:rPr i="1" spc="-95" dirty="0">
                <a:latin typeface="Segoe UI Light" panose="020B0502040204020203" pitchFamily="34" charset="0"/>
                <a:cs typeface="Segoe UI Light" panose="020B0502040204020203" pitchFamily="34" charset="0"/>
              </a:rPr>
              <a:t> </a:t>
            </a:r>
            <a:r>
              <a:rPr i="1" spc="-20" dirty="0">
                <a:latin typeface="Segoe UI Light" panose="020B0502040204020203" pitchFamily="34" charset="0"/>
                <a:cs typeface="Segoe UI Light" panose="020B0502040204020203" pitchFamily="34" charset="0"/>
              </a:rPr>
              <a:t>in</a:t>
            </a:r>
            <a:r>
              <a:rPr i="1" spc="-90" dirty="0">
                <a:latin typeface="Segoe UI Light" panose="020B0502040204020203" pitchFamily="34" charset="0"/>
                <a:cs typeface="Segoe UI Light" panose="020B0502040204020203" pitchFamily="34" charset="0"/>
              </a:rPr>
              <a:t> </a:t>
            </a:r>
            <a:r>
              <a:rPr i="1" spc="10" dirty="0">
                <a:latin typeface="Segoe UI Light" panose="020B0502040204020203" pitchFamily="34" charset="0"/>
                <a:cs typeface="Segoe UI Light" panose="020B0502040204020203" pitchFamily="34" charset="0"/>
              </a:rPr>
              <a:t>order</a:t>
            </a:r>
            <a:r>
              <a:rPr i="1" spc="-180" dirty="0">
                <a:latin typeface="Segoe UI Light" panose="020B0502040204020203" pitchFamily="34" charset="0"/>
                <a:cs typeface="Segoe UI Light" panose="020B0502040204020203" pitchFamily="34" charset="0"/>
              </a:rPr>
              <a:t> </a:t>
            </a:r>
            <a:r>
              <a:rPr i="1" spc="50" dirty="0">
                <a:latin typeface="Segoe UI Light" panose="020B0502040204020203" pitchFamily="34" charset="0"/>
                <a:cs typeface="Segoe UI Light" panose="020B0502040204020203" pitchFamily="34" charset="0"/>
              </a:rPr>
              <a:t>to</a:t>
            </a:r>
            <a:r>
              <a:rPr i="1" spc="-90" dirty="0">
                <a:latin typeface="Segoe UI Light" panose="020B0502040204020203" pitchFamily="34" charset="0"/>
                <a:cs typeface="Segoe UI Light" panose="020B0502040204020203" pitchFamily="34" charset="0"/>
              </a:rPr>
              <a:t> </a:t>
            </a:r>
            <a:r>
              <a:rPr i="1" spc="-70" dirty="0">
                <a:latin typeface="Segoe UI Light" panose="020B0502040204020203" pitchFamily="34" charset="0"/>
                <a:cs typeface="Segoe UI Light" panose="020B0502040204020203" pitchFamily="34" charset="0"/>
              </a:rPr>
              <a:t>ensure</a:t>
            </a:r>
            <a:r>
              <a:rPr i="1" spc="-120" dirty="0">
                <a:latin typeface="Segoe UI Light" panose="020B0502040204020203" pitchFamily="34" charset="0"/>
                <a:cs typeface="Segoe UI Light" panose="020B0502040204020203" pitchFamily="34" charset="0"/>
              </a:rPr>
              <a:t> </a:t>
            </a:r>
            <a:r>
              <a:rPr i="1" spc="45" dirty="0">
                <a:latin typeface="Segoe UI Light" panose="020B0502040204020203" pitchFamily="34" charset="0"/>
                <a:cs typeface="Segoe UI Light" panose="020B0502040204020203" pitchFamily="34" charset="0"/>
              </a:rPr>
              <a:t>that</a:t>
            </a:r>
            <a:r>
              <a:rPr i="1" spc="-130" dirty="0">
                <a:latin typeface="Segoe UI Light" panose="020B0502040204020203" pitchFamily="34" charset="0"/>
                <a:cs typeface="Segoe UI Light" panose="020B0502040204020203" pitchFamily="34" charset="0"/>
              </a:rPr>
              <a:t> </a:t>
            </a:r>
            <a:r>
              <a:rPr i="1" spc="-20" dirty="0">
                <a:latin typeface="Segoe UI Light" panose="020B0502040204020203" pitchFamily="34" charset="0"/>
                <a:cs typeface="Segoe UI Light" panose="020B0502040204020203" pitchFamily="34" charset="0"/>
              </a:rPr>
              <a:t>the</a:t>
            </a:r>
            <a:r>
              <a:rPr i="1" spc="-90" dirty="0">
                <a:latin typeface="Segoe UI Light" panose="020B0502040204020203" pitchFamily="34" charset="0"/>
                <a:cs typeface="Segoe UI Light" panose="020B0502040204020203" pitchFamily="34" charset="0"/>
              </a:rPr>
              <a:t> </a:t>
            </a:r>
            <a:r>
              <a:rPr i="1" spc="-20" dirty="0">
                <a:latin typeface="Segoe UI Light" panose="020B0502040204020203" pitchFamily="34" charset="0"/>
                <a:cs typeface="Segoe UI Light" panose="020B0502040204020203" pitchFamily="34" charset="0"/>
              </a:rPr>
              <a:t>provisions</a:t>
            </a:r>
            <a:r>
              <a:rPr i="1" spc="-95" dirty="0">
                <a:latin typeface="Segoe UI Light" panose="020B0502040204020203" pitchFamily="34" charset="0"/>
                <a:cs typeface="Segoe UI Light" panose="020B0502040204020203" pitchFamily="34" charset="0"/>
              </a:rPr>
              <a:t> </a:t>
            </a:r>
            <a:r>
              <a:rPr i="1" spc="30" dirty="0">
                <a:latin typeface="Segoe UI Light" panose="020B0502040204020203" pitchFamily="34" charset="0"/>
                <a:cs typeface="Segoe UI Light" panose="020B0502040204020203" pitchFamily="34" charset="0"/>
              </a:rPr>
              <a:t>of</a:t>
            </a:r>
            <a:r>
              <a:rPr i="1" spc="-175" dirty="0">
                <a:latin typeface="Segoe UI Light" panose="020B0502040204020203" pitchFamily="34" charset="0"/>
                <a:cs typeface="Segoe UI Light" panose="020B0502040204020203" pitchFamily="34" charset="0"/>
              </a:rPr>
              <a:t> </a:t>
            </a:r>
            <a:r>
              <a:rPr i="1" spc="-30" dirty="0">
                <a:latin typeface="Segoe UI Light" panose="020B0502040204020203" pitchFamily="34" charset="0"/>
                <a:cs typeface="Segoe UI Light" panose="020B0502040204020203" pitchFamily="34" charset="0"/>
              </a:rPr>
              <a:t>this</a:t>
            </a:r>
            <a:r>
              <a:rPr i="1" spc="-180" dirty="0">
                <a:latin typeface="Segoe UI Light" panose="020B0502040204020203" pitchFamily="34" charset="0"/>
                <a:cs typeface="Segoe UI Light" panose="020B0502040204020203" pitchFamily="34" charset="0"/>
              </a:rPr>
              <a:t> </a:t>
            </a:r>
            <a:r>
              <a:rPr i="1" spc="-45" dirty="0">
                <a:latin typeface="Segoe UI Light" panose="020B0502040204020203" pitchFamily="34" charset="0"/>
                <a:cs typeface="Segoe UI Light" panose="020B0502040204020203" pitchFamily="34" charset="0"/>
              </a:rPr>
              <a:t>Title</a:t>
            </a:r>
            <a:r>
              <a:rPr i="1" spc="-90" dirty="0">
                <a:latin typeface="Segoe UI Light" panose="020B0502040204020203" pitchFamily="34" charset="0"/>
                <a:cs typeface="Segoe UI Light" panose="020B0502040204020203" pitchFamily="34" charset="0"/>
              </a:rPr>
              <a:t> </a:t>
            </a:r>
            <a:r>
              <a:rPr i="1" spc="-50" dirty="0">
                <a:latin typeface="Segoe UI Light" panose="020B0502040204020203" pitchFamily="34" charset="0"/>
                <a:cs typeface="Segoe UI Light" panose="020B0502040204020203" pitchFamily="34" charset="0"/>
              </a:rPr>
              <a:t>(Title  </a:t>
            </a:r>
            <a:r>
              <a:rPr i="1" spc="-114" dirty="0">
                <a:latin typeface="Segoe UI Light" panose="020B0502040204020203" pitchFamily="34" charset="0"/>
                <a:cs typeface="Segoe UI Light" panose="020B0502040204020203" pitchFamily="34" charset="0"/>
              </a:rPr>
              <a:t>Five </a:t>
            </a:r>
            <a:r>
              <a:rPr i="1" spc="15" dirty="0">
                <a:latin typeface="Segoe UI Light" panose="020B0502040204020203" pitchFamily="34" charset="0"/>
                <a:cs typeface="Segoe UI Light" panose="020B0502040204020203" pitchFamily="34" charset="0"/>
              </a:rPr>
              <a:t>– </a:t>
            </a:r>
            <a:r>
              <a:rPr i="1" spc="-35" dirty="0">
                <a:latin typeface="Segoe UI Light" panose="020B0502040204020203" pitchFamily="34" charset="0"/>
                <a:cs typeface="Segoe UI Light" panose="020B0502040204020203" pitchFamily="34" charset="0"/>
              </a:rPr>
              <a:t>Local </a:t>
            </a:r>
            <a:r>
              <a:rPr i="1" spc="-80" dirty="0">
                <a:latin typeface="Segoe UI Light" panose="020B0502040204020203" pitchFamily="34" charset="0"/>
                <a:cs typeface="Segoe UI Light" panose="020B0502040204020203" pitchFamily="34" charset="0"/>
              </a:rPr>
              <a:t>Fiscal </a:t>
            </a:r>
            <a:r>
              <a:rPr i="1" spc="-5" dirty="0">
                <a:latin typeface="Segoe UI Light" panose="020B0502040204020203" pitchFamily="34" charset="0"/>
                <a:cs typeface="Segoe UI Light" panose="020B0502040204020203" pitchFamily="34" charset="0"/>
              </a:rPr>
              <a:t>Administration) </a:t>
            </a:r>
            <a:r>
              <a:rPr i="1" spc="-10" dirty="0">
                <a:latin typeface="Segoe UI Light" panose="020B0502040204020203" pitchFamily="34" charset="0"/>
                <a:cs typeface="Segoe UI Light" panose="020B0502040204020203" pitchFamily="34" charset="0"/>
              </a:rPr>
              <a:t>are </a:t>
            </a:r>
            <a:r>
              <a:rPr i="1" spc="10" dirty="0">
                <a:latin typeface="Segoe UI Light" panose="020B0502040204020203" pitchFamily="34" charset="0"/>
                <a:cs typeface="Segoe UI Light" panose="020B0502040204020203" pitchFamily="34" charset="0"/>
              </a:rPr>
              <a:t>complied</a:t>
            </a:r>
            <a:r>
              <a:rPr i="1" spc="-540" dirty="0">
                <a:latin typeface="Segoe UI Light" panose="020B0502040204020203" pitchFamily="34" charset="0"/>
                <a:cs typeface="Segoe UI Light" panose="020B0502040204020203" pitchFamily="34" charset="0"/>
              </a:rPr>
              <a:t> </a:t>
            </a:r>
            <a:r>
              <a:rPr i="1" spc="-25" dirty="0">
                <a:latin typeface="Segoe UI Light" panose="020B0502040204020203" pitchFamily="34" charset="0"/>
                <a:cs typeface="Segoe UI Light" panose="020B0502040204020203" pitchFamily="34" charset="0"/>
              </a:rPr>
              <a:t>with.”</a:t>
            </a:r>
          </a:p>
        </p:txBody>
      </p:sp>
      <p:sp>
        <p:nvSpPr>
          <p:cNvPr id="8" name="object 8"/>
          <p:cNvSpPr txBox="1"/>
          <p:nvPr/>
        </p:nvSpPr>
        <p:spPr>
          <a:xfrm>
            <a:off x="8133597" y="5466993"/>
            <a:ext cx="2473325" cy="299720"/>
          </a:xfrm>
          <a:prstGeom prst="rect">
            <a:avLst/>
          </a:prstGeom>
        </p:spPr>
        <p:txBody>
          <a:bodyPr vert="horz" wrap="square" lIns="0" tIns="12700" rIns="0" bIns="0" rtlCol="0">
            <a:spAutoFit/>
          </a:bodyPr>
          <a:lstStyle/>
          <a:p>
            <a:pPr marL="12700">
              <a:lnSpc>
                <a:spcPct val="100000"/>
              </a:lnSpc>
              <a:spcBef>
                <a:spcPts val="100"/>
              </a:spcBef>
            </a:pPr>
            <a:r>
              <a:rPr sz="1800" spc="-35" dirty="0">
                <a:latin typeface="Arial"/>
                <a:cs typeface="Arial"/>
              </a:rPr>
              <a:t>Section </a:t>
            </a:r>
            <a:r>
              <a:rPr sz="1800" spc="-45" dirty="0">
                <a:latin typeface="Arial"/>
                <a:cs typeface="Arial"/>
              </a:rPr>
              <a:t>333, </a:t>
            </a:r>
            <a:r>
              <a:rPr sz="1800" spc="-140" dirty="0">
                <a:latin typeface="Arial"/>
                <a:cs typeface="Arial"/>
              </a:rPr>
              <a:t>RA </a:t>
            </a:r>
            <a:r>
              <a:rPr sz="1800" spc="-45" dirty="0">
                <a:latin typeface="Arial"/>
                <a:cs typeface="Arial"/>
              </a:rPr>
              <a:t>No.</a:t>
            </a:r>
            <a:r>
              <a:rPr sz="1800" spc="-130" dirty="0">
                <a:latin typeface="Arial"/>
                <a:cs typeface="Arial"/>
              </a:rPr>
              <a:t> </a:t>
            </a:r>
            <a:r>
              <a:rPr sz="1800" spc="-114" dirty="0">
                <a:latin typeface="Arial"/>
                <a:cs typeface="Arial"/>
              </a:rPr>
              <a:t>7160</a:t>
            </a:r>
            <a:endParaRPr sz="1800">
              <a:latin typeface="Arial"/>
              <a:cs typeface="Arial"/>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11401" y="896286"/>
            <a:ext cx="4419600" cy="635000"/>
          </a:xfrm>
          <a:prstGeom prst="rect">
            <a:avLst/>
          </a:prstGeom>
        </p:spPr>
        <p:txBody>
          <a:bodyPr vert="horz" wrap="square" lIns="0" tIns="12700" rIns="0" bIns="0" rtlCol="0">
            <a:spAutoFit/>
          </a:bodyPr>
          <a:lstStyle/>
          <a:p>
            <a:pPr marL="12700">
              <a:lnSpc>
                <a:spcPct val="100000"/>
              </a:lnSpc>
              <a:spcBef>
                <a:spcPts val="100"/>
              </a:spcBef>
            </a:pPr>
            <a:r>
              <a:rPr sz="4000" spc="-200" dirty="0">
                <a:solidFill>
                  <a:srgbClr val="000000"/>
                </a:solidFill>
                <a:latin typeface="Verdana"/>
                <a:cs typeface="Verdana"/>
              </a:rPr>
              <a:t>BUDGET</a:t>
            </a:r>
            <a:r>
              <a:rPr sz="4000" spc="-615" dirty="0">
                <a:solidFill>
                  <a:srgbClr val="000000"/>
                </a:solidFill>
                <a:latin typeface="Verdana"/>
                <a:cs typeface="Verdana"/>
              </a:rPr>
              <a:t> </a:t>
            </a:r>
            <a:r>
              <a:rPr sz="4000" spc="-285" dirty="0">
                <a:solidFill>
                  <a:srgbClr val="000000"/>
                </a:solidFill>
                <a:latin typeface="Verdana"/>
                <a:cs typeface="Verdana"/>
              </a:rPr>
              <a:t>REVIEW</a:t>
            </a:r>
            <a:endParaRPr sz="4000">
              <a:latin typeface="Verdana"/>
              <a:cs typeface="Verdana"/>
            </a:endParaRPr>
          </a:p>
        </p:txBody>
      </p:sp>
      <p:grpSp>
        <p:nvGrpSpPr>
          <p:cNvPr id="3" name="object 3"/>
          <p:cNvGrpSpPr/>
          <p:nvPr/>
        </p:nvGrpSpPr>
        <p:grpSpPr>
          <a:xfrm>
            <a:off x="395411" y="801478"/>
            <a:ext cx="887730" cy="887730"/>
            <a:chOff x="395411" y="801478"/>
            <a:chExt cx="887730" cy="887730"/>
          </a:xfrm>
        </p:grpSpPr>
        <p:sp>
          <p:nvSpPr>
            <p:cNvPr id="4" name="object 4"/>
            <p:cNvSpPr/>
            <p:nvPr/>
          </p:nvSpPr>
          <p:spPr>
            <a:xfrm>
              <a:off x="401761" y="807828"/>
              <a:ext cx="875030" cy="875030"/>
            </a:xfrm>
            <a:custGeom>
              <a:avLst/>
              <a:gdLst/>
              <a:ahLst/>
              <a:cxnLst/>
              <a:rect l="l" t="t" r="r" b="b"/>
              <a:pathLst>
                <a:path w="875030" h="875030">
                  <a:moveTo>
                    <a:pt x="437249" y="874498"/>
                  </a:moveTo>
                  <a:lnTo>
                    <a:pt x="389605" y="871932"/>
                  </a:lnTo>
                  <a:lnTo>
                    <a:pt x="343448" y="864413"/>
                  </a:lnTo>
                  <a:lnTo>
                    <a:pt x="299044" y="852207"/>
                  </a:lnTo>
                  <a:lnTo>
                    <a:pt x="256659" y="835580"/>
                  </a:lnTo>
                  <a:lnTo>
                    <a:pt x="216560" y="814801"/>
                  </a:lnTo>
                  <a:lnTo>
                    <a:pt x="179015" y="790134"/>
                  </a:lnTo>
                  <a:lnTo>
                    <a:pt x="144289" y="761848"/>
                  </a:lnTo>
                  <a:lnTo>
                    <a:pt x="112649" y="730209"/>
                  </a:lnTo>
                  <a:lnTo>
                    <a:pt x="84363" y="695483"/>
                  </a:lnTo>
                  <a:lnTo>
                    <a:pt x="59697" y="657937"/>
                  </a:lnTo>
                  <a:lnTo>
                    <a:pt x="38917" y="617838"/>
                  </a:lnTo>
                  <a:lnTo>
                    <a:pt x="22291" y="575454"/>
                  </a:lnTo>
                  <a:lnTo>
                    <a:pt x="10085" y="531049"/>
                  </a:lnTo>
                  <a:lnTo>
                    <a:pt x="2565" y="484892"/>
                  </a:lnTo>
                  <a:lnTo>
                    <a:pt x="0" y="437249"/>
                  </a:lnTo>
                  <a:lnTo>
                    <a:pt x="2565" y="389605"/>
                  </a:lnTo>
                  <a:lnTo>
                    <a:pt x="10085" y="343448"/>
                  </a:lnTo>
                  <a:lnTo>
                    <a:pt x="22291" y="299044"/>
                  </a:lnTo>
                  <a:lnTo>
                    <a:pt x="38917" y="256659"/>
                  </a:lnTo>
                  <a:lnTo>
                    <a:pt x="59697" y="216560"/>
                  </a:lnTo>
                  <a:lnTo>
                    <a:pt x="84363" y="179015"/>
                  </a:lnTo>
                  <a:lnTo>
                    <a:pt x="112649" y="144289"/>
                  </a:lnTo>
                  <a:lnTo>
                    <a:pt x="144289" y="112649"/>
                  </a:lnTo>
                  <a:lnTo>
                    <a:pt x="179015" y="84363"/>
                  </a:lnTo>
                  <a:lnTo>
                    <a:pt x="216560" y="59697"/>
                  </a:lnTo>
                  <a:lnTo>
                    <a:pt x="256659" y="38917"/>
                  </a:lnTo>
                  <a:lnTo>
                    <a:pt x="299044" y="22291"/>
                  </a:lnTo>
                  <a:lnTo>
                    <a:pt x="343448" y="10085"/>
                  </a:lnTo>
                  <a:lnTo>
                    <a:pt x="389605" y="2565"/>
                  </a:lnTo>
                  <a:lnTo>
                    <a:pt x="437249" y="0"/>
                  </a:lnTo>
                  <a:lnTo>
                    <a:pt x="486586" y="2790"/>
                  </a:lnTo>
                  <a:lnTo>
                    <a:pt x="534914" y="11045"/>
                  </a:lnTo>
                  <a:lnTo>
                    <a:pt x="581804" y="24586"/>
                  </a:lnTo>
                  <a:lnTo>
                    <a:pt x="626829" y="43236"/>
                  </a:lnTo>
                  <a:lnTo>
                    <a:pt x="669560" y="66817"/>
                  </a:lnTo>
                  <a:lnTo>
                    <a:pt x="709570" y="95153"/>
                  </a:lnTo>
                  <a:lnTo>
                    <a:pt x="746431" y="128067"/>
                  </a:lnTo>
                  <a:lnTo>
                    <a:pt x="779344" y="164927"/>
                  </a:lnTo>
                  <a:lnTo>
                    <a:pt x="807680" y="204937"/>
                  </a:lnTo>
                  <a:lnTo>
                    <a:pt x="831262" y="247668"/>
                  </a:lnTo>
                  <a:lnTo>
                    <a:pt x="849911" y="292693"/>
                  </a:lnTo>
                  <a:lnTo>
                    <a:pt x="863452" y="339584"/>
                  </a:lnTo>
                  <a:lnTo>
                    <a:pt x="871707" y="387911"/>
                  </a:lnTo>
                  <a:lnTo>
                    <a:pt x="874498" y="437249"/>
                  </a:lnTo>
                  <a:lnTo>
                    <a:pt x="871932" y="484892"/>
                  </a:lnTo>
                  <a:lnTo>
                    <a:pt x="864413" y="531049"/>
                  </a:lnTo>
                  <a:lnTo>
                    <a:pt x="852206" y="575454"/>
                  </a:lnTo>
                  <a:lnTo>
                    <a:pt x="835580" y="617838"/>
                  </a:lnTo>
                  <a:lnTo>
                    <a:pt x="814800" y="657937"/>
                  </a:lnTo>
                  <a:lnTo>
                    <a:pt x="790134" y="695483"/>
                  </a:lnTo>
                  <a:lnTo>
                    <a:pt x="761847" y="730209"/>
                  </a:lnTo>
                  <a:lnTo>
                    <a:pt x="730208" y="761848"/>
                  </a:lnTo>
                  <a:lnTo>
                    <a:pt x="695482" y="790134"/>
                  </a:lnTo>
                  <a:lnTo>
                    <a:pt x="657936" y="814801"/>
                  </a:lnTo>
                  <a:lnTo>
                    <a:pt x="617837" y="835580"/>
                  </a:lnTo>
                  <a:lnTo>
                    <a:pt x="575453" y="852207"/>
                  </a:lnTo>
                  <a:lnTo>
                    <a:pt x="531048" y="864413"/>
                  </a:lnTo>
                  <a:lnTo>
                    <a:pt x="484891" y="871932"/>
                  </a:lnTo>
                  <a:lnTo>
                    <a:pt x="437249" y="874498"/>
                  </a:lnTo>
                  <a:close/>
                </a:path>
              </a:pathLst>
            </a:custGeom>
            <a:solidFill>
              <a:srgbClr val="FFF2CC"/>
            </a:solidFill>
          </p:spPr>
          <p:txBody>
            <a:bodyPr wrap="square" lIns="0" tIns="0" rIns="0" bIns="0" rtlCol="0"/>
            <a:lstStyle/>
            <a:p>
              <a:endParaRPr/>
            </a:p>
          </p:txBody>
        </p:sp>
        <p:sp>
          <p:nvSpPr>
            <p:cNvPr id="5" name="object 5"/>
            <p:cNvSpPr/>
            <p:nvPr/>
          </p:nvSpPr>
          <p:spPr>
            <a:xfrm>
              <a:off x="401761" y="807828"/>
              <a:ext cx="875030" cy="875030"/>
            </a:xfrm>
            <a:custGeom>
              <a:avLst/>
              <a:gdLst/>
              <a:ahLst/>
              <a:cxnLst/>
              <a:rect l="l" t="t" r="r" b="b"/>
              <a:pathLst>
                <a:path w="875030" h="875030">
                  <a:moveTo>
                    <a:pt x="0" y="437249"/>
                  </a:moveTo>
                  <a:lnTo>
                    <a:pt x="2565" y="389605"/>
                  </a:lnTo>
                  <a:lnTo>
                    <a:pt x="10085" y="343448"/>
                  </a:lnTo>
                  <a:lnTo>
                    <a:pt x="22291" y="299044"/>
                  </a:lnTo>
                  <a:lnTo>
                    <a:pt x="38917" y="256659"/>
                  </a:lnTo>
                  <a:lnTo>
                    <a:pt x="59697" y="216560"/>
                  </a:lnTo>
                  <a:lnTo>
                    <a:pt x="84363" y="179015"/>
                  </a:lnTo>
                  <a:lnTo>
                    <a:pt x="112649" y="144289"/>
                  </a:lnTo>
                  <a:lnTo>
                    <a:pt x="144289" y="112649"/>
                  </a:lnTo>
                  <a:lnTo>
                    <a:pt x="179015" y="84363"/>
                  </a:lnTo>
                  <a:lnTo>
                    <a:pt x="216560" y="59697"/>
                  </a:lnTo>
                  <a:lnTo>
                    <a:pt x="256659" y="38917"/>
                  </a:lnTo>
                  <a:lnTo>
                    <a:pt x="299044" y="22291"/>
                  </a:lnTo>
                  <a:lnTo>
                    <a:pt x="343448" y="10085"/>
                  </a:lnTo>
                  <a:lnTo>
                    <a:pt x="389605" y="2565"/>
                  </a:lnTo>
                  <a:lnTo>
                    <a:pt x="437249" y="0"/>
                  </a:lnTo>
                  <a:lnTo>
                    <a:pt x="486586" y="2790"/>
                  </a:lnTo>
                  <a:lnTo>
                    <a:pt x="534914" y="11045"/>
                  </a:lnTo>
                  <a:lnTo>
                    <a:pt x="581804" y="24586"/>
                  </a:lnTo>
                  <a:lnTo>
                    <a:pt x="626829" y="43236"/>
                  </a:lnTo>
                  <a:lnTo>
                    <a:pt x="669560" y="66817"/>
                  </a:lnTo>
                  <a:lnTo>
                    <a:pt x="709570" y="95153"/>
                  </a:lnTo>
                  <a:lnTo>
                    <a:pt x="746430" y="128067"/>
                  </a:lnTo>
                  <a:lnTo>
                    <a:pt x="779344" y="164927"/>
                  </a:lnTo>
                  <a:lnTo>
                    <a:pt x="807680" y="204937"/>
                  </a:lnTo>
                  <a:lnTo>
                    <a:pt x="831262" y="247668"/>
                  </a:lnTo>
                  <a:lnTo>
                    <a:pt x="849911" y="292693"/>
                  </a:lnTo>
                  <a:lnTo>
                    <a:pt x="863452" y="339584"/>
                  </a:lnTo>
                  <a:lnTo>
                    <a:pt x="871707" y="387911"/>
                  </a:lnTo>
                  <a:lnTo>
                    <a:pt x="874498" y="437249"/>
                  </a:lnTo>
                  <a:lnTo>
                    <a:pt x="871932" y="484892"/>
                  </a:lnTo>
                  <a:lnTo>
                    <a:pt x="864413" y="531049"/>
                  </a:lnTo>
                  <a:lnTo>
                    <a:pt x="852206" y="575454"/>
                  </a:lnTo>
                  <a:lnTo>
                    <a:pt x="835580" y="617838"/>
                  </a:lnTo>
                  <a:lnTo>
                    <a:pt x="814800" y="657937"/>
                  </a:lnTo>
                  <a:lnTo>
                    <a:pt x="790134" y="695483"/>
                  </a:lnTo>
                  <a:lnTo>
                    <a:pt x="761847" y="730209"/>
                  </a:lnTo>
                  <a:lnTo>
                    <a:pt x="730208" y="761848"/>
                  </a:lnTo>
                  <a:lnTo>
                    <a:pt x="695482" y="790134"/>
                  </a:lnTo>
                  <a:lnTo>
                    <a:pt x="657936" y="814801"/>
                  </a:lnTo>
                  <a:lnTo>
                    <a:pt x="617837" y="835580"/>
                  </a:lnTo>
                  <a:lnTo>
                    <a:pt x="575453" y="852207"/>
                  </a:lnTo>
                  <a:lnTo>
                    <a:pt x="531048" y="864413"/>
                  </a:lnTo>
                  <a:lnTo>
                    <a:pt x="484891" y="871932"/>
                  </a:lnTo>
                  <a:lnTo>
                    <a:pt x="437249" y="874498"/>
                  </a:lnTo>
                  <a:lnTo>
                    <a:pt x="389605" y="871932"/>
                  </a:lnTo>
                  <a:lnTo>
                    <a:pt x="343448" y="864413"/>
                  </a:lnTo>
                  <a:lnTo>
                    <a:pt x="299044" y="852207"/>
                  </a:lnTo>
                  <a:lnTo>
                    <a:pt x="256659" y="835580"/>
                  </a:lnTo>
                  <a:lnTo>
                    <a:pt x="216560" y="814801"/>
                  </a:lnTo>
                  <a:lnTo>
                    <a:pt x="179015" y="790134"/>
                  </a:lnTo>
                  <a:lnTo>
                    <a:pt x="144289" y="761848"/>
                  </a:lnTo>
                  <a:lnTo>
                    <a:pt x="112649" y="730209"/>
                  </a:lnTo>
                  <a:lnTo>
                    <a:pt x="84363" y="695483"/>
                  </a:lnTo>
                  <a:lnTo>
                    <a:pt x="59697" y="657937"/>
                  </a:lnTo>
                  <a:lnTo>
                    <a:pt x="38917" y="617838"/>
                  </a:lnTo>
                  <a:lnTo>
                    <a:pt x="22291" y="575454"/>
                  </a:lnTo>
                  <a:lnTo>
                    <a:pt x="10085" y="531049"/>
                  </a:lnTo>
                  <a:lnTo>
                    <a:pt x="2565" y="484892"/>
                  </a:lnTo>
                  <a:lnTo>
                    <a:pt x="0" y="437249"/>
                  </a:lnTo>
                  <a:close/>
                </a:path>
              </a:pathLst>
            </a:custGeom>
            <a:ln w="12699">
              <a:solidFill>
                <a:srgbClr val="FFF2CC"/>
              </a:solidFill>
            </a:ln>
          </p:spPr>
          <p:txBody>
            <a:bodyPr wrap="square" lIns="0" tIns="0" rIns="0" bIns="0" rtlCol="0"/>
            <a:lstStyle/>
            <a:p>
              <a:endParaRPr/>
            </a:p>
          </p:txBody>
        </p:sp>
        <p:sp>
          <p:nvSpPr>
            <p:cNvPr id="6" name="object 6"/>
            <p:cNvSpPr/>
            <p:nvPr/>
          </p:nvSpPr>
          <p:spPr>
            <a:xfrm>
              <a:off x="537143" y="931050"/>
              <a:ext cx="635956" cy="635956"/>
            </a:xfrm>
            <a:prstGeom prst="rect">
              <a:avLst/>
            </a:prstGeom>
            <a:blipFill>
              <a:blip r:embed="rId3" cstate="print"/>
              <a:stretch>
                <a:fillRect/>
              </a:stretch>
            </a:blipFill>
          </p:spPr>
          <p:txBody>
            <a:bodyPr wrap="square" lIns="0" tIns="0" rIns="0" bIns="0" rtlCol="0"/>
            <a:lstStyle/>
            <a:p>
              <a:endParaRPr/>
            </a:p>
          </p:txBody>
        </p:sp>
      </p:grpSp>
      <p:sp>
        <p:nvSpPr>
          <p:cNvPr id="7" name="object 7"/>
          <p:cNvSpPr txBox="1"/>
          <p:nvPr/>
        </p:nvSpPr>
        <p:spPr>
          <a:xfrm>
            <a:off x="1003163" y="1928484"/>
            <a:ext cx="10720705" cy="4147820"/>
          </a:xfrm>
          <a:prstGeom prst="rect">
            <a:avLst/>
          </a:prstGeom>
        </p:spPr>
        <p:txBody>
          <a:bodyPr vert="horz" wrap="square" lIns="0" tIns="12700" rIns="0" bIns="0" rtlCol="0">
            <a:spAutoFit/>
          </a:bodyPr>
          <a:lstStyle/>
          <a:p>
            <a:pPr marL="311785" marR="847725" indent="440690">
              <a:lnSpc>
                <a:spcPct val="100000"/>
              </a:lnSpc>
              <a:spcBef>
                <a:spcPts val="100"/>
              </a:spcBef>
            </a:pPr>
            <a:r>
              <a:rPr sz="2600" i="1" spc="65" dirty="0">
                <a:latin typeface="Arial"/>
                <a:cs typeface="Arial"/>
              </a:rPr>
              <a:t>“Within</a:t>
            </a:r>
            <a:r>
              <a:rPr sz="2600" i="1" spc="-90" dirty="0">
                <a:latin typeface="Arial"/>
                <a:cs typeface="Arial"/>
              </a:rPr>
              <a:t> </a:t>
            </a:r>
            <a:r>
              <a:rPr sz="2600" i="1" spc="-190" dirty="0">
                <a:latin typeface="Arial"/>
                <a:cs typeface="Arial"/>
              </a:rPr>
              <a:t>10</a:t>
            </a:r>
            <a:r>
              <a:rPr sz="2600" i="1" spc="-85" dirty="0">
                <a:latin typeface="Arial"/>
                <a:cs typeface="Arial"/>
              </a:rPr>
              <a:t> </a:t>
            </a:r>
            <a:r>
              <a:rPr sz="2600" i="1" spc="-10" dirty="0">
                <a:latin typeface="Arial"/>
                <a:cs typeface="Arial"/>
              </a:rPr>
              <a:t>days</a:t>
            </a:r>
            <a:r>
              <a:rPr sz="2600" i="1" spc="-90" dirty="0">
                <a:latin typeface="Arial"/>
                <a:cs typeface="Arial"/>
              </a:rPr>
              <a:t> </a:t>
            </a:r>
            <a:r>
              <a:rPr sz="2600" i="1" spc="25" dirty="0">
                <a:latin typeface="Arial"/>
                <a:cs typeface="Arial"/>
              </a:rPr>
              <a:t>after</a:t>
            </a:r>
            <a:r>
              <a:rPr sz="2600" i="1" spc="-145" dirty="0">
                <a:latin typeface="Arial"/>
                <a:cs typeface="Arial"/>
              </a:rPr>
              <a:t> </a:t>
            </a:r>
            <a:r>
              <a:rPr sz="2600" i="1" spc="-25" dirty="0">
                <a:latin typeface="Arial"/>
                <a:cs typeface="Arial"/>
              </a:rPr>
              <a:t>its</a:t>
            </a:r>
            <a:r>
              <a:rPr sz="2600" i="1" spc="-90" dirty="0">
                <a:latin typeface="Arial"/>
                <a:cs typeface="Arial"/>
              </a:rPr>
              <a:t> </a:t>
            </a:r>
            <a:r>
              <a:rPr sz="2600" i="1" spc="-15" dirty="0">
                <a:latin typeface="Arial"/>
                <a:cs typeface="Arial"/>
              </a:rPr>
              <a:t>enactment,</a:t>
            </a:r>
            <a:r>
              <a:rPr sz="2600" i="1" spc="-110" dirty="0">
                <a:latin typeface="Arial"/>
                <a:cs typeface="Arial"/>
              </a:rPr>
              <a:t> </a:t>
            </a:r>
            <a:r>
              <a:rPr sz="2600" i="1" spc="-20" dirty="0">
                <a:latin typeface="Arial"/>
                <a:cs typeface="Arial"/>
              </a:rPr>
              <a:t>the</a:t>
            </a:r>
            <a:r>
              <a:rPr sz="2600" i="1" spc="-85" dirty="0">
                <a:latin typeface="Arial"/>
                <a:cs typeface="Arial"/>
              </a:rPr>
              <a:t> </a:t>
            </a:r>
            <a:r>
              <a:rPr sz="2600" i="1" spc="-5" dirty="0">
                <a:latin typeface="Arial"/>
                <a:cs typeface="Arial"/>
              </a:rPr>
              <a:t>sangguniang</a:t>
            </a:r>
            <a:r>
              <a:rPr sz="2600" i="1" spc="-90" dirty="0">
                <a:latin typeface="Arial"/>
                <a:cs typeface="Arial"/>
              </a:rPr>
              <a:t> </a:t>
            </a:r>
            <a:r>
              <a:rPr sz="2600" i="1" spc="35" dirty="0">
                <a:latin typeface="Arial"/>
                <a:cs typeface="Arial"/>
              </a:rPr>
              <a:t>barangay  </a:t>
            </a:r>
            <a:r>
              <a:rPr sz="2600" i="1" spc="-15" dirty="0">
                <a:latin typeface="Arial"/>
                <a:cs typeface="Arial"/>
              </a:rPr>
              <a:t>shall</a:t>
            </a:r>
            <a:r>
              <a:rPr sz="2600" i="1" spc="-110" dirty="0">
                <a:latin typeface="Arial"/>
                <a:cs typeface="Arial"/>
              </a:rPr>
              <a:t> </a:t>
            </a:r>
            <a:r>
              <a:rPr sz="2600" i="1" spc="-25" dirty="0">
                <a:latin typeface="Arial"/>
                <a:cs typeface="Arial"/>
              </a:rPr>
              <a:t>furnish</a:t>
            </a:r>
            <a:r>
              <a:rPr sz="2600" i="1" spc="-90" dirty="0">
                <a:latin typeface="Arial"/>
                <a:cs typeface="Arial"/>
              </a:rPr>
              <a:t> </a:t>
            </a:r>
            <a:r>
              <a:rPr sz="2600" i="1" spc="-35" dirty="0">
                <a:latin typeface="Arial"/>
                <a:cs typeface="Arial"/>
              </a:rPr>
              <a:t>copies</a:t>
            </a:r>
            <a:r>
              <a:rPr sz="2600" i="1" spc="-90" dirty="0">
                <a:latin typeface="Arial"/>
                <a:cs typeface="Arial"/>
              </a:rPr>
              <a:t> </a:t>
            </a:r>
            <a:r>
              <a:rPr sz="2600" i="1" spc="25" dirty="0">
                <a:latin typeface="Arial"/>
                <a:cs typeface="Arial"/>
              </a:rPr>
              <a:t>of</a:t>
            </a:r>
            <a:r>
              <a:rPr sz="2600" i="1" spc="-140" dirty="0">
                <a:latin typeface="Arial"/>
                <a:cs typeface="Arial"/>
              </a:rPr>
              <a:t> </a:t>
            </a:r>
            <a:r>
              <a:rPr sz="2600" i="1" spc="40" dirty="0">
                <a:latin typeface="Arial"/>
                <a:cs typeface="Arial"/>
              </a:rPr>
              <a:t>all</a:t>
            </a:r>
            <a:r>
              <a:rPr sz="2600" i="1" spc="-90" dirty="0">
                <a:latin typeface="Arial"/>
                <a:cs typeface="Arial"/>
              </a:rPr>
              <a:t> </a:t>
            </a:r>
            <a:r>
              <a:rPr sz="2600" i="1" spc="35" dirty="0">
                <a:latin typeface="Arial"/>
                <a:cs typeface="Arial"/>
              </a:rPr>
              <a:t>barangay</a:t>
            </a:r>
            <a:r>
              <a:rPr sz="2600" i="1" spc="-150" dirty="0">
                <a:latin typeface="Arial"/>
                <a:cs typeface="Arial"/>
              </a:rPr>
              <a:t> </a:t>
            </a:r>
            <a:r>
              <a:rPr sz="2600" i="1" spc="-20" dirty="0">
                <a:latin typeface="Arial"/>
                <a:cs typeface="Arial"/>
              </a:rPr>
              <a:t>ordinances</a:t>
            </a:r>
            <a:r>
              <a:rPr sz="2600" i="1" spc="-114" dirty="0">
                <a:latin typeface="Arial"/>
                <a:cs typeface="Arial"/>
              </a:rPr>
              <a:t> </a:t>
            </a:r>
            <a:r>
              <a:rPr sz="2600" i="1" spc="45" dirty="0">
                <a:latin typeface="Arial"/>
                <a:cs typeface="Arial"/>
              </a:rPr>
              <a:t>to</a:t>
            </a:r>
            <a:r>
              <a:rPr sz="2600" i="1" spc="-114" dirty="0">
                <a:latin typeface="Arial"/>
                <a:cs typeface="Arial"/>
              </a:rPr>
              <a:t> </a:t>
            </a:r>
            <a:r>
              <a:rPr sz="2600" i="1" spc="-20" dirty="0">
                <a:latin typeface="Arial"/>
                <a:cs typeface="Arial"/>
              </a:rPr>
              <a:t>the</a:t>
            </a:r>
            <a:r>
              <a:rPr sz="2600" i="1" spc="-90" dirty="0">
                <a:latin typeface="Arial"/>
                <a:cs typeface="Arial"/>
              </a:rPr>
              <a:t> </a:t>
            </a:r>
            <a:r>
              <a:rPr sz="2600" i="1" spc="-5" dirty="0">
                <a:latin typeface="Arial"/>
                <a:cs typeface="Arial"/>
              </a:rPr>
              <a:t>sangguniang</a:t>
            </a:r>
            <a:endParaRPr sz="2600" dirty="0">
              <a:latin typeface="Arial"/>
              <a:cs typeface="Arial"/>
            </a:endParaRPr>
          </a:p>
          <a:p>
            <a:pPr marL="62865" marR="485775" indent="-50800">
              <a:lnSpc>
                <a:spcPct val="100000"/>
              </a:lnSpc>
            </a:pPr>
            <a:r>
              <a:rPr sz="2600" i="1" spc="-5" dirty="0">
                <a:latin typeface="Arial"/>
                <a:cs typeface="Arial"/>
              </a:rPr>
              <a:t>panlungsod</a:t>
            </a:r>
            <a:r>
              <a:rPr sz="2600" i="1" spc="-85" dirty="0">
                <a:latin typeface="Arial"/>
                <a:cs typeface="Arial"/>
              </a:rPr>
              <a:t> </a:t>
            </a:r>
            <a:r>
              <a:rPr sz="2600" i="1" spc="40" dirty="0">
                <a:latin typeface="Arial"/>
                <a:cs typeface="Arial"/>
              </a:rPr>
              <a:t>or</a:t>
            </a:r>
            <a:r>
              <a:rPr sz="2600" i="1" spc="-135" dirty="0">
                <a:latin typeface="Arial"/>
                <a:cs typeface="Arial"/>
              </a:rPr>
              <a:t> </a:t>
            </a:r>
            <a:r>
              <a:rPr sz="2600" i="1" spc="-5" dirty="0">
                <a:latin typeface="Arial"/>
                <a:cs typeface="Arial"/>
              </a:rPr>
              <a:t>sangguniang</a:t>
            </a:r>
            <a:r>
              <a:rPr sz="2600" i="1" spc="-85" dirty="0">
                <a:latin typeface="Arial"/>
                <a:cs typeface="Arial"/>
              </a:rPr>
              <a:t> </a:t>
            </a:r>
            <a:r>
              <a:rPr sz="2600" i="1" spc="25" dirty="0">
                <a:latin typeface="Arial"/>
                <a:cs typeface="Arial"/>
              </a:rPr>
              <a:t>bayan</a:t>
            </a:r>
            <a:r>
              <a:rPr sz="2600" i="1" spc="-85" dirty="0">
                <a:latin typeface="Arial"/>
                <a:cs typeface="Arial"/>
              </a:rPr>
              <a:t> </a:t>
            </a:r>
            <a:r>
              <a:rPr sz="2600" i="1" spc="-25" dirty="0">
                <a:latin typeface="Arial"/>
                <a:cs typeface="Arial"/>
              </a:rPr>
              <a:t>concerned</a:t>
            </a:r>
            <a:r>
              <a:rPr sz="2600" i="1" spc="-105" dirty="0">
                <a:latin typeface="Arial"/>
                <a:cs typeface="Arial"/>
              </a:rPr>
              <a:t> </a:t>
            </a:r>
            <a:r>
              <a:rPr sz="2600" i="1" spc="35" dirty="0">
                <a:latin typeface="Arial"/>
                <a:cs typeface="Arial"/>
              </a:rPr>
              <a:t>for</a:t>
            </a:r>
            <a:r>
              <a:rPr sz="2600" i="1" spc="-140" dirty="0">
                <a:latin typeface="Arial"/>
                <a:cs typeface="Arial"/>
              </a:rPr>
              <a:t> </a:t>
            </a:r>
            <a:r>
              <a:rPr sz="2600" i="1" spc="20" dirty="0">
                <a:latin typeface="Arial"/>
                <a:cs typeface="Arial"/>
              </a:rPr>
              <a:t>review</a:t>
            </a:r>
            <a:r>
              <a:rPr sz="2600" i="1" spc="-145" dirty="0">
                <a:latin typeface="Arial"/>
                <a:cs typeface="Arial"/>
              </a:rPr>
              <a:t> </a:t>
            </a:r>
            <a:r>
              <a:rPr sz="2600" i="1" spc="-55" dirty="0">
                <a:latin typeface="Arial"/>
                <a:cs typeface="Arial"/>
              </a:rPr>
              <a:t>as</a:t>
            </a:r>
            <a:r>
              <a:rPr sz="2600" i="1" spc="-114" dirty="0">
                <a:latin typeface="Arial"/>
                <a:cs typeface="Arial"/>
              </a:rPr>
              <a:t> </a:t>
            </a:r>
            <a:r>
              <a:rPr sz="2600" i="1" spc="45" dirty="0">
                <a:latin typeface="Arial"/>
                <a:cs typeface="Arial"/>
              </a:rPr>
              <a:t>to</a:t>
            </a:r>
            <a:r>
              <a:rPr sz="2600" i="1" spc="-110" dirty="0">
                <a:latin typeface="Arial"/>
                <a:cs typeface="Arial"/>
              </a:rPr>
              <a:t> </a:t>
            </a:r>
            <a:r>
              <a:rPr sz="2600" i="1" spc="15" dirty="0">
                <a:latin typeface="Arial"/>
                <a:cs typeface="Arial"/>
              </a:rPr>
              <a:t>whether  </a:t>
            </a:r>
            <a:r>
              <a:rPr sz="2600" i="1" spc="-20" dirty="0">
                <a:latin typeface="Arial"/>
                <a:cs typeface="Arial"/>
              </a:rPr>
              <a:t>the</a:t>
            </a:r>
            <a:r>
              <a:rPr sz="2600" i="1" spc="-90" dirty="0">
                <a:latin typeface="Arial"/>
                <a:cs typeface="Arial"/>
              </a:rPr>
              <a:t> </a:t>
            </a:r>
            <a:r>
              <a:rPr sz="2600" i="1" spc="-5" dirty="0">
                <a:latin typeface="Arial"/>
                <a:cs typeface="Arial"/>
              </a:rPr>
              <a:t>ordinance</a:t>
            </a:r>
            <a:r>
              <a:rPr sz="2600" i="1" spc="-85" dirty="0">
                <a:latin typeface="Arial"/>
                <a:cs typeface="Arial"/>
              </a:rPr>
              <a:t> </a:t>
            </a:r>
            <a:r>
              <a:rPr sz="2600" i="1" spc="-75" dirty="0">
                <a:latin typeface="Arial"/>
                <a:cs typeface="Arial"/>
              </a:rPr>
              <a:t>is</a:t>
            </a:r>
            <a:r>
              <a:rPr sz="2600" i="1" spc="-90" dirty="0">
                <a:latin typeface="Arial"/>
                <a:cs typeface="Arial"/>
              </a:rPr>
              <a:t> </a:t>
            </a:r>
            <a:r>
              <a:rPr sz="2600" i="1" spc="-35" dirty="0">
                <a:latin typeface="Arial"/>
                <a:cs typeface="Arial"/>
              </a:rPr>
              <a:t>consistent</a:t>
            </a:r>
            <a:r>
              <a:rPr sz="2600" i="1" spc="-160" dirty="0">
                <a:latin typeface="Arial"/>
                <a:cs typeface="Arial"/>
              </a:rPr>
              <a:t> </a:t>
            </a:r>
            <a:r>
              <a:rPr sz="2600" i="1" spc="75" dirty="0">
                <a:latin typeface="Arial"/>
                <a:cs typeface="Arial"/>
              </a:rPr>
              <a:t>with</a:t>
            </a:r>
            <a:r>
              <a:rPr sz="2600" i="1" spc="-90" dirty="0">
                <a:latin typeface="Arial"/>
                <a:cs typeface="Arial"/>
              </a:rPr>
              <a:t> </a:t>
            </a:r>
            <a:r>
              <a:rPr sz="2600" i="1" spc="110" dirty="0">
                <a:latin typeface="Arial"/>
                <a:cs typeface="Arial"/>
              </a:rPr>
              <a:t>law</a:t>
            </a:r>
            <a:r>
              <a:rPr sz="2600" i="1" spc="-145" dirty="0">
                <a:latin typeface="Arial"/>
                <a:cs typeface="Arial"/>
              </a:rPr>
              <a:t> </a:t>
            </a:r>
            <a:r>
              <a:rPr sz="2600" i="1" spc="20" dirty="0">
                <a:latin typeface="Arial"/>
                <a:cs typeface="Arial"/>
              </a:rPr>
              <a:t>and</a:t>
            </a:r>
            <a:r>
              <a:rPr sz="2600" i="1" spc="-85" dirty="0">
                <a:latin typeface="Arial"/>
                <a:cs typeface="Arial"/>
              </a:rPr>
              <a:t> </a:t>
            </a:r>
            <a:r>
              <a:rPr sz="2600" i="1" spc="30" dirty="0">
                <a:latin typeface="Arial"/>
                <a:cs typeface="Arial"/>
              </a:rPr>
              <a:t>city</a:t>
            </a:r>
            <a:r>
              <a:rPr sz="2600" i="1" spc="-145" dirty="0">
                <a:latin typeface="Arial"/>
                <a:cs typeface="Arial"/>
              </a:rPr>
              <a:t> </a:t>
            </a:r>
            <a:r>
              <a:rPr sz="2600" i="1" spc="40" dirty="0">
                <a:latin typeface="Arial"/>
                <a:cs typeface="Arial"/>
              </a:rPr>
              <a:t>or</a:t>
            </a:r>
            <a:r>
              <a:rPr sz="2600" i="1" spc="-145" dirty="0">
                <a:latin typeface="Arial"/>
                <a:cs typeface="Arial"/>
              </a:rPr>
              <a:t> </a:t>
            </a:r>
            <a:r>
              <a:rPr sz="2600" i="1" spc="15" dirty="0">
                <a:latin typeface="Arial"/>
                <a:cs typeface="Arial"/>
              </a:rPr>
              <a:t>municipal</a:t>
            </a:r>
            <a:r>
              <a:rPr sz="2600" i="1" spc="-85" dirty="0">
                <a:latin typeface="Arial"/>
                <a:cs typeface="Arial"/>
              </a:rPr>
              <a:t> </a:t>
            </a:r>
            <a:r>
              <a:rPr sz="2600" i="1" spc="-55" dirty="0">
                <a:latin typeface="Arial"/>
                <a:cs typeface="Arial"/>
              </a:rPr>
              <a:t>ordinances.”</a:t>
            </a:r>
            <a:endParaRPr sz="2600" dirty="0">
              <a:latin typeface="Arial"/>
              <a:cs typeface="Arial"/>
            </a:endParaRPr>
          </a:p>
          <a:p>
            <a:pPr>
              <a:lnSpc>
                <a:spcPct val="100000"/>
              </a:lnSpc>
            </a:pPr>
            <a:endParaRPr sz="3500" dirty="0">
              <a:latin typeface="Arial"/>
              <a:cs typeface="Arial"/>
            </a:endParaRPr>
          </a:p>
          <a:p>
            <a:pPr marL="6035675">
              <a:lnSpc>
                <a:spcPct val="100000"/>
              </a:lnSpc>
            </a:pPr>
            <a:r>
              <a:rPr sz="1800" spc="-35" dirty="0">
                <a:latin typeface="Arial"/>
                <a:cs typeface="Arial"/>
              </a:rPr>
              <a:t>Section </a:t>
            </a:r>
            <a:r>
              <a:rPr sz="1800" spc="-140" dirty="0">
                <a:latin typeface="Arial"/>
                <a:cs typeface="Arial"/>
              </a:rPr>
              <a:t>57, RA </a:t>
            </a:r>
            <a:r>
              <a:rPr sz="1800" spc="-45" dirty="0">
                <a:latin typeface="Arial"/>
                <a:cs typeface="Arial"/>
              </a:rPr>
              <a:t>No. </a:t>
            </a:r>
            <a:r>
              <a:rPr sz="1800" spc="-100" dirty="0">
                <a:latin typeface="Arial"/>
                <a:cs typeface="Arial"/>
              </a:rPr>
              <a:t>7160; </a:t>
            </a:r>
            <a:r>
              <a:rPr sz="1800" dirty="0">
                <a:latin typeface="Arial"/>
                <a:cs typeface="Arial"/>
              </a:rPr>
              <a:t>Article </a:t>
            </a:r>
            <a:r>
              <a:rPr sz="1800" spc="-340" dirty="0">
                <a:latin typeface="Arial"/>
                <a:cs typeface="Arial"/>
              </a:rPr>
              <a:t>111,</a:t>
            </a:r>
            <a:r>
              <a:rPr sz="1800" spc="-245" dirty="0">
                <a:latin typeface="Arial"/>
                <a:cs typeface="Arial"/>
              </a:rPr>
              <a:t> </a:t>
            </a:r>
            <a:r>
              <a:rPr sz="1800" spc="-160" dirty="0">
                <a:latin typeface="Arial"/>
                <a:cs typeface="Arial"/>
              </a:rPr>
              <a:t>IRR</a:t>
            </a:r>
            <a:endParaRPr sz="1800" dirty="0">
              <a:latin typeface="Arial"/>
              <a:cs typeface="Arial"/>
            </a:endParaRPr>
          </a:p>
          <a:p>
            <a:pPr marL="403860" marR="5080" indent="-55880">
              <a:lnSpc>
                <a:spcPct val="100000"/>
              </a:lnSpc>
              <a:spcBef>
                <a:spcPts val="1130"/>
              </a:spcBef>
            </a:pPr>
            <a:r>
              <a:rPr sz="2500" i="1" spc="-65" dirty="0">
                <a:latin typeface="Arial"/>
                <a:cs typeface="Arial"/>
              </a:rPr>
              <a:t>“The</a:t>
            </a:r>
            <a:r>
              <a:rPr sz="2500" i="1" spc="-85" dirty="0">
                <a:latin typeface="Arial"/>
                <a:cs typeface="Arial"/>
              </a:rPr>
              <a:t> </a:t>
            </a:r>
            <a:r>
              <a:rPr sz="2500" i="1" spc="-10" dirty="0">
                <a:latin typeface="Arial"/>
                <a:cs typeface="Arial"/>
              </a:rPr>
              <a:t>sanggunian</a:t>
            </a:r>
            <a:r>
              <a:rPr sz="2500" i="1" spc="-85" dirty="0">
                <a:latin typeface="Arial"/>
                <a:cs typeface="Arial"/>
              </a:rPr>
              <a:t> </a:t>
            </a:r>
            <a:r>
              <a:rPr sz="2500" i="1" spc="-20" dirty="0">
                <a:latin typeface="Arial"/>
                <a:cs typeface="Arial"/>
              </a:rPr>
              <a:t>concerned</a:t>
            </a:r>
            <a:r>
              <a:rPr sz="2500" i="1" spc="-85" dirty="0">
                <a:latin typeface="Arial"/>
                <a:cs typeface="Arial"/>
              </a:rPr>
              <a:t> </a:t>
            </a:r>
            <a:r>
              <a:rPr sz="2500" i="1" spc="-15" dirty="0">
                <a:latin typeface="Arial"/>
                <a:cs typeface="Arial"/>
              </a:rPr>
              <a:t>shall</a:t>
            </a:r>
            <a:r>
              <a:rPr sz="2500" i="1" spc="-85" dirty="0">
                <a:latin typeface="Arial"/>
                <a:cs typeface="Arial"/>
              </a:rPr>
              <a:t> </a:t>
            </a:r>
            <a:r>
              <a:rPr sz="2500" i="1" spc="20" dirty="0">
                <a:latin typeface="Arial"/>
                <a:cs typeface="Arial"/>
              </a:rPr>
              <a:t>review</a:t>
            </a:r>
            <a:r>
              <a:rPr sz="2500" i="1" spc="-165" dirty="0">
                <a:latin typeface="Arial"/>
                <a:cs typeface="Arial"/>
              </a:rPr>
              <a:t> </a:t>
            </a:r>
            <a:r>
              <a:rPr sz="2500" i="1" spc="-20" dirty="0">
                <a:latin typeface="Arial"/>
                <a:cs typeface="Arial"/>
              </a:rPr>
              <a:t>the</a:t>
            </a:r>
            <a:r>
              <a:rPr sz="2500" i="1" spc="-85" dirty="0">
                <a:latin typeface="Arial"/>
                <a:cs typeface="Arial"/>
              </a:rPr>
              <a:t> </a:t>
            </a:r>
            <a:r>
              <a:rPr sz="2500" i="1" spc="35" dirty="0">
                <a:latin typeface="Arial"/>
                <a:cs typeface="Arial"/>
              </a:rPr>
              <a:t>barangay</a:t>
            </a:r>
            <a:r>
              <a:rPr sz="2500" i="1" spc="-140" dirty="0">
                <a:latin typeface="Arial"/>
                <a:cs typeface="Arial"/>
              </a:rPr>
              <a:t> </a:t>
            </a:r>
            <a:r>
              <a:rPr sz="2500" i="1" spc="-5" dirty="0">
                <a:latin typeface="Arial"/>
                <a:cs typeface="Arial"/>
              </a:rPr>
              <a:t>ordinance</a:t>
            </a:r>
            <a:r>
              <a:rPr sz="2500" i="1" spc="-105" dirty="0">
                <a:latin typeface="Arial"/>
                <a:cs typeface="Arial"/>
              </a:rPr>
              <a:t> </a:t>
            </a:r>
            <a:r>
              <a:rPr sz="2500" i="1" spc="45" dirty="0">
                <a:latin typeface="Arial"/>
                <a:cs typeface="Arial"/>
              </a:rPr>
              <a:t>to</a:t>
            </a:r>
            <a:r>
              <a:rPr sz="2500" i="1" spc="-85" dirty="0">
                <a:latin typeface="Arial"/>
                <a:cs typeface="Arial"/>
              </a:rPr>
              <a:t> </a:t>
            </a:r>
            <a:r>
              <a:rPr sz="2500" i="1" spc="-65" dirty="0">
                <a:latin typeface="Arial"/>
                <a:cs typeface="Arial"/>
              </a:rPr>
              <a:t>ensure  </a:t>
            </a:r>
            <a:r>
              <a:rPr sz="2500" i="1" dirty="0">
                <a:latin typeface="Arial"/>
                <a:cs typeface="Arial"/>
              </a:rPr>
              <a:t>compliance</a:t>
            </a:r>
            <a:r>
              <a:rPr sz="2500" i="1" spc="-105" dirty="0">
                <a:latin typeface="Arial"/>
                <a:cs typeface="Arial"/>
              </a:rPr>
              <a:t> </a:t>
            </a:r>
            <a:r>
              <a:rPr sz="2500" i="1" spc="-10" dirty="0">
                <a:latin typeface="Arial"/>
                <a:cs typeface="Arial"/>
              </a:rPr>
              <a:t>thereof</a:t>
            </a:r>
            <a:r>
              <a:rPr sz="2500" i="1" spc="-195" dirty="0">
                <a:latin typeface="Arial"/>
                <a:cs typeface="Arial"/>
              </a:rPr>
              <a:t> </a:t>
            </a:r>
            <a:r>
              <a:rPr sz="2500" i="1" spc="75" dirty="0">
                <a:latin typeface="Arial"/>
                <a:cs typeface="Arial"/>
              </a:rPr>
              <a:t>with</a:t>
            </a:r>
            <a:r>
              <a:rPr sz="2500" i="1" spc="-80" dirty="0">
                <a:latin typeface="Arial"/>
                <a:cs typeface="Arial"/>
              </a:rPr>
              <a:t> </a:t>
            </a:r>
            <a:r>
              <a:rPr sz="2500" i="1" spc="35" dirty="0">
                <a:latin typeface="Arial"/>
                <a:cs typeface="Arial"/>
              </a:rPr>
              <a:t>all</a:t>
            </a:r>
            <a:r>
              <a:rPr sz="2500" i="1" spc="-105" dirty="0">
                <a:latin typeface="Arial"/>
                <a:cs typeface="Arial"/>
              </a:rPr>
              <a:t> </a:t>
            </a:r>
            <a:r>
              <a:rPr sz="2500" i="1" spc="-20" dirty="0">
                <a:latin typeface="Arial"/>
                <a:cs typeface="Arial"/>
              </a:rPr>
              <a:t>the</a:t>
            </a:r>
            <a:r>
              <a:rPr sz="2500" i="1" spc="-80" dirty="0">
                <a:latin typeface="Arial"/>
                <a:cs typeface="Arial"/>
              </a:rPr>
              <a:t> </a:t>
            </a:r>
            <a:r>
              <a:rPr sz="2500" i="1" spc="25" dirty="0">
                <a:latin typeface="Arial"/>
                <a:cs typeface="Arial"/>
              </a:rPr>
              <a:t>budgetary</a:t>
            </a:r>
            <a:r>
              <a:rPr sz="2500" i="1" spc="-135" dirty="0">
                <a:latin typeface="Arial"/>
                <a:cs typeface="Arial"/>
              </a:rPr>
              <a:t> </a:t>
            </a:r>
            <a:r>
              <a:rPr sz="2500" i="1" spc="-25" dirty="0">
                <a:latin typeface="Arial"/>
                <a:cs typeface="Arial"/>
              </a:rPr>
              <a:t>requirements</a:t>
            </a:r>
            <a:r>
              <a:rPr sz="2500" i="1" spc="-85" dirty="0">
                <a:latin typeface="Arial"/>
                <a:cs typeface="Arial"/>
              </a:rPr>
              <a:t> </a:t>
            </a:r>
            <a:r>
              <a:rPr sz="2500" i="1" spc="20" dirty="0">
                <a:latin typeface="Arial"/>
                <a:cs typeface="Arial"/>
              </a:rPr>
              <a:t>and</a:t>
            </a:r>
            <a:r>
              <a:rPr sz="2500" i="1" spc="-80" dirty="0">
                <a:latin typeface="Arial"/>
                <a:cs typeface="Arial"/>
              </a:rPr>
              <a:t> </a:t>
            </a:r>
            <a:r>
              <a:rPr sz="2500" i="1" spc="10" dirty="0">
                <a:latin typeface="Arial"/>
                <a:cs typeface="Arial"/>
              </a:rPr>
              <a:t>limitations</a:t>
            </a:r>
            <a:endParaRPr sz="2500" dirty="0">
              <a:latin typeface="Arial"/>
              <a:cs typeface="Arial"/>
            </a:endParaRPr>
          </a:p>
          <a:p>
            <a:pPr marL="744855">
              <a:lnSpc>
                <a:spcPct val="100000"/>
              </a:lnSpc>
            </a:pPr>
            <a:r>
              <a:rPr sz="2500" i="1" spc="15" dirty="0">
                <a:latin typeface="Arial"/>
                <a:cs typeface="Arial"/>
              </a:rPr>
              <a:t>provided </a:t>
            </a:r>
            <a:r>
              <a:rPr sz="2500" i="1" spc="-15" dirty="0">
                <a:latin typeface="Arial"/>
                <a:cs typeface="Arial"/>
              </a:rPr>
              <a:t>in </a:t>
            </a:r>
            <a:r>
              <a:rPr sz="2500" i="1" spc="-25" dirty="0">
                <a:latin typeface="Arial"/>
                <a:cs typeface="Arial"/>
              </a:rPr>
              <a:t>this </a:t>
            </a:r>
            <a:r>
              <a:rPr sz="2500" i="1" spc="-114" dirty="0">
                <a:latin typeface="Arial"/>
                <a:cs typeface="Arial"/>
              </a:rPr>
              <a:t>Rule </a:t>
            </a:r>
            <a:r>
              <a:rPr sz="2500" i="1" spc="-110" dirty="0">
                <a:latin typeface="Arial"/>
                <a:cs typeface="Arial"/>
              </a:rPr>
              <a:t>(Rule </a:t>
            </a:r>
            <a:r>
              <a:rPr sz="2500" i="1" spc="-50" dirty="0">
                <a:latin typeface="Arial"/>
                <a:cs typeface="Arial"/>
              </a:rPr>
              <a:t>XXXIV </a:t>
            </a:r>
            <a:r>
              <a:rPr sz="2500" i="1" spc="10" dirty="0">
                <a:latin typeface="Arial"/>
                <a:cs typeface="Arial"/>
              </a:rPr>
              <a:t>–</a:t>
            </a:r>
            <a:r>
              <a:rPr sz="2500" i="1" spc="-505" dirty="0">
                <a:latin typeface="Arial"/>
                <a:cs typeface="Arial"/>
              </a:rPr>
              <a:t> </a:t>
            </a:r>
            <a:r>
              <a:rPr sz="2500" i="1" spc="-30" dirty="0">
                <a:latin typeface="Arial"/>
                <a:cs typeface="Arial"/>
              </a:rPr>
              <a:t>Local </a:t>
            </a:r>
            <a:r>
              <a:rPr sz="2500" i="1" spc="-35" dirty="0">
                <a:latin typeface="Arial"/>
                <a:cs typeface="Arial"/>
              </a:rPr>
              <a:t>Government </a:t>
            </a:r>
            <a:r>
              <a:rPr sz="2500" i="1" spc="-60" dirty="0">
                <a:latin typeface="Arial"/>
                <a:cs typeface="Arial"/>
              </a:rPr>
              <a:t>Budgeting).”</a:t>
            </a:r>
            <a:endParaRPr sz="2500" dirty="0">
              <a:latin typeface="Arial"/>
              <a:cs typeface="Arial"/>
            </a:endParaRPr>
          </a:p>
          <a:p>
            <a:pPr marR="1093470" algn="r">
              <a:lnSpc>
                <a:spcPct val="100000"/>
              </a:lnSpc>
              <a:spcBef>
                <a:spcPts val="1500"/>
              </a:spcBef>
            </a:pPr>
            <a:r>
              <a:rPr sz="1800" dirty="0">
                <a:latin typeface="Arial"/>
                <a:cs typeface="Arial"/>
              </a:rPr>
              <a:t>Article </a:t>
            </a:r>
            <a:r>
              <a:rPr sz="1800" spc="-90" dirty="0">
                <a:latin typeface="Arial"/>
                <a:cs typeface="Arial"/>
              </a:rPr>
              <a:t>424 </a:t>
            </a:r>
            <a:r>
              <a:rPr sz="1800" spc="-40" dirty="0">
                <a:latin typeface="Arial"/>
                <a:cs typeface="Arial"/>
              </a:rPr>
              <a:t>(b),</a:t>
            </a:r>
            <a:r>
              <a:rPr sz="1800" spc="-135" dirty="0">
                <a:latin typeface="Arial"/>
                <a:cs typeface="Arial"/>
              </a:rPr>
              <a:t> </a:t>
            </a:r>
            <a:r>
              <a:rPr sz="1800" spc="-160" dirty="0">
                <a:latin typeface="Arial"/>
                <a:cs typeface="Arial"/>
              </a:rPr>
              <a:t>IRR</a:t>
            </a:r>
            <a:endParaRPr sz="1800" dirty="0">
              <a:latin typeface="Arial"/>
              <a:cs typeface="Arial"/>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51200" y="849496"/>
            <a:ext cx="7684134" cy="589280"/>
          </a:xfrm>
          <a:prstGeom prst="rect">
            <a:avLst/>
          </a:prstGeom>
        </p:spPr>
        <p:txBody>
          <a:bodyPr vert="horz" wrap="square" lIns="0" tIns="12700" rIns="0" bIns="0" rtlCol="0">
            <a:spAutoFit/>
          </a:bodyPr>
          <a:lstStyle/>
          <a:p>
            <a:pPr marL="12700">
              <a:lnSpc>
                <a:spcPct val="100000"/>
              </a:lnSpc>
              <a:spcBef>
                <a:spcPts val="100"/>
              </a:spcBef>
            </a:pPr>
            <a:r>
              <a:rPr sz="3700" spc="-315" dirty="0">
                <a:solidFill>
                  <a:srgbClr val="000000"/>
                </a:solidFill>
                <a:latin typeface="Verdana"/>
                <a:cs typeface="Verdana"/>
              </a:rPr>
              <a:t>HOW </a:t>
            </a:r>
            <a:r>
              <a:rPr sz="3700" spc="-490" dirty="0">
                <a:solidFill>
                  <a:srgbClr val="000000"/>
                </a:solidFill>
                <a:latin typeface="Verdana"/>
                <a:cs typeface="Verdana"/>
              </a:rPr>
              <a:t>IS </a:t>
            </a:r>
            <a:r>
              <a:rPr sz="3700" spc="-185" dirty="0">
                <a:solidFill>
                  <a:srgbClr val="000000"/>
                </a:solidFill>
                <a:latin typeface="Verdana"/>
                <a:cs typeface="Verdana"/>
              </a:rPr>
              <a:t>BUDGET</a:t>
            </a:r>
            <a:r>
              <a:rPr sz="3700" spc="-990" dirty="0">
                <a:solidFill>
                  <a:srgbClr val="000000"/>
                </a:solidFill>
                <a:latin typeface="Verdana"/>
                <a:cs typeface="Verdana"/>
              </a:rPr>
              <a:t> </a:t>
            </a:r>
            <a:r>
              <a:rPr sz="3700" spc="-265" dirty="0">
                <a:solidFill>
                  <a:srgbClr val="000000"/>
                </a:solidFill>
                <a:latin typeface="Verdana"/>
                <a:cs typeface="Verdana"/>
              </a:rPr>
              <a:t>REVIEW DONE?</a:t>
            </a:r>
            <a:endParaRPr sz="3700">
              <a:latin typeface="Verdana"/>
              <a:cs typeface="Verdana"/>
            </a:endParaRPr>
          </a:p>
        </p:txBody>
      </p:sp>
      <p:sp>
        <p:nvSpPr>
          <p:cNvPr id="3" name="object 3"/>
          <p:cNvSpPr txBox="1"/>
          <p:nvPr/>
        </p:nvSpPr>
        <p:spPr>
          <a:xfrm>
            <a:off x="11977755" y="6681631"/>
            <a:ext cx="141605" cy="162560"/>
          </a:xfrm>
          <a:prstGeom prst="rect">
            <a:avLst/>
          </a:prstGeom>
        </p:spPr>
        <p:txBody>
          <a:bodyPr vert="horz" wrap="square" lIns="0" tIns="12700" rIns="0" bIns="0" rtlCol="0">
            <a:spAutoFit/>
          </a:bodyPr>
          <a:lstStyle/>
          <a:p>
            <a:pPr marL="12700">
              <a:lnSpc>
                <a:spcPct val="100000"/>
              </a:lnSpc>
              <a:spcBef>
                <a:spcPts val="100"/>
              </a:spcBef>
            </a:pPr>
            <a:r>
              <a:rPr sz="900" spc="-5" dirty="0">
                <a:solidFill>
                  <a:srgbClr val="898989"/>
                </a:solidFill>
                <a:latin typeface="Carlito"/>
                <a:cs typeface="Carlito"/>
              </a:rPr>
              <a:t>80</a:t>
            </a:r>
            <a:endParaRPr sz="900">
              <a:latin typeface="Carlito"/>
              <a:cs typeface="Carlito"/>
            </a:endParaRPr>
          </a:p>
        </p:txBody>
      </p:sp>
      <p:sp>
        <p:nvSpPr>
          <p:cNvPr id="4" name="object 4"/>
          <p:cNvSpPr txBox="1"/>
          <p:nvPr/>
        </p:nvSpPr>
        <p:spPr>
          <a:xfrm>
            <a:off x="873498" y="1834332"/>
            <a:ext cx="10427970" cy="1854200"/>
          </a:xfrm>
          <a:prstGeom prst="rect">
            <a:avLst/>
          </a:prstGeom>
        </p:spPr>
        <p:txBody>
          <a:bodyPr vert="horz" wrap="square" lIns="0" tIns="12700" rIns="0" bIns="0" rtlCol="0">
            <a:spAutoFit/>
          </a:bodyPr>
          <a:lstStyle/>
          <a:p>
            <a:pPr marL="12700">
              <a:lnSpc>
                <a:spcPct val="100000"/>
              </a:lnSpc>
              <a:spcBef>
                <a:spcPts val="100"/>
              </a:spcBef>
              <a:tabLst>
                <a:tab pos="1167765" algn="l"/>
              </a:tabLst>
            </a:pPr>
            <a:r>
              <a:rPr sz="2400" b="1" u="heavy" spc="-5" dirty="0">
                <a:uFill>
                  <a:solidFill>
                    <a:srgbClr val="000000"/>
                  </a:solidFill>
                </a:uFill>
                <a:latin typeface="Gothic Uralic"/>
                <a:cs typeface="Gothic Uralic"/>
              </a:rPr>
              <a:t>Step 1:</a:t>
            </a:r>
            <a:r>
              <a:rPr sz="2400" b="1" spc="-5" dirty="0">
                <a:latin typeface="Gothic Uralic"/>
                <a:cs typeface="Gothic Uralic"/>
              </a:rPr>
              <a:t>	</a:t>
            </a:r>
            <a:r>
              <a:rPr sz="2400" spc="-5" dirty="0">
                <a:latin typeface="TeXGyreAdventor"/>
                <a:cs typeface="TeXGyreAdventor"/>
              </a:rPr>
              <a:t>Review within 60 days upon</a:t>
            </a:r>
            <a:r>
              <a:rPr sz="2400" spc="-15" dirty="0">
                <a:latin typeface="TeXGyreAdventor"/>
                <a:cs typeface="TeXGyreAdventor"/>
              </a:rPr>
              <a:t> </a:t>
            </a:r>
            <a:r>
              <a:rPr sz="2400" spc="-10" dirty="0">
                <a:latin typeface="TeXGyreAdventor"/>
                <a:cs typeface="TeXGyreAdventor"/>
              </a:rPr>
              <a:t>receipt.</a:t>
            </a:r>
            <a:endParaRPr sz="2400">
              <a:latin typeface="TeXGyreAdventor"/>
              <a:cs typeface="TeXGyreAdventor"/>
            </a:endParaRPr>
          </a:p>
          <a:p>
            <a:pPr marL="983615" marR="5080" indent="-698500" algn="just">
              <a:lnSpc>
                <a:spcPct val="100000"/>
              </a:lnSpc>
              <a:spcBef>
                <a:spcPts val="2880"/>
              </a:spcBef>
              <a:buFont typeface="Arial"/>
              <a:buChar char="●"/>
              <a:tabLst>
                <a:tab pos="984250" algn="l"/>
              </a:tabLst>
            </a:pPr>
            <a:r>
              <a:rPr sz="2400" spc="-5" dirty="0">
                <a:latin typeface="TeXGyreAdventor"/>
                <a:cs typeface="TeXGyreAdventor"/>
              </a:rPr>
              <a:t>If the Sangguniang Panglungsod/Bayan fails to review </a:t>
            </a:r>
            <a:r>
              <a:rPr sz="2400" spc="-10" dirty="0">
                <a:latin typeface="TeXGyreAdventor"/>
                <a:cs typeface="TeXGyreAdventor"/>
              </a:rPr>
              <a:t>the  </a:t>
            </a:r>
            <a:r>
              <a:rPr sz="2400" spc="-5" dirty="0">
                <a:latin typeface="TeXGyreAdventor"/>
                <a:cs typeface="TeXGyreAdventor"/>
              </a:rPr>
              <a:t>barangay budget within the 60-day period the budget is  deemed in full force and</a:t>
            </a:r>
            <a:r>
              <a:rPr sz="2400" spc="-20" dirty="0">
                <a:latin typeface="TeXGyreAdventor"/>
                <a:cs typeface="TeXGyreAdventor"/>
              </a:rPr>
              <a:t> </a:t>
            </a:r>
            <a:r>
              <a:rPr sz="2400" spc="-10" dirty="0">
                <a:latin typeface="TeXGyreAdventor"/>
                <a:cs typeface="TeXGyreAdventor"/>
              </a:rPr>
              <a:t>effect.</a:t>
            </a:r>
            <a:endParaRPr sz="2400">
              <a:latin typeface="TeXGyreAdventor"/>
              <a:cs typeface="TeXGyreAdventor"/>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73498" y="1849571"/>
            <a:ext cx="9266555" cy="3713837"/>
          </a:xfrm>
          <a:prstGeom prst="rect">
            <a:avLst/>
          </a:prstGeom>
        </p:spPr>
        <p:txBody>
          <a:bodyPr vert="horz" wrap="square" lIns="0" tIns="12700" rIns="0" bIns="0" rtlCol="0">
            <a:spAutoFit/>
          </a:bodyPr>
          <a:lstStyle/>
          <a:p>
            <a:pPr marL="12700">
              <a:lnSpc>
                <a:spcPct val="100000"/>
              </a:lnSpc>
              <a:spcBef>
                <a:spcPts val="100"/>
              </a:spcBef>
              <a:tabLst>
                <a:tab pos="1167765" algn="l"/>
              </a:tabLst>
            </a:pPr>
            <a:r>
              <a:rPr sz="2400" b="1" u="heavy" spc="-5" dirty="0">
                <a:uFill>
                  <a:solidFill>
                    <a:srgbClr val="000000"/>
                  </a:solidFill>
                </a:uFill>
                <a:latin typeface="Gothic Uralic"/>
                <a:cs typeface="Gothic Uralic"/>
              </a:rPr>
              <a:t>Step 1:</a:t>
            </a:r>
            <a:r>
              <a:rPr sz="2400" b="1" spc="-5" dirty="0">
                <a:latin typeface="Gothic Uralic"/>
                <a:cs typeface="Gothic Uralic"/>
              </a:rPr>
              <a:t>	</a:t>
            </a:r>
            <a:r>
              <a:rPr sz="2400" spc="-5" dirty="0">
                <a:latin typeface="TeXGyreAdventor"/>
                <a:cs typeface="TeXGyreAdventor"/>
              </a:rPr>
              <a:t>Review within 60 days upon</a:t>
            </a:r>
            <a:r>
              <a:rPr sz="2400" spc="-20" dirty="0">
                <a:latin typeface="TeXGyreAdventor"/>
                <a:cs typeface="TeXGyreAdventor"/>
              </a:rPr>
              <a:t> </a:t>
            </a:r>
            <a:r>
              <a:rPr sz="2400" spc="-10" dirty="0">
                <a:latin typeface="TeXGyreAdventor"/>
                <a:cs typeface="TeXGyreAdventor"/>
              </a:rPr>
              <a:t>receipt.</a:t>
            </a:r>
            <a:endParaRPr sz="2400" dirty="0">
              <a:latin typeface="TeXGyreAdventor"/>
              <a:cs typeface="TeXGyreAdventor"/>
            </a:endParaRPr>
          </a:p>
          <a:p>
            <a:pPr marL="12700">
              <a:spcBef>
                <a:spcPts val="2880"/>
              </a:spcBef>
            </a:pPr>
            <a:r>
              <a:rPr sz="2400" b="1" u="heavy" spc="-5" dirty="0">
                <a:uFill>
                  <a:solidFill>
                    <a:srgbClr val="000000"/>
                  </a:solidFill>
                </a:uFill>
                <a:latin typeface="Gothic Uralic"/>
                <a:cs typeface="Gothic Uralic"/>
              </a:rPr>
              <a:t>Step 2:</a:t>
            </a:r>
            <a:r>
              <a:rPr sz="2400" b="1" spc="-5" dirty="0">
                <a:latin typeface="Gothic Uralic"/>
                <a:cs typeface="Gothic Uralic"/>
              </a:rPr>
              <a:t> </a:t>
            </a:r>
            <a:r>
              <a:rPr lang="en-US" sz="2400" spc="-5" dirty="0">
                <a:latin typeface="TeXGyreAdventor"/>
                <a:cs typeface="TeXGyreAdventor"/>
              </a:rPr>
              <a:t>Check consistency of GAO with AIP and</a:t>
            </a:r>
            <a:r>
              <a:rPr lang="en-US" sz="2400" spc="-40" dirty="0">
                <a:latin typeface="TeXGyreAdventor"/>
                <a:cs typeface="TeXGyreAdventor"/>
              </a:rPr>
              <a:t> </a:t>
            </a:r>
            <a:r>
              <a:rPr lang="en-US" sz="2400" spc="-10" dirty="0">
                <a:latin typeface="TeXGyreAdventor"/>
                <a:cs typeface="TeXGyreAdventor"/>
              </a:rPr>
              <a:t>ELA and existing laws</a:t>
            </a:r>
            <a:endParaRPr lang="en-US" sz="2400" dirty="0">
              <a:latin typeface="TeXGyreAdventor"/>
              <a:cs typeface="TeXGyreAdventor"/>
            </a:endParaRPr>
          </a:p>
          <a:p>
            <a:pPr marL="12700">
              <a:lnSpc>
                <a:spcPct val="100000"/>
              </a:lnSpc>
              <a:spcBef>
                <a:spcPts val="2880"/>
              </a:spcBef>
            </a:pPr>
            <a:r>
              <a:rPr lang="en-US" sz="2400" b="1" u="heavy" spc="-5" dirty="0">
                <a:uFill>
                  <a:solidFill>
                    <a:srgbClr val="000000"/>
                  </a:solidFill>
                </a:uFill>
                <a:latin typeface="Gothic Uralic"/>
                <a:cs typeface="Gothic Uralic"/>
              </a:rPr>
              <a:t>Step 3: </a:t>
            </a:r>
            <a:r>
              <a:rPr sz="2400" spc="-5" dirty="0">
                <a:latin typeface="TeXGyreAdventor"/>
                <a:cs typeface="TeXGyreAdventor"/>
              </a:rPr>
              <a:t>Declare the Review</a:t>
            </a:r>
            <a:r>
              <a:rPr sz="2400" spc="-25" dirty="0">
                <a:latin typeface="TeXGyreAdventor"/>
                <a:cs typeface="TeXGyreAdventor"/>
              </a:rPr>
              <a:t> </a:t>
            </a:r>
            <a:r>
              <a:rPr sz="2400" spc="-10" dirty="0">
                <a:latin typeface="TeXGyreAdventor"/>
                <a:cs typeface="TeXGyreAdventor"/>
              </a:rPr>
              <a:t>Actions.</a:t>
            </a:r>
            <a:endParaRPr sz="2400" dirty="0">
              <a:latin typeface="TeXGyreAdventor"/>
              <a:cs typeface="TeXGyreAdventor"/>
            </a:endParaRPr>
          </a:p>
          <a:p>
            <a:pPr marL="1098550" indent="-584200">
              <a:lnSpc>
                <a:spcPct val="100000"/>
              </a:lnSpc>
              <a:spcBef>
                <a:spcPts val="2880"/>
              </a:spcBef>
              <a:buFont typeface="Arial"/>
              <a:buChar char="●"/>
              <a:tabLst>
                <a:tab pos="1097915" algn="l"/>
                <a:tab pos="1098550" algn="l"/>
              </a:tabLst>
            </a:pPr>
            <a:r>
              <a:rPr sz="2400" spc="-5" dirty="0">
                <a:latin typeface="TeXGyreAdventor"/>
                <a:cs typeface="TeXGyreAdventor"/>
              </a:rPr>
              <a:t>Declare the Barangay Budget</a:t>
            </a:r>
            <a:r>
              <a:rPr sz="2400" spc="-25" dirty="0">
                <a:latin typeface="TeXGyreAdventor"/>
                <a:cs typeface="TeXGyreAdventor"/>
              </a:rPr>
              <a:t> </a:t>
            </a:r>
            <a:r>
              <a:rPr sz="2400" spc="-5" dirty="0">
                <a:latin typeface="TeXGyreAdventor"/>
                <a:cs typeface="TeXGyreAdventor"/>
              </a:rPr>
              <a:t>Operative</a:t>
            </a:r>
            <a:endParaRPr sz="2400" dirty="0">
              <a:latin typeface="TeXGyreAdventor"/>
              <a:cs typeface="TeXGyreAdventor"/>
            </a:endParaRPr>
          </a:p>
          <a:p>
            <a:pPr marL="1098550" indent="-584200">
              <a:lnSpc>
                <a:spcPct val="100000"/>
              </a:lnSpc>
              <a:buFont typeface="Arial"/>
              <a:buChar char="●"/>
              <a:tabLst>
                <a:tab pos="1097915" algn="l"/>
                <a:tab pos="1098550" algn="l"/>
              </a:tabLst>
            </a:pPr>
            <a:r>
              <a:rPr sz="2400" spc="-5" dirty="0">
                <a:latin typeface="TeXGyreAdventor"/>
                <a:cs typeface="TeXGyreAdventor"/>
              </a:rPr>
              <a:t>Declare the barangay budget inoperative in its</a:t>
            </a:r>
            <a:r>
              <a:rPr sz="2400" spc="-35" dirty="0">
                <a:latin typeface="TeXGyreAdventor"/>
                <a:cs typeface="TeXGyreAdventor"/>
              </a:rPr>
              <a:t> </a:t>
            </a:r>
            <a:r>
              <a:rPr sz="2400" spc="-10" dirty="0">
                <a:latin typeface="TeXGyreAdventor"/>
                <a:cs typeface="TeXGyreAdventor"/>
              </a:rPr>
              <a:t>entirety</a:t>
            </a:r>
            <a:endParaRPr sz="2400" dirty="0">
              <a:latin typeface="TeXGyreAdventor"/>
              <a:cs typeface="TeXGyreAdventor"/>
            </a:endParaRPr>
          </a:p>
          <a:p>
            <a:pPr marL="1098550" indent="-584200">
              <a:lnSpc>
                <a:spcPct val="100000"/>
              </a:lnSpc>
              <a:buFont typeface="Arial"/>
              <a:buChar char="●"/>
              <a:tabLst>
                <a:tab pos="1097915" algn="l"/>
                <a:tab pos="1098550" algn="l"/>
              </a:tabLst>
            </a:pPr>
            <a:r>
              <a:rPr sz="2400" spc="-5" dirty="0">
                <a:latin typeface="TeXGyreAdventor"/>
                <a:cs typeface="TeXGyreAdventor"/>
              </a:rPr>
              <a:t>Declare the barangay budget inoperative in</a:t>
            </a:r>
            <a:r>
              <a:rPr sz="2400" spc="-40" dirty="0">
                <a:latin typeface="TeXGyreAdventor"/>
                <a:cs typeface="TeXGyreAdventor"/>
              </a:rPr>
              <a:t> </a:t>
            </a:r>
            <a:r>
              <a:rPr sz="2400" spc="-5" dirty="0">
                <a:latin typeface="TeXGyreAdventor"/>
                <a:cs typeface="TeXGyreAdventor"/>
              </a:rPr>
              <a:t>part</a:t>
            </a:r>
            <a:endParaRPr sz="2400" dirty="0">
              <a:latin typeface="TeXGyreAdventor"/>
              <a:cs typeface="TeXGyreAdventor"/>
            </a:endParaRPr>
          </a:p>
        </p:txBody>
      </p:sp>
      <p:sp>
        <p:nvSpPr>
          <p:cNvPr id="3" name="object 3"/>
          <p:cNvSpPr txBox="1">
            <a:spLocks noGrp="1"/>
          </p:cNvSpPr>
          <p:nvPr>
            <p:ph type="title"/>
          </p:nvPr>
        </p:nvSpPr>
        <p:spPr>
          <a:xfrm>
            <a:off x="3273177" y="688131"/>
            <a:ext cx="7684134" cy="589280"/>
          </a:xfrm>
          <a:prstGeom prst="rect">
            <a:avLst/>
          </a:prstGeom>
        </p:spPr>
        <p:txBody>
          <a:bodyPr vert="horz" wrap="square" lIns="0" tIns="12700" rIns="0" bIns="0" rtlCol="0">
            <a:spAutoFit/>
          </a:bodyPr>
          <a:lstStyle/>
          <a:p>
            <a:pPr marL="12700">
              <a:lnSpc>
                <a:spcPct val="100000"/>
              </a:lnSpc>
              <a:spcBef>
                <a:spcPts val="100"/>
              </a:spcBef>
            </a:pPr>
            <a:r>
              <a:rPr sz="3700" spc="-315" dirty="0">
                <a:solidFill>
                  <a:srgbClr val="000000"/>
                </a:solidFill>
                <a:latin typeface="Verdana"/>
                <a:cs typeface="Verdana"/>
              </a:rPr>
              <a:t>HOW </a:t>
            </a:r>
            <a:r>
              <a:rPr sz="3700" spc="-490" dirty="0">
                <a:solidFill>
                  <a:srgbClr val="000000"/>
                </a:solidFill>
                <a:latin typeface="Verdana"/>
                <a:cs typeface="Verdana"/>
              </a:rPr>
              <a:t>IS </a:t>
            </a:r>
            <a:r>
              <a:rPr sz="3700" spc="-185" dirty="0">
                <a:solidFill>
                  <a:srgbClr val="000000"/>
                </a:solidFill>
                <a:latin typeface="Verdana"/>
                <a:cs typeface="Verdana"/>
              </a:rPr>
              <a:t>BUDGET</a:t>
            </a:r>
            <a:r>
              <a:rPr sz="3700" spc="-990" dirty="0">
                <a:solidFill>
                  <a:srgbClr val="000000"/>
                </a:solidFill>
                <a:latin typeface="Verdana"/>
                <a:cs typeface="Verdana"/>
              </a:rPr>
              <a:t> </a:t>
            </a:r>
            <a:r>
              <a:rPr lang="en-US" sz="3700" spc="-990" dirty="0">
                <a:solidFill>
                  <a:srgbClr val="000000"/>
                </a:solidFill>
                <a:latin typeface="Verdana"/>
                <a:cs typeface="Verdana"/>
              </a:rPr>
              <a:t> </a:t>
            </a:r>
            <a:r>
              <a:rPr sz="3700" spc="-265" dirty="0">
                <a:solidFill>
                  <a:srgbClr val="000000"/>
                </a:solidFill>
                <a:latin typeface="Verdana"/>
                <a:cs typeface="Verdana"/>
              </a:rPr>
              <a:t>REVIEW DONE?</a:t>
            </a:r>
            <a:endParaRPr sz="3700" dirty="0">
              <a:latin typeface="Verdana"/>
              <a:cs typeface="Verdana"/>
            </a:endParaRPr>
          </a:p>
        </p:txBody>
      </p:sp>
      <p:sp>
        <p:nvSpPr>
          <p:cNvPr id="4" name="object 4"/>
          <p:cNvSpPr txBox="1"/>
          <p:nvPr/>
        </p:nvSpPr>
        <p:spPr>
          <a:xfrm>
            <a:off x="11977755" y="6681631"/>
            <a:ext cx="141605" cy="162560"/>
          </a:xfrm>
          <a:prstGeom prst="rect">
            <a:avLst/>
          </a:prstGeom>
        </p:spPr>
        <p:txBody>
          <a:bodyPr vert="horz" wrap="square" lIns="0" tIns="12700" rIns="0" bIns="0" rtlCol="0">
            <a:spAutoFit/>
          </a:bodyPr>
          <a:lstStyle/>
          <a:p>
            <a:pPr marL="12700">
              <a:lnSpc>
                <a:spcPct val="100000"/>
              </a:lnSpc>
              <a:spcBef>
                <a:spcPts val="100"/>
              </a:spcBef>
            </a:pPr>
            <a:r>
              <a:rPr sz="900" spc="-5" dirty="0">
                <a:solidFill>
                  <a:srgbClr val="898989"/>
                </a:solidFill>
                <a:latin typeface="Carlito"/>
                <a:cs typeface="Carlito"/>
              </a:rPr>
              <a:t>81</a:t>
            </a:r>
            <a:endParaRPr sz="900">
              <a:latin typeface="Carlito"/>
              <a:cs typeface="Carlito"/>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73498" y="2154370"/>
            <a:ext cx="10361295" cy="2975173"/>
          </a:xfrm>
          <a:prstGeom prst="rect">
            <a:avLst/>
          </a:prstGeom>
        </p:spPr>
        <p:txBody>
          <a:bodyPr vert="horz" wrap="square" lIns="0" tIns="12700" rIns="0" bIns="0" rtlCol="0">
            <a:spAutoFit/>
          </a:bodyPr>
          <a:lstStyle/>
          <a:p>
            <a:pPr marL="12700">
              <a:lnSpc>
                <a:spcPct val="100000"/>
              </a:lnSpc>
              <a:spcBef>
                <a:spcPts val="100"/>
              </a:spcBef>
              <a:tabLst>
                <a:tab pos="1167765" algn="l"/>
              </a:tabLst>
            </a:pPr>
            <a:r>
              <a:rPr sz="2400" b="1" u="heavy" spc="-5" dirty="0">
                <a:uFill>
                  <a:solidFill>
                    <a:srgbClr val="000000"/>
                  </a:solidFill>
                </a:uFill>
                <a:latin typeface="Gothic Uralic"/>
                <a:cs typeface="Gothic Uralic"/>
              </a:rPr>
              <a:t>Step 1:</a:t>
            </a:r>
            <a:r>
              <a:rPr sz="2400" b="1" spc="-5" dirty="0">
                <a:latin typeface="Gothic Uralic"/>
                <a:cs typeface="Gothic Uralic"/>
              </a:rPr>
              <a:t>	</a:t>
            </a:r>
            <a:r>
              <a:rPr sz="2400" spc="-5" dirty="0">
                <a:latin typeface="TeXGyreAdventor"/>
                <a:cs typeface="TeXGyreAdventor"/>
              </a:rPr>
              <a:t>Review within 60 days upon</a:t>
            </a:r>
            <a:r>
              <a:rPr sz="2400" spc="-15" dirty="0">
                <a:latin typeface="TeXGyreAdventor"/>
                <a:cs typeface="TeXGyreAdventor"/>
              </a:rPr>
              <a:t> </a:t>
            </a:r>
            <a:r>
              <a:rPr sz="2400" spc="-10" dirty="0">
                <a:latin typeface="TeXGyreAdventor"/>
                <a:cs typeface="TeXGyreAdventor"/>
              </a:rPr>
              <a:t>receipt.</a:t>
            </a:r>
            <a:endParaRPr sz="2400" dirty="0">
              <a:latin typeface="TeXGyreAdventor"/>
              <a:cs typeface="TeXGyreAdventor"/>
            </a:endParaRPr>
          </a:p>
          <a:p>
            <a:pPr marL="12700">
              <a:spcBef>
                <a:spcPts val="2880"/>
              </a:spcBef>
            </a:pPr>
            <a:r>
              <a:rPr sz="2400" b="1" u="heavy" spc="-5" dirty="0">
                <a:uFill>
                  <a:solidFill>
                    <a:srgbClr val="000000"/>
                  </a:solidFill>
                </a:uFill>
                <a:latin typeface="Gothic Uralic"/>
                <a:cs typeface="Gothic Uralic"/>
              </a:rPr>
              <a:t>Step 2:</a:t>
            </a:r>
            <a:r>
              <a:rPr sz="2400" b="1" spc="-5" dirty="0">
                <a:latin typeface="Gothic Uralic"/>
                <a:cs typeface="Gothic Uralic"/>
              </a:rPr>
              <a:t> </a:t>
            </a:r>
            <a:r>
              <a:rPr lang="en-US" sz="2400" spc="-5" dirty="0">
                <a:latin typeface="TeXGyreAdventor"/>
                <a:cs typeface="TeXGyreAdventor"/>
              </a:rPr>
              <a:t>Check consistency of GAO with AIP and</a:t>
            </a:r>
            <a:r>
              <a:rPr lang="en-US" sz="2400" spc="-40" dirty="0">
                <a:latin typeface="TeXGyreAdventor"/>
                <a:cs typeface="TeXGyreAdventor"/>
              </a:rPr>
              <a:t> </a:t>
            </a:r>
            <a:r>
              <a:rPr lang="en-US" sz="2400" spc="-10" dirty="0">
                <a:latin typeface="TeXGyreAdventor"/>
                <a:cs typeface="TeXGyreAdventor"/>
              </a:rPr>
              <a:t>ELA and existing laws</a:t>
            </a:r>
            <a:endParaRPr lang="en-US" sz="2400" dirty="0">
              <a:latin typeface="TeXGyreAdventor"/>
              <a:cs typeface="TeXGyreAdventor"/>
            </a:endParaRPr>
          </a:p>
          <a:p>
            <a:pPr marL="12700">
              <a:spcBef>
                <a:spcPts val="2880"/>
              </a:spcBef>
            </a:pPr>
            <a:r>
              <a:rPr sz="2400" b="1" u="heavy" spc="-5" dirty="0">
                <a:uFill>
                  <a:solidFill>
                    <a:srgbClr val="000000"/>
                  </a:solidFill>
                </a:uFill>
                <a:latin typeface="Gothic Uralic"/>
                <a:cs typeface="Gothic Uralic"/>
              </a:rPr>
              <a:t>Step 3:</a:t>
            </a:r>
            <a:r>
              <a:rPr sz="2400" b="1" spc="-5" dirty="0">
                <a:latin typeface="Gothic Uralic"/>
                <a:cs typeface="Gothic Uralic"/>
              </a:rPr>
              <a:t> </a:t>
            </a:r>
            <a:r>
              <a:rPr lang="en-US" sz="2400" spc="-5" dirty="0">
                <a:latin typeface="TeXGyreAdventor"/>
                <a:cs typeface="TeXGyreAdventor"/>
              </a:rPr>
              <a:t>Declare the Review</a:t>
            </a:r>
            <a:r>
              <a:rPr lang="en-US" sz="2400" spc="-25" dirty="0">
                <a:latin typeface="TeXGyreAdventor"/>
                <a:cs typeface="TeXGyreAdventor"/>
              </a:rPr>
              <a:t> </a:t>
            </a:r>
            <a:r>
              <a:rPr lang="en-US" sz="2400" spc="-10" dirty="0">
                <a:latin typeface="TeXGyreAdventor"/>
                <a:cs typeface="TeXGyreAdventor"/>
              </a:rPr>
              <a:t>Actions.</a:t>
            </a:r>
            <a:endParaRPr sz="2400" dirty="0">
              <a:latin typeface="TeXGyreAdventor"/>
              <a:cs typeface="TeXGyreAdventor"/>
            </a:endParaRPr>
          </a:p>
          <a:p>
            <a:pPr marL="12700" marR="5080">
              <a:lnSpc>
                <a:spcPct val="100000"/>
              </a:lnSpc>
              <a:spcBef>
                <a:spcPts val="2880"/>
              </a:spcBef>
              <a:tabLst>
                <a:tab pos="850265" algn="l"/>
                <a:tab pos="1297940" algn="l"/>
                <a:tab pos="2595245" algn="l"/>
                <a:tab pos="3171190" algn="l"/>
                <a:tab pos="5663565" algn="l"/>
                <a:tab pos="6101080" algn="l"/>
                <a:tab pos="7011670" algn="l"/>
                <a:tab pos="7497445" algn="l"/>
                <a:tab pos="8834755" algn="l"/>
                <a:tab pos="9272905" algn="l"/>
              </a:tabLst>
            </a:pPr>
            <a:r>
              <a:rPr sz="2400" b="1" u="heavy" spc="-5" dirty="0">
                <a:uFill>
                  <a:solidFill>
                    <a:srgbClr val="000000"/>
                  </a:solidFill>
                </a:uFill>
                <a:latin typeface="Gothic Uralic"/>
                <a:cs typeface="Gothic Uralic"/>
              </a:rPr>
              <a:t>Ste</a:t>
            </a:r>
            <a:r>
              <a:rPr sz="2400" b="1" u="heavy" dirty="0">
                <a:uFill>
                  <a:solidFill>
                    <a:srgbClr val="000000"/>
                  </a:solidFill>
                </a:uFill>
                <a:latin typeface="Gothic Uralic"/>
                <a:cs typeface="Gothic Uralic"/>
              </a:rPr>
              <a:t>p	</a:t>
            </a:r>
            <a:r>
              <a:rPr sz="2400" b="1" u="heavy" spc="-10" dirty="0">
                <a:uFill>
                  <a:solidFill>
                    <a:srgbClr val="000000"/>
                  </a:solidFill>
                </a:uFill>
                <a:latin typeface="Gothic Uralic"/>
                <a:cs typeface="Gothic Uralic"/>
              </a:rPr>
              <a:t>4</a:t>
            </a:r>
            <a:r>
              <a:rPr sz="2400" b="1" u="heavy" spc="-5" dirty="0">
                <a:uFill>
                  <a:solidFill>
                    <a:srgbClr val="000000"/>
                  </a:solidFill>
                </a:uFill>
                <a:latin typeface="Gothic Uralic"/>
                <a:cs typeface="Gothic Uralic"/>
              </a:rPr>
              <a:t>:</a:t>
            </a:r>
            <a:r>
              <a:rPr sz="2400" b="1" dirty="0">
                <a:latin typeface="Gothic Uralic"/>
                <a:cs typeface="Gothic Uralic"/>
              </a:rPr>
              <a:t>	</a:t>
            </a:r>
            <a:r>
              <a:rPr sz="2400" spc="-5" dirty="0">
                <a:latin typeface="TeXGyreAdventor"/>
                <a:cs typeface="TeXGyreAdventor"/>
              </a:rPr>
              <a:t>Appea</a:t>
            </a:r>
            <a:r>
              <a:rPr sz="2400" dirty="0">
                <a:latin typeface="TeXGyreAdventor"/>
                <a:cs typeface="TeXGyreAdventor"/>
              </a:rPr>
              <a:t>l	</a:t>
            </a:r>
            <a:r>
              <a:rPr sz="2400" spc="-10" dirty="0">
                <a:latin typeface="TeXGyreAdventor"/>
                <a:cs typeface="TeXGyreAdventor"/>
              </a:rPr>
              <a:t>fo</a:t>
            </a:r>
            <a:r>
              <a:rPr sz="2400" spc="-5" dirty="0">
                <a:latin typeface="TeXGyreAdventor"/>
                <a:cs typeface="TeXGyreAdventor"/>
              </a:rPr>
              <a:t>r</a:t>
            </a:r>
            <a:r>
              <a:rPr sz="2400" dirty="0">
                <a:latin typeface="TeXGyreAdventor"/>
                <a:cs typeface="TeXGyreAdventor"/>
              </a:rPr>
              <a:t>	</a:t>
            </a:r>
            <a:r>
              <a:rPr sz="2400" spc="-10" dirty="0">
                <a:latin typeface="TeXGyreAdventor"/>
                <a:cs typeface="TeXGyreAdventor"/>
              </a:rPr>
              <a:t>reconsideratio</a:t>
            </a:r>
            <a:r>
              <a:rPr sz="2400" spc="-5" dirty="0">
                <a:latin typeface="TeXGyreAdventor"/>
                <a:cs typeface="TeXGyreAdventor"/>
              </a:rPr>
              <a:t>n</a:t>
            </a:r>
            <a:r>
              <a:rPr sz="2400" dirty="0">
                <a:latin typeface="TeXGyreAdventor"/>
                <a:cs typeface="TeXGyreAdventor"/>
              </a:rPr>
              <a:t>	</a:t>
            </a:r>
            <a:r>
              <a:rPr sz="2400" spc="-5" dirty="0">
                <a:latin typeface="TeXGyreAdventor"/>
                <a:cs typeface="TeXGyreAdventor"/>
              </a:rPr>
              <a:t>i</a:t>
            </a:r>
            <a:r>
              <a:rPr sz="2400" dirty="0">
                <a:latin typeface="TeXGyreAdventor"/>
                <a:cs typeface="TeXGyreAdventor"/>
              </a:rPr>
              <a:t>n	</a:t>
            </a:r>
            <a:r>
              <a:rPr sz="2400" spc="-5" dirty="0">
                <a:latin typeface="TeXGyreAdventor"/>
                <a:cs typeface="TeXGyreAdventor"/>
              </a:rPr>
              <a:t>cas</a:t>
            </a:r>
            <a:r>
              <a:rPr sz="2400" dirty="0">
                <a:latin typeface="TeXGyreAdventor"/>
                <a:cs typeface="TeXGyreAdventor"/>
              </a:rPr>
              <a:t>e	</a:t>
            </a:r>
            <a:r>
              <a:rPr sz="2400" spc="-10" dirty="0">
                <a:latin typeface="TeXGyreAdventor"/>
                <a:cs typeface="TeXGyreAdventor"/>
              </a:rPr>
              <a:t>o</a:t>
            </a:r>
            <a:r>
              <a:rPr sz="2400" spc="-5" dirty="0">
                <a:latin typeface="TeXGyreAdventor"/>
                <a:cs typeface="TeXGyreAdventor"/>
              </a:rPr>
              <a:t>f</a:t>
            </a:r>
            <a:r>
              <a:rPr sz="2400" dirty="0">
                <a:latin typeface="TeXGyreAdventor"/>
                <a:cs typeface="TeXGyreAdventor"/>
              </a:rPr>
              <a:t>	</a:t>
            </a:r>
            <a:r>
              <a:rPr sz="2400" spc="-5" dirty="0">
                <a:latin typeface="TeXGyreAdventor"/>
                <a:cs typeface="TeXGyreAdventor"/>
              </a:rPr>
              <a:t>Conflic</a:t>
            </a:r>
            <a:r>
              <a:rPr sz="2400" dirty="0">
                <a:latin typeface="TeXGyreAdventor"/>
                <a:cs typeface="TeXGyreAdventor"/>
              </a:rPr>
              <a:t>t	</a:t>
            </a:r>
            <a:r>
              <a:rPr sz="2400" spc="-5" dirty="0">
                <a:latin typeface="TeXGyreAdventor"/>
                <a:cs typeface="TeXGyreAdventor"/>
              </a:rPr>
              <a:t>i</a:t>
            </a:r>
            <a:r>
              <a:rPr sz="2400" dirty="0">
                <a:latin typeface="TeXGyreAdventor"/>
                <a:cs typeface="TeXGyreAdventor"/>
              </a:rPr>
              <a:t>n	</a:t>
            </a:r>
            <a:r>
              <a:rPr sz="2400" spc="-5" dirty="0">
                <a:latin typeface="TeXGyreAdventor"/>
                <a:cs typeface="TeXGyreAdventor"/>
              </a:rPr>
              <a:t>Budget  Review</a:t>
            </a:r>
            <a:endParaRPr sz="2400" dirty="0">
              <a:latin typeface="TeXGyreAdventor"/>
              <a:cs typeface="TeXGyreAdventor"/>
            </a:endParaRPr>
          </a:p>
        </p:txBody>
      </p:sp>
      <p:sp>
        <p:nvSpPr>
          <p:cNvPr id="3" name="object 3"/>
          <p:cNvSpPr txBox="1">
            <a:spLocks noGrp="1"/>
          </p:cNvSpPr>
          <p:nvPr>
            <p:ph type="title"/>
          </p:nvPr>
        </p:nvSpPr>
        <p:spPr>
          <a:xfrm>
            <a:off x="2251200" y="925696"/>
            <a:ext cx="7684134" cy="589280"/>
          </a:xfrm>
          <a:prstGeom prst="rect">
            <a:avLst/>
          </a:prstGeom>
        </p:spPr>
        <p:txBody>
          <a:bodyPr vert="horz" wrap="square" lIns="0" tIns="12700" rIns="0" bIns="0" rtlCol="0">
            <a:spAutoFit/>
          </a:bodyPr>
          <a:lstStyle/>
          <a:p>
            <a:pPr marL="12700">
              <a:lnSpc>
                <a:spcPct val="100000"/>
              </a:lnSpc>
              <a:spcBef>
                <a:spcPts val="100"/>
              </a:spcBef>
            </a:pPr>
            <a:r>
              <a:rPr sz="3700" spc="-315" dirty="0">
                <a:solidFill>
                  <a:srgbClr val="000000"/>
                </a:solidFill>
                <a:latin typeface="Verdana"/>
                <a:cs typeface="Verdana"/>
              </a:rPr>
              <a:t>HOW </a:t>
            </a:r>
            <a:r>
              <a:rPr sz="3700" spc="-490" dirty="0">
                <a:solidFill>
                  <a:srgbClr val="000000"/>
                </a:solidFill>
                <a:latin typeface="Verdana"/>
                <a:cs typeface="Verdana"/>
              </a:rPr>
              <a:t>IS </a:t>
            </a:r>
            <a:r>
              <a:rPr sz="3700" spc="-185" dirty="0">
                <a:solidFill>
                  <a:srgbClr val="000000"/>
                </a:solidFill>
                <a:latin typeface="Verdana"/>
                <a:cs typeface="Verdana"/>
              </a:rPr>
              <a:t>BUDGET</a:t>
            </a:r>
            <a:r>
              <a:rPr sz="3700" spc="-990" dirty="0">
                <a:solidFill>
                  <a:srgbClr val="000000"/>
                </a:solidFill>
                <a:latin typeface="Verdana"/>
                <a:cs typeface="Verdana"/>
              </a:rPr>
              <a:t> </a:t>
            </a:r>
            <a:r>
              <a:rPr lang="en-US" sz="3700" spc="-990" dirty="0">
                <a:solidFill>
                  <a:srgbClr val="000000"/>
                </a:solidFill>
                <a:latin typeface="Verdana"/>
                <a:cs typeface="Verdana"/>
              </a:rPr>
              <a:t> </a:t>
            </a:r>
            <a:r>
              <a:rPr sz="3700" spc="-265" dirty="0">
                <a:solidFill>
                  <a:srgbClr val="000000"/>
                </a:solidFill>
                <a:latin typeface="Verdana"/>
                <a:cs typeface="Verdana"/>
              </a:rPr>
              <a:t>REVIEW DONE?</a:t>
            </a:r>
            <a:endParaRPr sz="3700" dirty="0">
              <a:latin typeface="Verdana"/>
              <a:cs typeface="Verdana"/>
            </a:endParaRPr>
          </a:p>
        </p:txBody>
      </p:sp>
      <p:sp>
        <p:nvSpPr>
          <p:cNvPr id="4" name="object 4"/>
          <p:cNvSpPr txBox="1"/>
          <p:nvPr/>
        </p:nvSpPr>
        <p:spPr>
          <a:xfrm>
            <a:off x="11977755" y="6681631"/>
            <a:ext cx="141605" cy="162560"/>
          </a:xfrm>
          <a:prstGeom prst="rect">
            <a:avLst/>
          </a:prstGeom>
        </p:spPr>
        <p:txBody>
          <a:bodyPr vert="horz" wrap="square" lIns="0" tIns="12700" rIns="0" bIns="0" rtlCol="0">
            <a:spAutoFit/>
          </a:bodyPr>
          <a:lstStyle/>
          <a:p>
            <a:pPr marL="12700">
              <a:lnSpc>
                <a:spcPct val="100000"/>
              </a:lnSpc>
              <a:spcBef>
                <a:spcPts val="100"/>
              </a:spcBef>
            </a:pPr>
            <a:r>
              <a:rPr sz="900" spc="-5" dirty="0">
                <a:solidFill>
                  <a:srgbClr val="898989"/>
                </a:solidFill>
                <a:latin typeface="Carlito"/>
                <a:cs typeface="Carlito"/>
              </a:rPr>
              <a:t>82</a:t>
            </a:r>
            <a:endParaRPr sz="900">
              <a:latin typeface="Carlito"/>
              <a:cs typeface="Carlito"/>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9"/>
          <p:cNvSpPr>
            <a:spLocks noGrp="1"/>
          </p:cNvSpPr>
          <p:nvPr>
            <p:ph type="title"/>
          </p:nvPr>
        </p:nvSpPr>
        <p:spPr>
          <a:xfrm>
            <a:off x="1524000" y="968902"/>
            <a:ext cx="9144000" cy="639762"/>
          </a:xfrm>
        </p:spPr>
        <p:txBody>
          <a:bodyPr/>
          <a:lstStyle/>
          <a:p>
            <a:pPr algn="ctr">
              <a:defRPr/>
            </a:pPr>
            <a:r>
              <a:rPr lang="en-US" b="1" cap="small" dirty="0">
                <a:latin typeface="Franklin Gothic Demi Cond" panose="020B0706030402020204" pitchFamily="34" charset="0"/>
              </a:rPr>
              <a:t>BARANGAY SOURCES OF FUNDS</a:t>
            </a:r>
          </a:p>
        </p:txBody>
      </p:sp>
      <p:sp>
        <p:nvSpPr>
          <p:cNvPr id="5" name="Shape">
            <a:extLst>
              <a:ext uri="{FF2B5EF4-FFF2-40B4-BE49-F238E27FC236}">
                <a16:creationId xmlns:a16="http://schemas.microsoft.com/office/drawing/2014/main" id="{8482BF6A-80AD-4738-88E7-59FFBED3E610}"/>
              </a:ext>
            </a:extLst>
          </p:cNvPr>
          <p:cNvSpPr/>
          <p:nvPr/>
        </p:nvSpPr>
        <p:spPr>
          <a:xfrm>
            <a:off x="3659572" y="2405659"/>
            <a:ext cx="2162961" cy="2639094"/>
          </a:xfrm>
          <a:prstGeom prst="roundRect">
            <a:avLst/>
          </a:prstGeom>
          <a:noFill/>
          <a:ln w="57150">
            <a:solidFill>
              <a:schemeClr val="accent5"/>
            </a:solidFill>
            <a:miter lim="400000"/>
          </a:ln>
          <a:effectLst>
            <a:outerShdw blurRad="63500" sx="102000" sy="102000" algn="ctr" rotWithShape="0">
              <a:prstClr val="black">
                <a:alpha val="40000"/>
              </a:prstClr>
            </a:outerShdw>
          </a:effectLst>
        </p:spPr>
        <p:txBody>
          <a:bodyPr lIns="38100" tIns="38100" rIns="38100" bIns="38100" anchor="ctr"/>
          <a:lstStyle/>
          <a:p>
            <a:pPr>
              <a:defRPr sz="3000">
                <a:solidFill>
                  <a:srgbClr val="FFFFFF"/>
                </a:solidFill>
              </a:defRPr>
            </a:pPr>
            <a:endParaRPr/>
          </a:p>
        </p:txBody>
      </p:sp>
      <p:sp>
        <p:nvSpPr>
          <p:cNvPr id="6" name="TextBox 5">
            <a:extLst>
              <a:ext uri="{FF2B5EF4-FFF2-40B4-BE49-F238E27FC236}">
                <a16:creationId xmlns:a16="http://schemas.microsoft.com/office/drawing/2014/main" id="{55D77EA2-A253-41FE-912A-EBABE4CE01FD}"/>
              </a:ext>
            </a:extLst>
          </p:cNvPr>
          <p:cNvSpPr txBox="1"/>
          <p:nvPr/>
        </p:nvSpPr>
        <p:spPr>
          <a:xfrm>
            <a:off x="3829694" y="2610218"/>
            <a:ext cx="1822716" cy="2185214"/>
          </a:xfrm>
          <a:prstGeom prst="rect">
            <a:avLst/>
          </a:prstGeom>
          <a:noFill/>
        </p:spPr>
        <p:txBody>
          <a:bodyPr wrap="square" lIns="0" rIns="0" rtlCol="0" anchor="b">
            <a:spAutoFit/>
          </a:bodyPr>
          <a:lstStyle/>
          <a:p>
            <a:pPr algn="ctr"/>
            <a:r>
              <a:rPr lang="en-US" sz="3200" b="1" noProof="1">
                <a:solidFill>
                  <a:schemeClr val="accent5"/>
                </a:solidFill>
                <a:latin typeface="Franklin Gothic Medium Cond" panose="020B0606030402020204" pitchFamily="34" charset="0"/>
                <a:ea typeface="Tahoma" panose="020B0604030504040204" pitchFamily="34" charset="0"/>
                <a:cs typeface="Tahoma" panose="020B0604030504040204" pitchFamily="34" charset="0"/>
              </a:rPr>
              <a:t>OTHER LOCAL SOURCES</a:t>
            </a:r>
          </a:p>
          <a:p>
            <a:pPr algn="ctr"/>
            <a:endParaRPr lang="en-US" sz="800" b="1" noProof="1">
              <a:solidFill>
                <a:schemeClr val="accent5"/>
              </a:solidFill>
              <a:latin typeface="Franklin Gothic Medium Cond" panose="020B0606030402020204" pitchFamily="34" charset="0"/>
              <a:ea typeface="Tahoma" panose="020B0604030504040204" pitchFamily="34" charset="0"/>
              <a:cs typeface="Tahoma" panose="020B0604030504040204" pitchFamily="34" charset="0"/>
            </a:endParaRPr>
          </a:p>
          <a:p>
            <a:pPr algn="ctr"/>
            <a:r>
              <a:rPr lang="en-US" sz="1600" noProof="1">
                <a:latin typeface="Franklin Gothic Medium Cond" panose="020B0606030402020204" pitchFamily="34" charset="0"/>
                <a:ea typeface="Tahoma" panose="020B0604030504040204" pitchFamily="34" charset="0"/>
                <a:cs typeface="Tahoma" panose="020B0604030504040204" pitchFamily="34" charset="0"/>
              </a:rPr>
              <a:t>Sec. 153, 154, 155, 156, 271, RA 7160</a:t>
            </a:r>
          </a:p>
        </p:txBody>
      </p:sp>
      <p:sp>
        <p:nvSpPr>
          <p:cNvPr id="7" name="Shape">
            <a:extLst>
              <a:ext uri="{FF2B5EF4-FFF2-40B4-BE49-F238E27FC236}">
                <a16:creationId xmlns:a16="http://schemas.microsoft.com/office/drawing/2014/main" id="{9430692F-49C3-44FB-8A3C-EBAE813521B6}"/>
              </a:ext>
            </a:extLst>
          </p:cNvPr>
          <p:cNvSpPr/>
          <p:nvPr/>
        </p:nvSpPr>
        <p:spPr>
          <a:xfrm rot="10800000">
            <a:off x="6428968" y="2369316"/>
            <a:ext cx="2142294" cy="2667536"/>
          </a:xfrm>
          <a:prstGeom prst="roundRect">
            <a:avLst/>
          </a:prstGeom>
          <a:noFill/>
          <a:ln w="57150">
            <a:solidFill>
              <a:schemeClr val="accent4">
                <a:lumMod val="75000"/>
              </a:schemeClr>
            </a:solidFill>
            <a:miter lim="400000"/>
          </a:ln>
          <a:effectLst>
            <a:outerShdw blurRad="63500" sx="102000" sy="102000" algn="ctr" rotWithShape="0">
              <a:prstClr val="black">
                <a:alpha val="40000"/>
              </a:prstClr>
            </a:outerShdw>
          </a:effectLst>
        </p:spPr>
        <p:txBody>
          <a:bodyPr lIns="38100" tIns="38100" rIns="38100" bIns="38100" anchor="ctr"/>
          <a:lstStyle/>
          <a:p>
            <a:pPr>
              <a:defRPr sz="3000">
                <a:solidFill>
                  <a:srgbClr val="FFFFFF"/>
                </a:solidFill>
              </a:defRPr>
            </a:pPr>
            <a:endParaRPr/>
          </a:p>
        </p:txBody>
      </p:sp>
      <p:sp>
        <p:nvSpPr>
          <p:cNvPr id="8" name="TextBox 7">
            <a:extLst>
              <a:ext uri="{FF2B5EF4-FFF2-40B4-BE49-F238E27FC236}">
                <a16:creationId xmlns:a16="http://schemas.microsoft.com/office/drawing/2014/main" id="{C080A7F9-515A-430C-AB80-97C7B64E699F}"/>
              </a:ext>
            </a:extLst>
          </p:cNvPr>
          <p:cNvSpPr txBox="1"/>
          <p:nvPr/>
        </p:nvSpPr>
        <p:spPr>
          <a:xfrm>
            <a:off x="6497173" y="2642183"/>
            <a:ext cx="2023290" cy="2185214"/>
          </a:xfrm>
          <a:prstGeom prst="rect">
            <a:avLst/>
          </a:prstGeom>
          <a:noFill/>
        </p:spPr>
        <p:txBody>
          <a:bodyPr wrap="square" lIns="0" rIns="0" rtlCol="0" anchor="b">
            <a:spAutoFit/>
          </a:bodyPr>
          <a:lstStyle/>
          <a:p>
            <a:pPr algn="ctr"/>
            <a:r>
              <a:rPr lang="en-US" sz="2800" b="1" noProof="1">
                <a:solidFill>
                  <a:schemeClr val="accent4">
                    <a:lumMod val="50000"/>
                  </a:schemeClr>
                </a:solidFill>
                <a:latin typeface="Franklin Gothic Medium Cond" panose="020B0606030402020204" pitchFamily="34" charset="0"/>
                <a:ea typeface="Tahoma" panose="020B0604030504040204" pitchFamily="34" charset="0"/>
                <a:cs typeface="Tahoma" panose="020B0604030504040204" pitchFamily="34" charset="0"/>
              </a:rPr>
              <a:t>SHARES IN THE PROCEEDS OF NATIONAL TAXES</a:t>
            </a:r>
          </a:p>
          <a:p>
            <a:pPr algn="ctr"/>
            <a:endParaRPr lang="en-US" sz="800" b="1" noProof="1">
              <a:solidFill>
                <a:schemeClr val="accent4">
                  <a:lumMod val="50000"/>
                </a:schemeClr>
              </a:solidFill>
              <a:latin typeface="Franklin Gothic Medium Cond" panose="020B0606030402020204" pitchFamily="34" charset="0"/>
              <a:ea typeface="Tahoma" panose="020B0604030504040204" pitchFamily="34" charset="0"/>
              <a:cs typeface="Tahoma" panose="020B0604030504040204" pitchFamily="34" charset="0"/>
            </a:endParaRPr>
          </a:p>
          <a:p>
            <a:pPr algn="ctr"/>
            <a:r>
              <a:rPr lang="en-US" sz="1600" noProof="1">
                <a:latin typeface="Franklin Gothic Medium Cond" panose="020B0606030402020204" pitchFamily="34" charset="0"/>
                <a:ea typeface="Tahoma" panose="020B0604030504040204" pitchFamily="34" charset="0"/>
                <a:cs typeface="Tahoma" panose="020B0604030504040204" pitchFamily="34" charset="0"/>
              </a:rPr>
              <a:t>Sec. 284, 285, RA 7160</a:t>
            </a:r>
          </a:p>
        </p:txBody>
      </p:sp>
      <p:sp>
        <p:nvSpPr>
          <p:cNvPr id="9" name="Shape">
            <a:extLst>
              <a:ext uri="{FF2B5EF4-FFF2-40B4-BE49-F238E27FC236}">
                <a16:creationId xmlns:a16="http://schemas.microsoft.com/office/drawing/2014/main" id="{7399F3D4-1ADA-4186-BB49-9DCBC45F3D94}"/>
              </a:ext>
            </a:extLst>
          </p:cNvPr>
          <p:cNvSpPr/>
          <p:nvPr/>
        </p:nvSpPr>
        <p:spPr>
          <a:xfrm rot="10800000">
            <a:off x="866867" y="2369316"/>
            <a:ext cx="2186271" cy="2667536"/>
          </a:xfrm>
          <a:prstGeom prst="roundRect">
            <a:avLst/>
          </a:prstGeom>
          <a:noFill/>
          <a:ln w="57150">
            <a:solidFill>
              <a:schemeClr val="accent6"/>
            </a:solidFill>
            <a:miter lim="400000"/>
          </a:ln>
          <a:effectLst>
            <a:outerShdw blurRad="63500" sx="102000" sy="102000" algn="ctr" rotWithShape="0">
              <a:prstClr val="black">
                <a:alpha val="40000"/>
              </a:prstClr>
            </a:outerShdw>
          </a:effectLst>
        </p:spPr>
        <p:txBody>
          <a:bodyPr lIns="38100" tIns="38100" rIns="38100" bIns="38100" anchor="ctr"/>
          <a:lstStyle/>
          <a:p>
            <a:pPr>
              <a:defRPr sz="3000">
                <a:solidFill>
                  <a:srgbClr val="FFFFFF"/>
                </a:solidFill>
              </a:defRPr>
            </a:pPr>
            <a:endParaRPr/>
          </a:p>
        </p:txBody>
      </p:sp>
      <p:sp>
        <p:nvSpPr>
          <p:cNvPr id="10" name="TextBox 9">
            <a:extLst>
              <a:ext uri="{FF2B5EF4-FFF2-40B4-BE49-F238E27FC236}">
                <a16:creationId xmlns:a16="http://schemas.microsoft.com/office/drawing/2014/main" id="{FC662251-2412-467F-9272-89D633731862}"/>
              </a:ext>
            </a:extLst>
          </p:cNvPr>
          <p:cNvSpPr txBox="1"/>
          <p:nvPr/>
        </p:nvSpPr>
        <p:spPr>
          <a:xfrm>
            <a:off x="994177" y="2688299"/>
            <a:ext cx="1931649" cy="1985159"/>
          </a:xfrm>
          <a:prstGeom prst="rect">
            <a:avLst/>
          </a:prstGeom>
          <a:noFill/>
        </p:spPr>
        <p:txBody>
          <a:bodyPr wrap="square" lIns="0" rIns="0" rtlCol="0" anchor="b">
            <a:spAutoFit/>
          </a:bodyPr>
          <a:lstStyle/>
          <a:p>
            <a:pPr algn="ctr"/>
            <a:r>
              <a:rPr lang="en-US" sz="3200" b="1" noProof="1">
                <a:solidFill>
                  <a:schemeClr val="accent6">
                    <a:lumMod val="75000"/>
                  </a:schemeClr>
                </a:solidFill>
                <a:latin typeface="Franklin Gothic Medium Cond" panose="020B0606030402020204" pitchFamily="34" charset="0"/>
                <a:ea typeface="Tahoma" panose="020B0604030504040204" pitchFamily="34" charset="0"/>
                <a:cs typeface="Tahoma" panose="020B0604030504040204" pitchFamily="34" charset="0"/>
              </a:rPr>
              <a:t>SCOPE OF TAXING POWERS</a:t>
            </a:r>
          </a:p>
          <a:p>
            <a:pPr algn="ctr"/>
            <a:endParaRPr lang="en-PH" sz="800" dirty="0">
              <a:latin typeface="Franklin Gothic Medium Cond" panose="020B0606030402020204" pitchFamily="34" charset="0"/>
            </a:endParaRPr>
          </a:p>
          <a:p>
            <a:pPr algn="ctr"/>
            <a:r>
              <a:rPr lang="en-PH" sz="1600" dirty="0">
                <a:latin typeface="Franklin Gothic Medium Cond" panose="020B0606030402020204" pitchFamily="34" charset="0"/>
              </a:rPr>
              <a:t>(Sec. 152, RA 7160)</a:t>
            </a:r>
            <a:endParaRPr lang="en-US" sz="1600" b="1" noProof="1">
              <a:solidFill>
                <a:schemeClr val="accent6">
                  <a:lumMod val="75000"/>
                </a:schemeClr>
              </a:solidFill>
              <a:latin typeface="Franklin Gothic Medium Cond" panose="020B0606030402020204" pitchFamily="34" charset="0"/>
              <a:ea typeface="Tahoma" panose="020B0604030504040204" pitchFamily="34" charset="0"/>
              <a:cs typeface="Tahoma" panose="020B0604030504040204" pitchFamily="34" charset="0"/>
            </a:endParaRPr>
          </a:p>
        </p:txBody>
      </p:sp>
      <p:sp>
        <p:nvSpPr>
          <p:cNvPr id="11" name="Shape">
            <a:extLst>
              <a:ext uri="{FF2B5EF4-FFF2-40B4-BE49-F238E27FC236}">
                <a16:creationId xmlns:a16="http://schemas.microsoft.com/office/drawing/2014/main" id="{FC3586E0-254C-4460-8F3A-77A73358FEE0}"/>
              </a:ext>
            </a:extLst>
          </p:cNvPr>
          <p:cNvSpPr/>
          <p:nvPr/>
        </p:nvSpPr>
        <p:spPr>
          <a:xfrm>
            <a:off x="9177697" y="2369316"/>
            <a:ext cx="2130994" cy="2675437"/>
          </a:xfrm>
          <a:prstGeom prst="roundRect">
            <a:avLst/>
          </a:prstGeom>
          <a:noFill/>
          <a:ln w="57150">
            <a:solidFill>
              <a:schemeClr val="accent3"/>
            </a:solidFill>
            <a:miter lim="400000"/>
          </a:ln>
          <a:effectLst>
            <a:outerShdw blurRad="63500" sx="102000" sy="102000" algn="ctr" rotWithShape="0">
              <a:prstClr val="black">
                <a:alpha val="40000"/>
              </a:prstClr>
            </a:outerShdw>
          </a:effectLst>
        </p:spPr>
        <p:txBody>
          <a:bodyPr lIns="38100" tIns="38100" rIns="38100" bIns="38100" anchor="ctr"/>
          <a:lstStyle/>
          <a:p>
            <a:pPr>
              <a:defRPr sz="3000">
                <a:solidFill>
                  <a:srgbClr val="FFFFFF"/>
                </a:solidFill>
              </a:defRPr>
            </a:pPr>
            <a:endParaRPr/>
          </a:p>
        </p:txBody>
      </p:sp>
      <p:sp>
        <p:nvSpPr>
          <p:cNvPr id="12" name="TextBox 11">
            <a:extLst>
              <a:ext uri="{FF2B5EF4-FFF2-40B4-BE49-F238E27FC236}">
                <a16:creationId xmlns:a16="http://schemas.microsoft.com/office/drawing/2014/main" id="{3F7FE259-5CA5-4991-A8FC-713887BFB87C}"/>
              </a:ext>
            </a:extLst>
          </p:cNvPr>
          <p:cNvSpPr txBox="1"/>
          <p:nvPr/>
        </p:nvSpPr>
        <p:spPr>
          <a:xfrm>
            <a:off x="9322445" y="2548663"/>
            <a:ext cx="1841497" cy="2308324"/>
          </a:xfrm>
          <a:prstGeom prst="rect">
            <a:avLst/>
          </a:prstGeom>
          <a:noFill/>
        </p:spPr>
        <p:txBody>
          <a:bodyPr wrap="square" lIns="0" rIns="0" rtlCol="0" anchor="b">
            <a:spAutoFit/>
          </a:bodyPr>
          <a:lstStyle/>
          <a:p>
            <a:pPr algn="ctr"/>
            <a:r>
              <a:rPr lang="en-US" sz="3000" b="1" noProof="1">
                <a:solidFill>
                  <a:schemeClr val="accent3">
                    <a:lumMod val="75000"/>
                  </a:schemeClr>
                </a:solidFill>
                <a:latin typeface="Franklin Gothic Medium Cond" panose="020B0606030402020204" pitchFamily="34" charset="0"/>
                <a:ea typeface="Tahoma" panose="020B0604030504040204" pitchFamily="34" charset="0"/>
                <a:cs typeface="Tahoma" panose="020B0604030504040204" pitchFamily="34" charset="0"/>
              </a:rPr>
              <a:t>SHARES FROM NATIONAL WEALTH</a:t>
            </a:r>
          </a:p>
          <a:p>
            <a:pPr algn="ctr"/>
            <a:endParaRPr lang="en-US" sz="800" b="1" noProof="1">
              <a:latin typeface="Franklin Gothic Medium Cond" panose="020B0606030402020204" pitchFamily="34" charset="0"/>
              <a:ea typeface="Tahoma" panose="020B0604030504040204" pitchFamily="34" charset="0"/>
              <a:cs typeface="Tahoma" panose="020B0604030504040204" pitchFamily="34" charset="0"/>
            </a:endParaRPr>
          </a:p>
          <a:p>
            <a:pPr algn="ctr"/>
            <a:r>
              <a:rPr lang="en-US" sz="1600" noProof="1">
                <a:latin typeface="Franklin Gothic Medium Cond" panose="020B0606030402020204" pitchFamily="34" charset="0"/>
                <a:ea typeface="Tahoma" panose="020B0604030504040204" pitchFamily="34" charset="0"/>
                <a:cs typeface="Tahoma" panose="020B0604030504040204" pitchFamily="34" charset="0"/>
              </a:rPr>
              <a:t>Sec. 289, 292, RA 7160</a:t>
            </a:r>
          </a:p>
        </p:txBody>
      </p:sp>
    </p:spTree>
    <p:extLst>
      <p:ext uri="{BB962C8B-B14F-4D97-AF65-F5344CB8AC3E}">
        <p14:creationId xmlns:p14="http://schemas.microsoft.com/office/powerpoint/2010/main" val="2642100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P spid="8" grpId="0"/>
      <p:bldP spid="9" grpId="0" animBg="1"/>
      <p:bldP spid="10" grpId="0"/>
      <p:bldP spid="11" grpId="0" animBg="1"/>
      <p:bldP spid="12"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11401" y="896286"/>
            <a:ext cx="5343525" cy="635000"/>
          </a:xfrm>
          <a:prstGeom prst="rect">
            <a:avLst/>
          </a:prstGeom>
        </p:spPr>
        <p:txBody>
          <a:bodyPr vert="horz" wrap="square" lIns="0" tIns="12700" rIns="0" bIns="0" rtlCol="0">
            <a:spAutoFit/>
          </a:bodyPr>
          <a:lstStyle/>
          <a:p>
            <a:pPr marL="12700">
              <a:lnSpc>
                <a:spcPct val="100000"/>
              </a:lnSpc>
              <a:spcBef>
                <a:spcPts val="100"/>
              </a:spcBef>
            </a:pPr>
            <a:r>
              <a:rPr sz="4000" spc="-200" dirty="0">
                <a:solidFill>
                  <a:srgbClr val="000000"/>
                </a:solidFill>
                <a:latin typeface="Verdana"/>
                <a:cs typeface="Verdana"/>
              </a:rPr>
              <a:t>BUDGET</a:t>
            </a:r>
            <a:r>
              <a:rPr sz="4000" spc="-600" dirty="0">
                <a:solidFill>
                  <a:srgbClr val="000000"/>
                </a:solidFill>
                <a:latin typeface="Verdana"/>
                <a:cs typeface="Verdana"/>
              </a:rPr>
              <a:t> </a:t>
            </a:r>
            <a:r>
              <a:rPr sz="4000" spc="-275" dirty="0">
                <a:solidFill>
                  <a:srgbClr val="000000"/>
                </a:solidFill>
                <a:latin typeface="Verdana"/>
                <a:cs typeface="Verdana"/>
              </a:rPr>
              <a:t>EXECUTION</a:t>
            </a:r>
            <a:endParaRPr sz="4000">
              <a:latin typeface="Verdana"/>
              <a:cs typeface="Verdana"/>
            </a:endParaRPr>
          </a:p>
        </p:txBody>
      </p:sp>
      <p:grpSp>
        <p:nvGrpSpPr>
          <p:cNvPr id="3" name="object 3"/>
          <p:cNvGrpSpPr/>
          <p:nvPr/>
        </p:nvGrpSpPr>
        <p:grpSpPr>
          <a:xfrm>
            <a:off x="395411" y="801478"/>
            <a:ext cx="887730" cy="887730"/>
            <a:chOff x="395411" y="801478"/>
            <a:chExt cx="887730" cy="887730"/>
          </a:xfrm>
        </p:grpSpPr>
        <p:sp>
          <p:nvSpPr>
            <p:cNvPr id="4" name="object 4"/>
            <p:cNvSpPr/>
            <p:nvPr/>
          </p:nvSpPr>
          <p:spPr>
            <a:xfrm>
              <a:off x="401761" y="807828"/>
              <a:ext cx="875030" cy="875030"/>
            </a:xfrm>
            <a:custGeom>
              <a:avLst/>
              <a:gdLst/>
              <a:ahLst/>
              <a:cxnLst/>
              <a:rect l="l" t="t" r="r" b="b"/>
              <a:pathLst>
                <a:path w="875030" h="875030">
                  <a:moveTo>
                    <a:pt x="437249" y="874498"/>
                  </a:moveTo>
                  <a:lnTo>
                    <a:pt x="389605" y="871932"/>
                  </a:lnTo>
                  <a:lnTo>
                    <a:pt x="343448" y="864413"/>
                  </a:lnTo>
                  <a:lnTo>
                    <a:pt x="299044" y="852207"/>
                  </a:lnTo>
                  <a:lnTo>
                    <a:pt x="256659" y="835580"/>
                  </a:lnTo>
                  <a:lnTo>
                    <a:pt x="216560" y="814801"/>
                  </a:lnTo>
                  <a:lnTo>
                    <a:pt x="179015" y="790134"/>
                  </a:lnTo>
                  <a:lnTo>
                    <a:pt x="144289" y="761848"/>
                  </a:lnTo>
                  <a:lnTo>
                    <a:pt x="112649" y="730209"/>
                  </a:lnTo>
                  <a:lnTo>
                    <a:pt x="84363" y="695483"/>
                  </a:lnTo>
                  <a:lnTo>
                    <a:pt x="59697" y="657937"/>
                  </a:lnTo>
                  <a:lnTo>
                    <a:pt x="38917" y="617838"/>
                  </a:lnTo>
                  <a:lnTo>
                    <a:pt x="22291" y="575454"/>
                  </a:lnTo>
                  <a:lnTo>
                    <a:pt x="10085" y="531049"/>
                  </a:lnTo>
                  <a:lnTo>
                    <a:pt x="2565" y="484892"/>
                  </a:lnTo>
                  <a:lnTo>
                    <a:pt x="0" y="437249"/>
                  </a:lnTo>
                  <a:lnTo>
                    <a:pt x="2565" y="389605"/>
                  </a:lnTo>
                  <a:lnTo>
                    <a:pt x="10085" y="343448"/>
                  </a:lnTo>
                  <a:lnTo>
                    <a:pt x="22291" y="299044"/>
                  </a:lnTo>
                  <a:lnTo>
                    <a:pt x="38917" y="256659"/>
                  </a:lnTo>
                  <a:lnTo>
                    <a:pt x="59697" y="216560"/>
                  </a:lnTo>
                  <a:lnTo>
                    <a:pt x="84363" y="179015"/>
                  </a:lnTo>
                  <a:lnTo>
                    <a:pt x="112649" y="144289"/>
                  </a:lnTo>
                  <a:lnTo>
                    <a:pt x="144289" y="112649"/>
                  </a:lnTo>
                  <a:lnTo>
                    <a:pt x="179015" y="84363"/>
                  </a:lnTo>
                  <a:lnTo>
                    <a:pt x="216560" y="59697"/>
                  </a:lnTo>
                  <a:lnTo>
                    <a:pt x="256659" y="38917"/>
                  </a:lnTo>
                  <a:lnTo>
                    <a:pt x="299044" y="22291"/>
                  </a:lnTo>
                  <a:lnTo>
                    <a:pt x="343448" y="10085"/>
                  </a:lnTo>
                  <a:lnTo>
                    <a:pt x="389605" y="2565"/>
                  </a:lnTo>
                  <a:lnTo>
                    <a:pt x="437249" y="0"/>
                  </a:lnTo>
                  <a:lnTo>
                    <a:pt x="486586" y="2790"/>
                  </a:lnTo>
                  <a:lnTo>
                    <a:pt x="534914" y="11045"/>
                  </a:lnTo>
                  <a:lnTo>
                    <a:pt x="581804" y="24586"/>
                  </a:lnTo>
                  <a:lnTo>
                    <a:pt x="626829" y="43236"/>
                  </a:lnTo>
                  <a:lnTo>
                    <a:pt x="669560" y="66817"/>
                  </a:lnTo>
                  <a:lnTo>
                    <a:pt x="709570" y="95153"/>
                  </a:lnTo>
                  <a:lnTo>
                    <a:pt x="746431" y="128067"/>
                  </a:lnTo>
                  <a:lnTo>
                    <a:pt x="779344" y="164927"/>
                  </a:lnTo>
                  <a:lnTo>
                    <a:pt x="807680" y="204937"/>
                  </a:lnTo>
                  <a:lnTo>
                    <a:pt x="831262" y="247668"/>
                  </a:lnTo>
                  <a:lnTo>
                    <a:pt x="849911" y="292693"/>
                  </a:lnTo>
                  <a:lnTo>
                    <a:pt x="863452" y="339584"/>
                  </a:lnTo>
                  <a:lnTo>
                    <a:pt x="871707" y="387911"/>
                  </a:lnTo>
                  <a:lnTo>
                    <a:pt x="874498" y="437249"/>
                  </a:lnTo>
                  <a:lnTo>
                    <a:pt x="871932" y="484892"/>
                  </a:lnTo>
                  <a:lnTo>
                    <a:pt x="864413" y="531049"/>
                  </a:lnTo>
                  <a:lnTo>
                    <a:pt x="852206" y="575454"/>
                  </a:lnTo>
                  <a:lnTo>
                    <a:pt x="835580" y="617838"/>
                  </a:lnTo>
                  <a:lnTo>
                    <a:pt x="814800" y="657937"/>
                  </a:lnTo>
                  <a:lnTo>
                    <a:pt x="790134" y="695483"/>
                  </a:lnTo>
                  <a:lnTo>
                    <a:pt x="761847" y="730209"/>
                  </a:lnTo>
                  <a:lnTo>
                    <a:pt x="730208" y="761848"/>
                  </a:lnTo>
                  <a:lnTo>
                    <a:pt x="695482" y="790134"/>
                  </a:lnTo>
                  <a:lnTo>
                    <a:pt x="657936" y="814801"/>
                  </a:lnTo>
                  <a:lnTo>
                    <a:pt x="617837" y="835580"/>
                  </a:lnTo>
                  <a:lnTo>
                    <a:pt x="575453" y="852207"/>
                  </a:lnTo>
                  <a:lnTo>
                    <a:pt x="531048" y="864413"/>
                  </a:lnTo>
                  <a:lnTo>
                    <a:pt x="484891" y="871932"/>
                  </a:lnTo>
                  <a:lnTo>
                    <a:pt x="437249" y="874498"/>
                  </a:lnTo>
                  <a:close/>
                </a:path>
              </a:pathLst>
            </a:custGeom>
            <a:solidFill>
              <a:srgbClr val="FFF2CC"/>
            </a:solidFill>
          </p:spPr>
          <p:txBody>
            <a:bodyPr wrap="square" lIns="0" tIns="0" rIns="0" bIns="0" rtlCol="0"/>
            <a:lstStyle/>
            <a:p>
              <a:endParaRPr/>
            </a:p>
          </p:txBody>
        </p:sp>
        <p:sp>
          <p:nvSpPr>
            <p:cNvPr id="5" name="object 5"/>
            <p:cNvSpPr/>
            <p:nvPr/>
          </p:nvSpPr>
          <p:spPr>
            <a:xfrm>
              <a:off x="401761" y="807828"/>
              <a:ext cx="875030" cy="875030"/>
            </a:xfrm>
            <a:custGeom>
              <a:avLst/>
              <a:gdLst/>
              <a:ahLst/>
              <a:cxnLst/>
              <a:rect l="l" t="t" r="r" b="b"/>
              <a:pathLst>
                <a:path w="875030" h="875030">
                  <a:moveTo>
                    <a:pt x="0" y="437249"/>
                  </a:moveTo>
                  <a:lnTo>
                    <a:pt x="2565" y="389605"/>
                  </a:lnTo>
                  <a:lnTo>
                    <a:pt x="10085" y="343448"/>
                  </a:lnTo>
                  <a:lnTo>
                    <a:pt x="22291" y="299044"/>
                  </a:lnTo>
                  <a:lnTo>
                    <a:pt x="38917" y="256659"/>
                  </a:lnTo>
                  <a:lnTo>
                    <a:pt x="59697" y="216560"/>
                  </a:lnTo>
                  <a:lnTo>
                    <a:pt x="84363" y="179015"/>
                  </a:lnTo>
                  <a:lnTo>
                    <a:pt x="112649" y="144289"/>
                  </a:lnTo>
                  <a:lnTo>
                    <a:pt x="144289" y="112649"/>
                  </a:lnTo>
                  <a:lnTo>
                    <a:pt x="179015" y="84363"/>
                  </a:lnTo>
                  <a:lnTo>
                    <a:pt x="216560" y="59697"/>
                  </a:lnTo>
                  <a:lnTo>
                    <a:pt x="256659" y="38917"/>
                  </a:lnTo>
                  <a:lnTo>
                    <a:pt x="299044" y="22291"/>
                  </a:lnTo>
                  <a:lnTo>
                    <a:pt x="343448" y="10085"/>
                  </a:lnTo>
                  <a:lnTo>
                    <a:pt x="389605" y="2565"/>
                  </a:lnTo>
                  <a:lnTo>
                    <a:pt x="437249" y="0"/>
                  </a:lnTo>
                  <a:lnTo>
                    <a:pt x="486586" y="2790"/>
                  </a:lnTo>
                  <a:lnTo>
                    <a:pt x="534914" y="11045"/>
                  </a:lnTo>
                  <a:lnTo>
                    <a:pt x="581804" y="24586"/>
                  </a:lnTo>
                  <a:lnTo>
                    <a:pt x="626829" y="43236"/>
                  </a:lnTo>
                  <a:lnTo>
                    <a:pt x="669560" y="66817"/>
                  </a:lnTo>
                  <a:lnTo>
                    <a:pt x="709570" y="95153"/>
                  </a:lnTo>
                  <a:lnTo>
                    <a:pt x="746430" y="128067"/>
                  </a:lnTo>
                  <a:lnTo>
                    <a:pt x="779344" y="164927"/>
                  </a:lnTo>
                  <a:lnTo>
                    <a:pt x="807680" y="204937"/>
                  </a:lnTo>
                  <a:lnTo>
                    <a:pt x="831262" y="247668"/>
                  </a:lnTo>
                  <a:lnTo>
                    <a:pt x="849911" y="292693"/>
                  </a:lnTo>
                  <a:lnTo>
                    <a:pt x="863452" y="339584"/>
                  </a:lnTo>
                  <a:lnTo>
                    <a:pt x="871707" y="387911"/>
                  </a:lnTo>
                  <a:lnTo>
                    <a:pt x="874498" y="437249"/>
                  </a:lnTo>
                  <a:lnTo>
                    <a:pt x="871932" y="484892"/>
                  </a:lnTo>
                  <a:lnTo>
                    <a:pt x="864413" y="531049"/>
                  </a:lnTo>
                  <a:lnTo>
                    <a:pt x="852206" y="575454"/>
                  </a:lnTo>
                  <a:lnTo>
                    <a:pt x="835580" y="617838"/>
                  </a:lnTo>
                  <a:lnTo>
                    <a:pt x="814800" y="657937"/>
                  </a:lnTo>
                  <a:lnTo>
                    <a:pt x="790134" y="695483"/>
                  </a:lnTo>
                  <a:lnTo>
                    <a:pt x="761847" y="730209"/>
                  </a:lnTo>
                  <a:lnTo>
                    <a:pt x="730208" y="761848"/>
                  </a:lnTo>
                  <a:lnTo>
                    <a:pt x="695482" y="790134"/>
                  </a:lnTo>
                  <a:lnTo>
                    <a:pt x="657936" y="814801"/>
                  </a:lnTo>
                  <a:lnTo>
                    <a:pt x="617837" y="835580"/>
                  </a:lnTo>
                  <a:lnTo>
                    <a:pt x="575453" y="852207"/>
                  </a:lnTo>
                  <a:lnTo>
                    <a:pt x="531048" y="864413"/>
                  </a:lnTo>
                  <a:lnTo>
                    <a:pt x="484891" y="871932"/>
                  </a:lnTo>
                  <a:lnTo>
                    <a:pt x="437249" y="874498"/>
                  </a:lnTo>
                  <a:lnTo>
                    <a:pt x="389605" y="871932"/>
                  </a:lnTo>
                  <a:lnTo>
                    <a:pt x="343448" y="864413"/>
                  </a:lnTo>
                  <a:lnTo>
                    <a:pt x="299044" y="852207"/>
                  </a:lnTo>
                  <a:lnTo>
                    <a:pt x="256659" y="835580"/>
                  </a:lnTo>
                  <a:lnTo>
                    <a:pt x="216560" y="814801"/>
                  </a:lnTo>
                  <a:lnTo>
                    <a:pt x="179015" y="790134"/>
                  </a:lnTo>
                  <a:lnTo>
                    <a:pt x="144289" y="761848"/>
                  </a:lnTo>
                  <a:lnTo>
                    <a:pt x="112649" y="730209"/>
                  </a:lnTo>
                  <a:lnTo>
                    <a:pt x="84363" y="695483"/>
                  </a:lnTo>
                  <a:lnTo>
                    <a:pt x="59697" y="657937"/>
                  </a:lnTo>
                  <a:lnTo>
                    <a:pt x="38917" y="617838"/>
                  </a:lnTo>
                  <a:lnTo>
                    <a:pt x="22291" y="575454"/>
                  </a:lnTo>
                  <a:lnTo>
                    <a:pt x="10085" y="531049"/>
                  </a:lnTo>
                  <a:lnTo>
                    <a:pt x="2565" y="484892"/>
                  </a:lnTo>
                  <a:lnTo>
                    <a:pt x="0" y="437249"/>
                  </a:lnTo>
                  <a:close/>
                </a:path>
              </a:pathLst>
            </a:custGeom>
            <a:ln w="12699">
              <a:solidFill>
                <a:srgbClr val="FFF2CC"/>
              </a:solidFill>
            </a:ln>
          </p:spPr>
          <p:txBody>
            <a:bodyPr wrap="square" lIns="0" tIns="0" rIns="0" bIns="0" rtlCol="0"/>
            <a:lstStyle/>
            <a:p>
              <a:endParaRPr/>
            </a:p>
          </p:txBody>
        </p:sp>
        <p:sp>
          <p:nvSpPr>
            <p:cNvPr id="6" name="object 6"/>
            <p:cNvSpPr/>
            <p:nvPr/>
          </p:nvSpPr>
          <p:spPr>
            <a:xfrm>
              <a:off x="537143" y="931050"/>
              <a:ext cx="635956" cy="635956"/>
            </a:xfrm>
            <a:prstGeom prst="rect">
              <a:avLst/>
            </a:prstGeom>
            <a:blipFill>
              <a:blip r:embed="rId3" cstate="print"/>
              <a:stretch>
                <a:fillRect/>
              </a:stretch>
            </a:blipFill>
          </p:spPr>
          <p:txBody>
            <a:bodyPr wrap="square" lIns="0" tIns="0" rIns="0" bIns="0" rtlCol="0"/>
            <a:lstStyle/>
            <a:p>
              <a:endParaRPr/>
            </a:p>
          </p:txBody>
        </p:sp>
      </p:grpSp>
      <p:sp>
        <p:nvSpPr>
          <p:cNvPr id="7" name="object 7"/>
          <p:cNvSpPr txBox="1"/>
          <p:nvPr/>
        </p:nvSpPr>
        <p:spPr>
          <a:xfrm>
            <a:off x="1135784" y="2079868"/>
            <a:ext cx="10223500" cy="3687445"/>
          </a:xfrm>
          <a:prstGeom prst="rect">
            <a:avLst/>
          </a:prstGeom>
        </p:spPr>
        <p:txBody>
          <a:bodyPr vert="horz" wrap="square" lIns="0" tIns="12700" rIns="0" bIns="0" rtlCol="0">
            <a:spAutoFit/>
          </a:bodyPr>
          <a:lstStyle/>
          <a:p>
            <a:pPr marL="12700" marR="5080" indent="-1905" algn="ctr">
              <a:lnSpc>
                <a:spcPct val="100000"/>
              </a:lnSpc>
              <a:spcBef>
                <a:spcPts val="100"/>
              </a:spcBef>
            </a:pPr>
            <a:r>
              <a:rPr sz="2800" i="1" spc="-70" dirty="0">
                <a:latin typeface="Arial"/>
                <a:cs typeface="Arial"/>
              </a:rPr>
              <a:t>“The</a:t>
            </a:r>
            <a:r>
              <a:rPr sz="2800" i="1" spc="-100" dirty="0">
                <a:latin typeface="Arial"/>
                <a:cs typeface="Arial"/>
              </a:rPr>
              <a:t> </a:t>
            </a:r>
            <a:r>
              <a:rPr sz="2800" i="1" spc="-5" dirty="0">
                <a:latin typeface="Arial"/>
                <a:cs typeface="Arial"/>
              </a:rPr>
              <a:t>ordinance</a:t>
            </a:r>
            <a:r>
              <a:rPr sz="2800" i="1" spc="-95" dirty="0">
                <a:latin typeface="Arial"/>
                <a:cs typeface="Arial"/>
              </a:rPr>
              <a:t> </a:t>
            </a:r>
            <a:r>
              <a:rPr sz="2800" i="1" dirty="0">
                <a:latin typeface="Arial"/>
                <a:cs typeface="Arial"/>
              </a:rPr>
              <a:t>enacting</a:t>
            </a:r>
            <a:r>
              <a:rPr sz="2800" i="1" spc="-130" dirty="0">
                <a:latin typeface="Arial"/>
                <a:cs typeface="Arial"/>
              </a:rPr>
              <a:t> </a:t>
            </a:r>
            <a:r>
              <a:rPr sz="2800" i="1" spc="-20" dirty="0">
                <a:latin typeface="Arial"/>
                <a:cs typeface="Arial"/>
              </a:rPr>
              <a:t>the</a:t>
            </a:r>
            <a:r>
              <a:rPr sz="2800" i="1" spc="-95" dirty="0">
                <a:latin typeface="Arial"/>
                <a:cs typeface="Arial"/>
              </a:rPr>
              <a:t> </a:t>
            </a:r>
            <a:r>
              <a:rPr sz="2800" i="1" spc="5" dirty="0">
                <a:latin typeface="Arial"/>
                <a:cs typeface="Arial"/>
              </a:rPr>
              <a:t>annual</a:t>
            </a:r>
            <a:r>
              <a:rPr sz="2800" i="1" spc="-95" dirty="0">
                <a:latin typeface="Arial"/>
                <a:cs typeface="Arial"/>
              </a:rPr>
              <a:t> </a:t>
            </a:r>
            <a:r>
              <a:rPr sz="2800" i="1" spc="15" dirty="0">
                <a:latin typeface="Arial"/>
                <a:cs typeface="Arial"/>
              </a:rPr>
              <a:t>budget</a:t>
            </a:r>
            <a:r>
              <a:rPr sz="2800" i="1" spc="-110" dirty="0">
                <a:latin typeface="Arial"/>
                <a:cs typeface="Arial"/>
              </a:rPr>
              <a:t> </a:t>
            </a:r>
            <a:r>
              <a:rPr sz="2800" i="1" spc="-15" dirty="0">
                <a:latin typeface="Arial"/>
                <a:cs typeface="Arial"/>
              </a:rPr>
              <a:t>shall</a:t>
            </a:r>
            <a:r>
              <a:rPr sz="2800" i="1" spc="-120" dirty="0">
                <a:latin typeface="Arial"/>
                <a:cs typeface="Arial"/>
              </a:rPr>
              <a:t> </a:t>
            </a:r>
            <a:r>
              <a:rPr sz="2800" i="1" spc="-30" dirty="0">
                <a:latin typeface="Arial"/>
                <a:cs typeface="Arial"/>
              </a:rPr>
              <a:t>take</a:t>
            </a:r>
            <a:r>
              <a:rPr sz="2800" i="1" spc="-95" dirty="0">
                <a:latin typeface="Arial"/>
                <a:cs typeface="Arial"/>
              </a:rPr>
              <a:t> </a:t>
            </a:r>
            <a:r>
              <a:rPr sz="2800" i="1" spc="-10" dirty="0">
                <a:latin typeface="Arial"/>
                <a:cs typeface="Arial"/>
              </a:rPr>
              <a:t>effect</a:t>
            </a:r>
            <a:r>
              <a:rPr sz="2800" i="1" spc="-114" dirty="0">
                <a:latin typeface="Arial"/>
                <a:cs typeface="Arial"/>
              </a:rPr>
              <a:t> </a:t>
            </a:r>
            <a:r>
              <a:rPr sz="2800" i="1" spc="70" dirty="0">
                <a:latin typeface="Arial"/>
                <a:cs typeface="Arial"/>
              </a:rPr>
              <a:t>at</a:t>
            </a:r>
            <a:r>
              <a:rPr sz="2800" i="1" spc="-135" dirty="0">
                <a:latin typeface="Arial"/>
                <a:cs typeface="Arial"/>
              </a:rPr>
              <a:t> </a:t>
            </a:r>
            <a:r>
              <a:rPr sz="2800" i="1" spc="-20" dirty="0">
                <a:latin typeface="Arial"/>
                <a:cs typeface="Arial"/>
              </a:rPr>
              <a:t>the  </a:t>
            </a:r>
            <a:r>
              <a:rPr sz="2800" i="1" spc="-10" dirty="0">
                <a:latin typeface="Arial"/>
                <a:cs typeface="Arial"/>
              </a:rPr>
              <a:t>beginning </a:t>
            </a:r>
            <a:r>
              <a:rPr sz="2800" i="1" spc="30" dirty="0">
                <a:latin typeface="Arial"/>
                <a:cs typeface="Arial"/>
              </a:rPr>
              <a:t>of </a:t>
            </a:r>
            <a:r>
              <a:rPr sz="2800" i="1" spc="-20" dirty="0">
                <a:latin typeface="Arial"/>
                <a:cs typeface="Arial"/>
              </a:rPr>
              <a:t>the </a:t>
            </a:r>
            <a:r>
              <a:rPr sz="2800" i="1" spc="-50" dirty="0">
                <a:latin typeface="Arial"/>
                <a:cs typeface="Arial"/>
              </a:rPr>
              <a:t>ensuing </a:t>
            </a:r>
            <a:r>
              <a:rPr sz="2800" i="1" spc="10" dirty="0">
                <a:latin typeface="Arial"/>
                <a:cs typeface="Arial"/>
              </a:rPr>
              <a:t>calendar </a:t>
            </a:r>
            <a:r>
              <a:rPr sz="2800" i="1" spc="-50" dirty="0">
                <a:latin typeface="Arial"/>
                <a:cs typeface="Arial"/>
              </a:rPr>
              <a:t>year. </a:t>
            </a:r>
            <a:r>
              <a:rPr sz="2800" i="1" spc="-60" dirty="0">
                <a:latin typeface="Arial"/>
                <a:cs typeface="Arial"/>
              </a:rPr>
              <a:t>An </a:t>
            </a:r>
            <a:r>
              <a:rPr sz="2800" i="1" spc="-5" dirty="0">
                <a:latin typeface="Arial"/>
                <a:cs typeface="Arial"/>
              </a:rPr>
              <a:t>ordinance </a:t>
            </a:r>
            <a:r>
              <a:rPr sz="2800" i="1" dirty="0">
                <a:latin typeface="Arial"/>
                <a:cs typeface="Arial"/>
              </a:rPr>
              <a:t>enacting </a:t>
            </a:r>
            <a:r>
              <a:rPr sz="2800" i="1" spc="50" dirty="0">
                <a:latin typeface="Arial"/>
                <a:cs typeface="Arial"/>
              </a:rPr>
              <a:t>a  </a:t>
            </a:r>
            <a:r>
              <a:rPr sz="2800" i="1" spc="-10" dirty="0">
                <a:latin typeface="Arial"/>
                <a:cs typeface="Arial"/>
              </a:rPr>
              <a:t>supplemental</a:t>
            </a:r>
            <a:r>
              <a:rPr sz="2800" i="1" spc="-90" dirty="0">
                <a:latin typeface="Arial"/>
                <a:cs typeface="Arial"/>
              </a:rPr>
              <a:t> </a:t>
            </a:r>
            <a:r>
              <a:rPr sz="2800" i="1" spc="-5" dirty="0">
                <a:latin typeface="Arial"/>
                <a:cs typeface="Arial"/>
              </a:rPr>
              <a:t>budget,</a:t>
            </a:r>
            <a:r>
              <a:rPr sz="2800" i="1" spc="-90" dirty="0">
                <a:latin typeface="Arial"/>
                <a:cs typeface="Arial"/>
              </a:rPr>
              <a:t> </a:t>
            </a:r>
            <a:r>
              <a:rPr sz="2800" i="1" spc="-25" dirty="0">
                <a:latin typeface="Arial"/>
                <a:cs typeface="Arial"/>
              </a:rPr>
              <a:t>however,</a:t>
            </a:r>
            <a:r>
              <a:rPr sz="2800" i="1" spc="-90" dirty="0">
                <a:latin typeface="Arial"/>
                <a:cs typeface="Arial"/>
              </a:rPr>
              <a:t> </a:t>
            </a:r>
            <a:r>
              <a:rPr sz="2800" i="1" spc="-15" dirty="0">
                <a:latin typeface="Arial"/>
                <a:cs typeface="Arial"/>
              </a:rPr>
              <a:t>shall</a:t>
            </a:r>
            <a:r>
              <a:rPr sz="2800" i="1" spc="-114" dirty="0">
                <a:latin typeface="Arial"/>
                <a:cs typeface="Arial"/>
              </a:rPr>
              <a:t> </a:t>
            </a:r>
            <a:r>
              <a:rPr sz="2800" i="1" spc="-30" dirty="0">
                <a:latin typeface="Arial"/>
                <a:cs typeface="Arial"/>
              </a:rPr>
              <a:t>take</a:t>
            </a:r>
            <a:r>
              <a:rPr sz="2800" i="1" spc="-90" dirty="0">
                <a:latin typeface="Arial"/>
                <a:cs typeface="Arial"/>
              </a:rPr>
              <a:t> </a:t>
            </a:r>
            <a:r>
              <a:rPr sz="2800" i="1" spc="-10" dirty="0">
                <a:latin typeface="Arial"/>
                <a:cs typeface="Arial"/>
              </a:rPr>
              <a:t>effect</a:t>
            </a:r>
            <a:r>
              <a:rPr sz="2800" i="1" spc="-100" dirty="0">
                <a:latin typeface="Arial"/>
                <a:cs typeface="Arial"/>
              </a:rPr>
              <a:t> </a:t>
            </a:r>
            <a:r>
              <a:rPr sz="2800" i="1" dirty="0">
                <a:latin typeface="Arial"/>
                <a:cs typeface="Arial"/>
              </a:rPr>
              <a:t>upon</a:t>
            </a:r>
            <a:r>
              <a:rPr sz="2800" i="1" spc="-90" dirty="0">
                <a:latin typeface="Arial"/>
                <a:cs typeface="Arial"/>
              </a:rPr>
              <a:t> </a:t>
            </a:r>
            <a:r>
              <a:rPr sz="2800" i="1" spc="-25" dirty="0">
                <a:latin typeface="Arial"/>
                <a:cs typeface="Arial"/>
              </a:rPr>
              <a:t>its</a:t>
            </a:r>
            <a:r>
              <a:rPr sz="2800" i="1" spc="-90" dirty="0">
                <a:latin typeface="Arial"/>
                <a:cs typeface="Arial"/>
              </a:rPr>
              <a:t> </a:t>
            </a:r>
            <a:r>
              <a:rPr sz="2800" i="1" spc="40" dirty="0">
                <a:latin typeface="Arial"/>
                <a:cs typeface="Arial"/>
              </a:rPr>
              <a:t>approval  or </a:t>
            </a:r>
            <a:r>
              <a:rPr sz="2800" i="1" spc="-10" dirty="0">
                <a:latin typeface="Arial"/>
                <a:cs typeface="Arial"/>
              </a:rPr>
              <a:t>on </a:t>
            </a:r>
            <a:r>
              <a:rPr sz="2800" i="1" spc="-20" dirty="0">
                <a:latin typeface="Arial"/>
                <a:cs typeface="Arial"/>
              </a:rPr>
              <a:t>the </a:t>
            </a:r>
            <a:r>
              <a:rPr sz="2800" i="1" spc="15" dirty="0">
                <a:latin typeface="Arial"/>
                <a:cs typeface="Arial"/>
              </a:rPr>
              <a:t>date</a:t>
            </a:r>
            <a:r>
              <a:rPr sz="2800" i="1" spc="-570" dirty="0">
                <a:latin typeface="Arial"/>
                <a:cs typeface="Arial"/>
              </a:rPr>
              <a:t> </a:t>
            </a:r>
            <a:r>
              <a:rPr sz="2800" i="1" spc="-5" dirty="0">
                <a:latin typeface="Arial"/>
                <a:cs typeface="Arial"/>
              </a:rPr>
              <a:t>ﬁxed </a:t>
            </a:r>
            <a:r>
              <a:rPr sz="2800" i="1" spc="-95" dirty="0">
                <a:latin typeface="Arial"/>
                <a:cs typeface="Arial"/>
              </a:rPr>
              <a:t>herein.”</a:t>
            </a:r>
            <a:endParaRPr sz="2800">
              <a:latin typeface="Arial"/>
              <a:cs typeface="Arial"/>
            </a:endParaRPr>
          </a:p>
          <a:p>
            <a:pPr marL="486409" marR="479425" algn="ctr">
              <a:lnSpc>
                <a:spcPct val="100000"/>
              </a:lnSpc>
              <a:spcBef>
                <a:spcPts val="960"/>
              </a:spcBef>
            </a:pPr>
            <a:r>
              <a:rPr sz="2800" i="1" spc="-70" dirty="0">
                <a:latin typeface="Arial"/>
                <a:cs typeface="Arial"/>
              </a:rPr>
              <a:t>“The</a:t>
            </a:r>
            <a:r>
              <a:rPr sz="2800" i="1" spc="-100" dirty="0">
                <a:latin typeface="Arial"/>
                <a:cs typeface="Arial"/>
              </a:rPr>
              <a:t> </a:t>
            </a:r>
            <a:r>
              <a:rPr sz="2800" i="1" spc="-75" dirty="0">
                <a:latin typeface="Arial"/>
                <a:cs typeface="Arial"/>
              </a:rPr>
              <a:t>Punong</a:t>
            </a:r>
            <a:r>
              <a:rPr sz="2800" i="1" spc="-95" dirty="0">
                <a:latin typeface="Arial"/>
                <a:cs typeface="Arial"/>
              </a:rPr>
              <a:t> </a:t>
            </a:r>
            <a:r>
              <a:rPr sz="2800" i="1" spc="-10" dirty="0">
                <a:latin typeface="Arial"/>
                <a:cs typeface="Arial"/>
              </a:rPr>
              <a:t>Barangay</a:t>
            </a:r>
            <a:r>
              <a:rPr sz="2800" i="1" spc="-160" dirty="0">
                <a:latin typeface="Arial"/>
                <a:cs typeface="Arial"/>
              </a:rPr>
              <a:t> </a:t>
            </a:r>
            <a:r>
              <a:rPr sz="2800" i="1" spc="-15" dirty="0">
                <a:latin typeface="Arial"/>
                <a:cs typeface="Arial"/>
              </a:rPr>
              <a:t>shall</a:t>
            </a:r>
            <a:r>
              <a:rPr sz="2800" i="1" spc="-95" dirty="0">
                <a:latin typeface="Arial"/>
                <a:cs typeface="Arial"/>
              </a:rPr>
              <a:t> </a:t>
            </a:r>
            <a:r>
              <a:rPr sz="2800" i="1" spc="-30" dirty="0">
                <a:latin typeface="Arial"/>
                <a:cs typeface="Arial"/>
              </a:rPr>
              <a:t>be</a:t>
            </a:r>
            <a:r>
              <a:rPr sz="2800" i="1" spc="-95" dirty="0">
                <a:latin typeface="Arial"/>
                <a:cs typeface="Arial"/>
              </a:rPr>
              <a:t> </a:t>
            </a:r>
            <a:r>
              <a:rPr sz="2800" i="1" spc="45" dirty="0">
                <a:latin typeface="Arial"/>
                <a:cs typeface="Arial"/>
              </a:rPr>
              <a:t>primarily</a:t>
            </a:r>
            <a:r>
              <a:rPr sz="2800" i="1" spc="-165" dirty="0">
                <a:latin typeface="Arial"/>
                <a:cs typeface="Arial"/>
              </a:rPr>
              <a:t> </a:t>
            </a:r>
            <a:r>
              <a:rPr sz="2800" i="1" spc="-35" dirty="0">
                <a:latin typeface="Arial"/>
                <a:cs typeface="Arial"/>
              </a:rPr>
              <a:t>responsible</a:t>
            </a:r>
            <a:r>
              <a:rPr sz="2800" i="1" spc="-120" dirty="0">
                <a:latin typeface="Arial"/>
                <a:cs typeface="Arial"/>
              </a:rPr>
              <a:t> </a:t>
            </a:r>
            <a:r>
              <a:rPr sz="2800" i="1" spc="40" dirty="0">
                <a:latin typeface="Arial"/>
                <a:cs typeface="Arial"/>
              </a:rPr>
              <a:t>for</a:t>
            </a:r>
            <a:r>
              <a:rPr sz="2800" i="1" spc="-180" dirty="0">
                <a:latin typeface="Arial"/>
                <a:cs typeface="Arial"/>
              </a:rPr>
              <a:t> </a:t>
            </a:r>
            <a:r>
              <a:rPr sz="2800" i="1" spc="-20" dirty="0">
                <a:latin typeface="Arial"/>
                <a:cs typeface="Arial"/>
              </a:rPr>
              <a:t>the  </a:t>
            </a:r>
            <a:r>
              <a:rPr sz="2800" i="1" spc="-135" dirty="0">
                <a:latin typeface="Arial"/>
                <a:cs typeface="Arial"/>
              </a:rPr>
              <a:t>execution… </a:t>
            </a:r>
            <a:r>
              <a:rPr sz="2800" i="1" spc="30" dirty="0">
                <a:latin typeface="Arial"/>
                <a:cs typeface="Arial"/>
              </a:rPr>
              <a:t>of </a:t>
            </a:r>
            <a:r>
              <a:rPr sz="2800" i="1" spc="-20" dirty="0">
                <a:latin typeface="Arial"/>
                <a:cs typeface="Arial"/>
              </a:rPr>
              <a:t>the </a:t>
            </a:r>
            <a:r>
              <a:rPr sz="2800" i="1" spc="5" dirty="0">
                <a:latin typeface="Arial"/>
                <a:cs typeface="Arial"/>
              </a:rPr>
              <a:t>annual </a:t>
            </a:r>
            <a:r>
              <a:rPr sz="2800" i="1" spc="20" dirty="0">
                <a:latin typeface="Arial"/>
                <a:cs typeface="Arial"/>
              </a:rPr>
              <a:t>and </a:t>
            </a:r>
            <a:r>
              <a:rPr sz="2800" i="1" spc="-10" dirty="0">
                <a:latin typeface="Arial"/>
                <a:cs typeface="Arial"/>
              </a:rPr>
              <a:t>supplemental budgets </a:t>
            </a:r>
            <a:r>
              <a:rPr sz="2800" i="1" spc="30" dirty="0">
                <a:latin typeface="Arial"/>
                <a:cs typeface="Arial"/>
              </a:rPr>
              <a:t>of </a:t>
            </a:r>
            <a:r>
              <a:rPr sz="2800" i="1" spc="-20" dirty="0">
                <a:latin typeface="Arial"/>
                <a:cs typeface="Arial"/>
              </a:rPr>
              <a:t>the  </a:t>
            </a:r>
            <a:r>
              <a:rPr sz="2800" i="1" spc="5" dirty="0">
                <a:latin typeface="Arial"/>
                <a:cs typeface="Arial"/>
              </a:rPr>
              <a:t>barangay.</a:t>
            </a:r>
            <a:endParaRPr sz="2800">
              <a:latin typeface="Arial"/>
              <a:cs typeface="Arial"/>
            </a:endParaRPr>
          </a:p>
          <a:p>
            <a:pPr marR="762635" algn="r">
              <a:lnSpc>
                <a:spcPct val="100000"/>
              </a:lnSpc>
              <a:spcBef>
                <a:spcPts val="2190"/>
              </a:spcBef>
            </a:pPr>
            <a:r>
              <a:rPr sz="1800" spc="-35" dirty="0">
                <a:latin typeface="Arial"/>
                <a:cs typeface="Arial"/>
              </a:rPr>
              <a:t>Section </a:t>
            </a:r>
            <a:r>
              <a:rPr sz="1800" spc="-60" dirty="0">
                <a:latin typeface="Arial"/>
                <a:cs typeface="Arial"/>
              </a:rPr>
              <a:t>332, </a:t>
            </a:r>
            <a:r>
              <a:rPr sz="1800" spc="-140" dirty="0">
                <a:latin typeface="Arial"/>
                <a:cs typeface="Arial"/>
              </a:rPr>
              <a:t>RA </a:t>
            </a:r>
            <a:r>
              <a:rPr sz="1800" spc="-45" dirty="0">
                <a:latin typeface="Arial"/>
                <a:cs typeface="Arial"/>
              </a:rPr>
              <a:t>No.</a:t>
            </a:r>
            <a:r>
              <a:rPr sz="1800" spc="-105" dirty="0">
                <a:latin typeface="Arial"/>
                <a:cs typeface="Arial"/>
              </a:rPr>
              <a:t> </a:t>
            </a:r>
            <a:r>
              <a:rPr sz="1800" spc="-114" dirty="0">
                <a:latin typeface="Arial"/>
                <a:cs typeface="Arial"/>
              </a:rPr>
              <a:t>7160</a:t>
            </a:r>
            <a:endParaRPr sz="1800">
              <a:latin typeface="Arial"/>
              <a:cs typeface="Arial"/>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920116" y="806490"/>
            <a:ext cx="4353560" cy="756920"/>
          </a:xfrm>
          <a:prstGeom prst="rect">
            <a:avLst/>
          </a:prstGeom>
        </p:spPr>
        <p:txBody>
          <a:bodyPr vert="horz" wrap="square" lIns="0" tIns="12700" rIns="0" bIns="0" rtlCol="0">
            <a:spAutoFit/>
          </a:bodyPr>
          <a:lstStyle/>
          <a:p>
            <a:pPr marL="12700">
              <a:lnSpc>
                <a:spcPct val="100000"/>
              </a:lnSpc>
              <a:spcBef>
                <a:spcPts val="100"/>
              </a:spcBef>
            </a:pPr>
            <a:r>
              <a:rPr sz="4800" b="1" spc="-95" dirty="0">
                <a:solidFill>
                  <a:srgbClr val="000000"/>
                </a:solidFill>
                <a:latin typeface="Verdana"/>
                <a:cs typeface="Verdana"/>
              </a:rPr>
              <a:t>KEY</a:t>
            </a:r>
            <a:r>
              <a:rPr sz="4800" b="1" spc="-715" dirty="0">
                <a:solidFill>
                  <a:srgbClr val="000000"/>
                </a:solidFill>
                <a:latin typeface="Verdana"/>
                <a:cs typeface="Verdana"/>
              </a:rPr>
              <a:t> </a:t>
            </a:r>
            <a:r>
              <a:rPr sz="4800" b="1" spc="-210" dirty="0">
                <a:solidFill>
                  <a:srgbClr val="000000"/>
                </a:solidFill>
                <a:latin typeface="Verdana"/>
                <a:cs typeface="Verdana"/>
              </a:rPr>
              <a:t>PLAYERS</a:t>
            </a:r>
            <a:endParaRPr sz="4800" b="1" dirty="0">
              <a:latin typeface="Verdana"/>
              <a:cs typeface="Verdana"/>
            </a:endParaRPr>
          </a:p>
        </p:txBody>
      </p:sp>
      <p:grpSp>
        <p:nvGrpSpPr>
          <p:cNvPr id="3" name="object 3"/>
          <p:cNvGrpSpPr/>
          <p:nvPr/>
        </p:nvGrpSpPr>
        <p:grpSpPr>
          <a:xfrm>
            <a:off x="229911" y="1790146"/>
            <a:ext cx="5872480" cy="3981450"/>
            <a:chOff x="229911" y="1790146"/>
            <a:chExt cx="5872480" cy="3981450"/>
          </a:xfrm>
        </p:grpSpPr>
        <p:sp>
          <p:nvSpPr>
            <p:cNvPr id="4" name="object 4"/>
            <p:cNvSpPr/>
            <p:nvPr/>
          </p:nvSpPr>
          <p:spPr>
            <a:xfrm>
              <a:off x="229911" y="1790146"/>
              <a:ext cx="2939919" cy="3981217"/>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310874" y="1871121"/>
              <a:ext cx="2778125" cy="3819525"/>
            </a:xfrm>
            <a:custGeom>
              <a:avLst/>
              <a:gdLst/>
              <a:ahLst/>
              <a:cxnLst/>
              <a:rect l="l" t="t" r="r" b="b"/>
              <a:pathLst>
                <a:path w="2778125" h="3819525">
                  <a:moveTo>
                    <a:pt x="2669144" y="3819292"/>
                  </a:moveTo>
                  <a:lnTo>
                    <a:pt x="108839" y="3819292"/>
                  </a:lnTo>
                  <a:lnTo>
                    <a:pt x="66474" y="3810739"/>
                  </a:lnTo>
                  <a:lnTo>
                    <a:pt x="31878" y="3787414"/>
                  </a:lnTo>
                  <a:lnTo>
                    <a:pt x="8553" y="3752815"/>
                  </a:lnTo>
                  <a:lnTo>
                    <a:pt x="0" y="3710442"/>
                  </a:lnTo>
                  <a:lnTo>
                    <a:pt x="0" y="108842"/>
                  </a:lnTo>
                  <a:lnTo>
                    <a:pt x="8553" y="66475"/>
                  </a:lnTo>
                  <a:lnTo>
                    <a:pt x="31878" y="31878"/>
                  </a:lnTo>
                  <a:lnTo>
                    <a:pt x="66474" y="8553"/>
                  </a:lnTo>
                  <a:lnTo>
                    <a:pt x="108839" y="0"/>
                  </a:lnTo>
                  <a:lnTo>
                    <a:pt x="2669144" y="0"/>
                  </a:lnTo>
                  <a:lnTo>
                    <a:pt x="2710800" y="8285"/>
                  </a:lnTo>
                  <a:lnTo>
                    <a:pt x="2746119" y="31879"/>
                  </a:lnTo>
                  <a:lnTo>
                    <a:pt x="2769706" y="67189"/>
                  </a:lnTo>
                  <a:lnTo>
                    <a:pt x="2777994" y="108842"/>
                  </a:lnTo>
                  <a:lnTo>
                    <a:pt x="2777994" y="3710442"/>
                  </a:lnTo>
                  <a:lnTo>
                    <a:pt x="2769441" y="3752815"/>
                  </a:lnTo>
                  <a:lnTo>
                    <a:pt x="2746116" y="3787414"/>
                  </a:lnTo>
                  <a:lnTo>
                    <a:pt x="2711517" y="3810739"/>
                  </a:lnTo>
                  <a:lnTo>
                    <a:pt x="2669144" y="3819292"/>
                  </a:lnTo>
                  <a:close/>
                </a:path>
              </a:pathLst>
            </a:custGeom>
            <a:solidFill>
              <a:srgbClr val="FFFFFF"/>
            </a:solidFill>
          </p:spPr>
          <p:txBody>
            <a:bodyPr wrap="square" lIns="0" tIns="0" rIns="0" bIns="0" rtlCol="0"/>
            <a:lstStyle/>
            <a:p>
              <a:endParaRPr/>
            </a:p>
          </p:txBody>
        </p:sp>
        <p:sp>
          <p:nvSpPr>
            <p:cNvPr id="6" name="object 6"/>
            <p:cNvSpPr/>
            <p:nvPr/>
          </p:nvSpPr>
          <p:spPr>
            <a:xfrm>
              <a:off x="310874" y="1871121"/>
              <a:ext cx="2778125" cy="3819525"/>
            </a:xfrm>
            <a:custGeom>
              <a:avLst/>
              <a:gdLst/>
              <a:ahLst/>
              <a:cxnLst/>
              <a:rect l="l" t="t" r="r" b="b"/>
              <a:pathLst>
                <a:path w="2778125" h="3819525">
                  <a:moveTo>
                    <a:pt x="0" y="108842"/>
                  </a:moveTo>
                  <a:lnTo>
                    <a:pt x="8553" y="66475"/>
                  </a:lnTo>
                  <a:lnTo>
                    <a:pt x="31878" y="31878"/>
                  </a:lnTo>
                  <a:lnTo>
                    <a:pt x="66474" y="8553"/>
                  </a:lnTo>
                  <a:lnTo>
                    <a:pt x="108839" y="0"/>
                  </a:lnTo>
                  <a:lnTo>
                    <a:pt x="2669144" y="0"/>
                  </a:lnTo>
                  <a:lnTo>
                    <a:pt x="2710800" y="8285"/>
                  </a:lnTo>
                  <a:lnTo>
                    <a:pt x="2746119" y="31879"/>
                  </a:lnTo>
                  <a:lnTo>
                    <a:pt x="2769706" y="67189"/>
                  </a:lnTo>
                  <a:lnTo>
                    <a:pt x="2777994" y="108842"/>
                  </a:lnTo>
                  <a:lnTo>
                    <a:pt x="2777994" y="3710442"/>
                  </a:lnTo>
                  <a:lnTo>
                    <a:pt x="2769441" y="3752815"/>
                  </a:lnTo>
                  <a:lnTo>
                    <a:pt x="2746116" y="3787414"/>
                  </a:lnTo>
                  <a:lnTo>
                    <a:pt x="2711517" y="3810739"/>
                  </a:lnTo>
                  <a:lnTo>
                    <a:pt x="2669144" y="3819292"/>
                  </a:lnTo>
                  <a:lnTo>
                    <a:pt x="108839" y="3819292"/>
                  </a:lnTo>
                  <a:lnTo>
                    <a:pt x="66474" y="3810739"/>
                  </a:lnTo>
                  <a:lnTo>
                    <a:pt x="31878" y="3787414"/>
                  </a:lnTo>
                  <a:lnTo>
                    <a:pt x="8553" y="3752815"/>
                  </a:lnTo>
                  <a:lnTo>
                    <a:pt x="0" y="3710442"/>
                  </a:lnTo>
                  <a:lnTo>
                    <a:pt x="0" y="108842"/>
                  </a:lnTo>
                  <a:close/>
                </a:path>
              </a:pathLst>
            </a:custGeom>
            <a:ln w="9524">
              <a:solidFill>
                <a:srgbClr val="D8D8D8"/>
              </a:solidFill>
            </a:ln>
          </p:spPr>
          <p:txBody>
            <a:bodyPr wrap="square" lIns="0" tIns="0" rIns="0" bIns="0" rtlCol="0"/>
            <a:lstStyle/>
            <a:p>
              <a:endParaRPr/>
            </a:p>
          </p:txBody>
        </p:sp>
        <p:sp>
          <p:nvSpPr>
            <p:cNvPr id="7" name="object 7"/>
            <p:cNvSpPr/>
            <p:nvPr/>
          </p:nvSpPr>
          <p:spPr>
            <a:xfrm>
              <a:off x="437139" y="2090060"/>
              <a:ext cx="2677854" cy="2677854"/>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3262443" y="1790146"/>
              <a:ext cx="2839719" cy="3981217"/>
            </a:xfrm>
            <a:prstGeom prst="rect">
              <a:avLst/>
            </a:prstGeom>
            <a:blipFill>
              <a:blip r:embed="rId5" cstate="print"/>
              <a:stretch>
                <a:fillRect/>
              </a:stretch>
            </a:blipFill>
          </p:spPr>
          <p:txBody>
            <a:bodyPr wrap="square" lIns="0" tIns="0" rIns="0" bIns="0" rtlCol="0"/>
            <a:lstStyle/>
            <a:p>
              <a:endParaRPr/>
            </a:p>
          </p:txBody>
        </p:sp>
        <p:sp>
          <p:nvSpPr>
            <p:cNvPr id="9" name="object 9"/>
            <p:cNvSpPr/>
            <p:nvPr/>
          </p:nvSpPr>
          <p:spPr>
            <a:xfrm>
              <a:off x="3343418" y="1871121"/>
              <a:ext cx="2677795" cy="3819525"/>
            </a:xfrm>
            <a:custGeom>
              <a:avLst/>
              <a:gdLst/>
              <a:ahLst/>
              <a:cxnLst/>
              <a:rect l="l" t="t" r="r" b="b"/>
              <a:pathLst>
                <a:path w="2677795" h="3819525">
                  <a:moveTo>
                    <a:pt x="2572869" y="3819292"/>
                  </a:moveTo>
                  <a:lnTo>
                    <a:pt x="104924" y="3819292"/>
                  </a:lnTo>
                  <a:lnTo>
                    <a:pt x="64082" y="3811047"/>
                  </a:lnTo>
                  <a:lnTo>
                    <a:pt x="30731" y="3788561"/>
                  </a:lnTo>
                  <a:lnTo>
                    <a:pt x="8245" y="3755209"/>
                  </a:lnTo>
                  <a:lnTo>
                    <a:pt x="0" y="3714367"/>
                  </a:lnTo>
                  <a:lnTo>
                    <a:pt x="0" y="104917"/>
                  </a:lnTo>
                  <a:lnTo>
                    <a:pt x="8245" y="64078"/>
                  </a:lnTo>
                  <a:lnTo>
                    <a:pt x="30731" y="30729"/>
                  </a:lnTo>
                  <a:lnTo>
                    <a:pt x="64082" y="8244"/>
                  </a:lnTo>
                  <a:lnTo>
                    <a:pt x="104924" y="0"/>
                  </a:lnTo>
                  <a:lnTo>
                    <a:pt x="2572869" y="0"/>
                  </a:lnTo>
                  <a:lnTo>
                    <a:pt x="2613025" y="7986"/>
                  </a:lnTo>
                  <a:lnTo>
                    <a:pt x="2647069" y="30729"/>
                  </a:lnTo>
                  <a:lnTo>
                    <a:pt x="2669810" y="64766"/>
                  </a:lnTo>
                  <a:lnTo>
                    <a:pt x="2677794" y="104917"/>
                  </a:lnTo>
                  <a:lnTo>
                    <a:pt x="2677794" y="3714367"/>
                  </a:lnTo>
                  <a:lnTo>
                    <a:pt x="2669549" y="3755209"/>
                  </a:lnTo>
                  <a:lnTo>
                    <a:pt x="2647063" y="3788561"/>
                  </a:lnTo>
                  <a:lnTo>
                    <a:pt x="2613711" y="3811047"/>
                  </a:lnTo>
                  <a:lnTo>
                    <a:pt x="2572869" y="3819292"/>
                  </a:lnTo>
                  <a:close/>
                </a:path>
              </a:pathLst>
            </a:custGeom>
            <a:solidFill>
              <a:srgbClr val="FFFFFF"/>
            </a:solidFill>
          </p:spPr>
          <p:txBody>
            <a:bodyPr wrap="square" lIns="0" tIns="0" rIns="0" bIns="0" rtlCol="0"/>
            <a:lstStyle/>
            <a:p>
              <a:endParaRPr/>
            </a:p>
          </p:txBody>
        </p:sp>
        <p:sp>
          <p:nvSpPr>
            <p:cNvPr id="10" name="object 10"/>
            <p:cNvSpPr/>
            <p:nvPr/>
          </p:nvSpPr>
          <p:spPr>
            <a:xfrm>
              <a:off x="3343418" y="1871121"/>
              <a:ext cx="2677795" cy="3819525"/>
            </a:xfrm>
            <a:custGeom>
              <a:avLst/>
              <a:gdLst/>
              <a:ahLst/>
              <a:cxnLst/>
              <a:rect l="l" t="t" r="r" b="b"/>
              <a:pathLst>
                <a:path w="2677795" h="3819525">
                  <a:moveTo>
                    <a:pt x="0" y="104917"/>
                  </a:moveTo>
                  <a:lnTo>
                    <a:pt x="8245" y="64078"/>
                  </a:lnTo>
                  <a:lnTo>
                    <a:pt x="30731" y="30729"/>
                  </a:lnTo>
                  <a:lnTo>
                    <a:pt x="64082" y="8244"/>
                  </a:lnTo>
                  <a:lnTo>
                    <a:pt x="104924" y="0"/>
                  </a:lnTo>
                  <a:lnTo>
                    <a:pt x="2572869" y="0"/>
                  </a:lnTo>
                  <a:lnTo>
                    <a:pt x="2613025" y="7986"/>
                  </a:lnTo>
                  <a:lnTo>
                    <a:pt x="2647069" y="30729"/>
                  </a:lnTo>
                  <a:lnTo>
                    <a:pt x="2669810" y="64766"/>
                  </a:lnTo>
                  <a:lnTo>
                    <a:pt x="2677794" y="104917"/>
                  </a:lnTo>
                  <a:lnTo>
                    <a:pt x="2677794" y="3714367"/>
                  </a:lnTo>
                  <a:lnTo>
                    <a:pt x="2669549" y="3755209"/>
                  </a:lnTo>
                  <a:lnTo>
                    <a:pt x="2647063" y="3788561"/>
                  </a:lnTo>
                  <a:lnTo>
                    <a:pt x="2613711" y="3811047"/>
                  </a:lnTo>
                  <a:lnTo>
                    <a:pt x="2572869" y="3819292"/>
                  </a:lnTo>
                  <a:lnTo>
                    <a:pt x="104924" y="3819292"/>
                  </a:lnTo>
                  <a:lnTo>
                    <a:pt x="64082" y="3811047"/>
                  </a:lnTo>
                  <a:lnTo>
                    <a:pt x="30731" y="3788561"/>
                  </a:lnTo>
                  <a:lnTo>
                    <a:pt x="8245" y="3755209"/>
                  </a:lnTo>
                  <a:lnTo>
                    <a:pt x="0" y="3714367"/>
                  </a:lnTo>
                  <a:lnTo>
                    <a:pt x="0" y="104917"/>
                  </a:lnTo>
                  <a:close/>
                </a:path>
              </a:pathLst>
            </a:custGeom>
            <a:ln w="9524">
              <a:solidFill>
                <a:srgbClr val="D8D8D8"/>
              </a:solidFill>
            </a:ln>
          </p:spPr>
          <p:txBody>
            <a:bodyPr wrap="square" lIns="0" tIns="0" rIns="0" bIns="0" rtlCol="0"/>
            <a:lstStyle/>
            <a:p>
              <a:endParaRPr/>
            </a:p>
          </p:txBody>
        </p:sp>
      </p:grpSp>
      <p:sp>
        <p:nvSpPr>
          <p:cNvPr id="11" name="object 11"/>
          <p:cNvSpPr txBox="1"/>
          <p:nvPr/>
        </p:nvSpPr>
        <p:spPr>
          <a:xfrm>
            <a:off x="1034978" y="4873018"/>
            <a:ext cx="1330960" cy="726440"/>
          </a:xfrm>
          <a:prstGeom prst="rect">
            <a:avLst/>
          </a:prstGeom>
        </p:spPr>
        <p:txBody>
          <a:bodyPr vert="horz" wrap="square" lIns="0" tIns="12700" rIns="0" bIns="0" rtlCol="0">
            <a:spAutoFit/>
          </a:bodyPr>
          <a:lstStyle/>
          <a:p>
            <a:pPr marL="12700" marR="5080" indent="116205">
              <a:lnSpc>
                <a:spcPct val="100000"/>
              </a:lnSpc>
              <a:spcBef>
                <a:spcPts val="100"/>
              </a:spcBef>
            </a:pPr>
            <a:r>
              <a:rPr sz="2300" spc="80" dirty="0">
                <a:solidFill>
                  <a:srgbClr val="595959"/>
                </a:solidFill>
                <a:latin typeface="Arial"/>
                <a:cs typeface="Arial"/>
              </a:rPr>
              <a:t>Punong  </a:t>
            </a:r>
            <a:r>
              <a:rPr sz="2300" spc="85" dirty="0">
                <a:solidFill>
                  <a:srgbClr val="595959"/>
                </a:solidFill>
                <a:latin typeface="Arial"/>
                <a:cs typeface="Arial"/>
              </a:rPr>
              <a:t>Ba</a:t>
            </a:r>
            <a:r>
              <a:rPr sz="2300" spc="25" dirty="0">
                <a:solidFill>
                  <a:srgbClr val="595959"/>
                </a:solidFill>
                <a:latin typeface="Arial"/>
                <a:cs typeface="Arial"/>
              </a:rPr>
              <a:t>r</a:t>
            </a:r>
            <a:r>
              <a:rPr sz="2300" spc="60" dirty="0">
                <a:solidFill>
                  <a:srgbClr val="595959"/>
                </a:solidFill>
                <a:latin typeface="Arial"/>
                <a:cs typeface="Arial"/>
              </a:rPr>
              <a:t>an</a:t>
            </a:r>
            <a:r>
              <a:rPr sz="2300" spc="25" dirty="0">
                <a:solidFill>
                  <a:srgbClr val="595959"/>
                </a:solidFill>
                <a:latin typeface="Arial"/>
                <a:cs typeface="Arial"/>
              </a:rPr>
              <a:t>g</a:t>
            </a:r>
            <a:r>
              <a:rPr sz="2300" spc="-35" dirty="0">
                <a:solidFill>
                  <a:srgbClr val="595959"/>
                </a:solidFill>
                <a:latin typeface="Arial"/>
                <a:cs typeface="Arial"/>
              </a:rPr>
              <a:t>a</a:t>
            </a:r>
            <a:r>
              <a:rPr sz="2300" spc="90" dirty="0">
                <a:solidFill>
                  <a:srgbClr val="595959"/>
                </a:solidFill>
                <a:latin typeface="Arial"/>
                <a:cs typeface="Arial"/>
              </a:rPr>
              <a:t>y</a:t>
            </a:r>
            <a:endParaRPr sz="2300">
              <a:latin typeface="Arial"/>
              <a:cs typeface="Arial"/>
            </a:endParaRPr>
          </a:p>
        </p:txBody>
      </p:sp>
      <p:sp>
        <p:nvSpPr>
          <p:cNvPr id="12" name="object 12"/>
          <p:cNvSpPr txBox="1"/>
          <p:nvPr/>
        </p:nvSpPr>
        <p:spPr>
          <a:xfrm>
            <a:off x="4023753" y="4864626"/>
            <a:ext cx="1354455" cy="726440"/>
          </a:xfrm>
          <a:prstGeom prst="rect">
            <a:avLst/>
          </a:prstGeom>
        </p:spPr>
        <p:txBody>
          <a:bodyPr vert="horz" wrap="square" lIns="0" tIns="12700" rIns="0" bIns="0" rtlCol="0">
            <a:spAutoFit/>
          </a:bodyPr>
          <a:lstStyle/>
          <a:p>
            <a:pPr marL="12700" marR="5080" indent="11430">
              <a:lnSpc>
                <a:spcPct val="100000"/>
              </a:lnSpc>
              <a:spcBef>
                <a:spcPts val="100"/>
              </a:spcBef>
            </a:pPr>
            <a:r>
              <a:rPr sz="2300" spc="50" dirty="0">
                <a:solidFill>
                  <a:srgbClr val="595959"/>
                </a:solidFill>
                <a:latin typeface="Arial"/>
                <a:cs typeface="Arial"/>
              </a:rPr>
              <a:t>Barangay  </a:t>
            </a:r>
            <a:r>
              <a:rPr sz="2300" spc="-95" dirty="0">
                <a:solidFill>
                  <a:srgbClr val="595959"/>
                </a:solidFill>
                <a:latin typeface="Arial"/>
                <a:cs typeface="Arial"/>
              </a:rPr>
              <a:t>T</a:t>
            </a:r>
            <a:r>
              <a:rPr sz="2300" spc="105" dirty="0">
                <a:solidFill>
                  <a:srgbClr val="595959"/>
                </a:solidFill>
                <a:latin typeface="Arial"/>
                <a:cs typeface="Arial"/>
              </a:rPr>
              <a:t>r</a:t>
            </a:r>
            <a:r>
              <a:rPr sz="2300" spc="60" dirty="0">
                <a:solidFill>
                  <a:srgbClr val="595959"/>
                </a:solidFill>
                <a:latin typeface="Arial"/>
                <a:cs typeface="Arial"/>
              </a:rPr>
              <a:t>easu</a:t>
            </a:r>
            <a:r>
              <a:rPr sz="2300" dirty="0">
                <a:solidFill>
                  <a:srgbClr val="595959"/>
                </a:solidFill>
                <a:latin typeface="Arial"/>
                <a:cs typeface="Arial"/>
              </a:rPr>
              <a:t>r</a:t>
            </a:r>
            <a:r>
              <a:rPr sz="2300" spc="100" dirty="0">
                <a:solidFill>
                  <a:srgbClr val="595959"/>
                </a:solidFill>
                <a:latin typeface="Arial"/>
                <a:cs typeface="Arial"/>
              </a:rPr>
              <a:t>er</a:t>
            </a:r>
            <a:endParaRPr sz="2300">
              <a:latin typeface="Arial"/>
              <a:cs typeface="Arial"/>
            </a:endParaRPr>
          </a:p>
        </p:txBody>
      </p:sp>
      <p:grpSp>
        <p:nvGrpSpPr>
          <p:cNvPr id="13" name="object 13"/>
          <p:cNvGrpSpPr/>
          <p:nvPr/>
        </p:nvGrpSpPr>
        <p:grpSpPr>
          <a:xfrm>
            <a:off x="6205137" y="1790146"/>
            <a:ext cx="5752465" cy="3981450"/>
            <a:chOff x="6205137" y="1790146"/>
            <a:chExt cx="5752465" cy="3981450"/>
          </a:xfrm>
        </p:grpSpPr>
        <p:sp>
          <p:nvSpPr>
            <p:cNvPr id="14" name="object 14"/>
            <p:cNvSpPr/>
            <p:nvPr/>
          </p:nvSpPr>
          <p:spPr>
            <a:xfrm>
              <a:off x="6205137" y="1790146"/>
              <a:ext cx="2839719" cy="3981217"/>
            </a:xfrm>
            <a:prstGeom prst="rect">
              <a:avLst/>
            </a:prstGeom>
            <a:blipFill>
              <a:blip r:embed="rId5" cstate="print"/>
              <a:stretch>
                <a:fillRect/>
              </a:stretch>
            </a:blipFill>
          </p:spPr>
          <p:txBody>
            <a:bodyPr wrap="square" lIns="0" tIns="0" rIns="0" bIns="0" rtlCol="0"/>
            <a:lstStyle/>
            <a:p>
              <a:endParaRPr/>
            </a:p>
          </p:txBody>
        </p:sp>
        <p:sp>
          <p:nvSpPr>
            <p:cNvPr id="15" name="object 15"/>
            <p:cNvSpPr/>
            <p:nvPr/>
          </p:nvSpPr>
          <p:spPr>
            <a:xfrm>
              <a:off x="6286112" y="1871121"/>
              <a:ext cx="2677795" cy="3819525"/>
            </a:xfrm>
            <a:custGeom>
              <a:avLst/>
              <a:gdLst/>
              <a:ahLst/>
              <a:cxnLst/>
              <a:rect l="l" t="t" r="r" b="b"/>
              <a:pathLst>
                <a:path w="2677795" h="3819525">
                  <a:moveTo>
                    <a:pt x="2572869" y="3819292"/>
                  </a:moveTo>
                  <a:lnTo>
                    <a:pt x="104924" y="3819292"/>
                  </a:lnTo>
                  <a:lnTo>
                    <a:pt x="64082" y="3811047"/>
                  </a:lnTo>
                  <a:lnTo>
                    <a:pt x="30731" y="3788561"/>
                  </a:lnTo>
                  <a:lnTo>
                    <a:pt x="8245" y="3755209"/>
                  </a:lnTo>
                  <a:lnTo>
                    <a:pt x="0" y="3714367"/>
                  </a:lnTo>
                  <a:lnTo>
                    <a:pt x="0" y="104917"/>
                  </a:lnTo>
                  <a:lnTo>
                    <a:pt x="8245" y="64078"/>
                  </a:lnTo>
                  <a:lnTo>
                    <a:pt x="30731" y="30729"/>
                  </a:lnTo>
                  <a:lnTo>
                    <a:pt x="64082" y="8244"/>
                  </a:lnTo>
                  <a:lnTo>
                    <a:pt x="104924" y="0"/>
                  </a:lnTo>
                  <a:lnTo>
                    <a:pt x="2572869" y="0"/>
                  </a:lnTo>
                  <a:lnTo>
                    <a:pt x="2613025" y="7986"/>
                  </a:lnTo>
                  <a:lnTo>
                    <a:pt x="2647069" y="30729"/>
                  </a:lnTo>
                  <a:lnTo>
                    <a:pt x="2669810" y="64766"/>
                  </a:lnTo>
                  <a:lnTo>
                    <a:pt x="2677794" y="104917"/>
                  </a:lnTo>
                  <a:lnTo>
                    <a:pt x="2677794" y="3714367"/>
                  </a:lnTo>
                  <a:lnTo>
                    <a:pt x="2669549" y="3755209"/>
                  </a:lnTo>
                  <a:lnTo>
                    <a:pt x="2647063" y="3788561"/>
                  </a:lnTo>
                  <a:lnTo>
                    <a:pt x="2613711" y="3811047"/>
                  </a:lnTo>
                  <a:lnTo>
                    <a:pt x="2572869" y="3819292"/>
                  </a:lnTo>
                  <a:close/>
                </a:path>
              </a:pathLst>
            </a:custGeom>
            <a:solidFill>
              <a:srgbClr val="FFFFFF"/>
            </a:solidFill>
          </p:spPr>
          <p:txBody>
            <a:bodyPr wrap="square" lIns="0" tIns="0" rIns="0" bIns="0" rtlCol="0"/>
            <a:lstStyle/>
            <a:p>
              <a:endParaRPr/>
            </a:p>
          </p:txBody>
        </p:sp>
        <p:sp>
          <p:nvSpPr>
            <p:cNvPr id="16" name="object 16"/>
            <p:cNvSpPr/>
            <p:nvPr/>
          </p:nvSpPr>
          <p:spPr>
            <a:xfrm>
              <a:off x="6286112" y="1871121"/>
              <a:ext cx="2677795" cy="3819525"/>
            </a:xfrm>
            <a:custGeom>
              <a:avLst/>
              <a:gdLst/>
              <a:ahLst/>
              <a:cxnLst/>
              <a:rect l="l" t="t" r="r" b="b"/>
              <a:pathLst>
                <a:path w="2677795" h="3819525">
                  <a:moveTo>
                    <a:pt x="0" y="104917"/>
                  </a:moveTo>
                  <a:lnTo>
                    <a:pt x="8245" y="64078"/>
                  </a:lnTo>
                  <a:lnTo>
                    <a:pt x="30731" y="30729"/>
                  </a:lnTo>
                  <a:lnTo>
                    <a:pt x="64082" y="8244"/>
                  </a:lnTo>
                  <a:lnTo>
                    <a:pt x="104924" y="0"/>
                  </a:lnTo>
                  <a:lnTo>
                    <a:pt x="2572869" y="0"/>
                  </a:lnTo>
                  <a:lnTo>
                    <a:pt x="2613025" y="7986"/>
                  </a:lnTo>
                  <a:lnTo>
                    <a:pt x="2647069" y="30729"/>
                  </a:lnTo>
                  <a:lnTo>
                    <a:pt x="2669810" y="64766"/>
                  </a:lnTo>
                  <a:lnTo>
                    <a:pt x="2677794" y="104917"/>
                  </a:lnTo>
                  <a:lnTo>
                    <a:pt x="2677794" y="3714367"/>
                  </a:lnTo>
                  <a:lnTo>
                    <a:pt x="2669549" y="3755209"/>
                  </a:lnTo>
                  <a:lnTo>
                    <a:pt x="2647063" y="3788561"/>
                  </a:lnTo>
                  <a:lnTo>
                    <a:pt x="2613711" y="3811047"/>
                  </a:lnTo>
                  <a:lnTo>
                    <a:pt x="2572869" y="3819292"/>
                  </a:lnTo>
                  <a:lnTo>
                    <a:pt x="104924" y="3819292"/>
                  </a:lnTo>
                  <a:lnTo>
                    <a:pt x="64082" y="3811047"/>
                  </a:lnTo>
                  <a:lnTo>
                    <a:pt x="30731" y="3788561"/>
                  </a:lnTo>
                  <a:lnTo>
                    <a:pt x="8245" y="3755209"/>
                  </a:lnTo>
                  <a:lnTo>
                    <a:pt x="0" y="3714367"/>
                  </a:lnTo>
                  <a:lnTo>
                    <a:pt x="0" y="104917"/>
                  </a:lnTo>
                  <a:close/>
                </a:path>
              </a:pathLst>
            </a:custGeom>
            <a:ln w="9524">
              <a:solidFill>
                <a:srgbClr val="D8D8D8"/>
              </a:solidFill>
            </a:ln>
          </p:spPr>
          <p:txBody>
            <a:bodyPr wrap="square" lIns="0" tIns="0" rIns="0" bIns="0" rtlCol="0"/>
            <a:lstStyle/>
            <a:p>
              <a:endParaRPr/>
            </a:p>
          </p:txBody>
        </p:sp>
        <p:sp>
          <p:nvSpPr>
            <p:cNvPr id="17" name="object 17"/>
            <p:cNvSpPr/>
            <p:nvPr/>
          </p:nvSpPr>
          <p:spPr>
            <a:xfrm>
              <a:off x="9117531" y="1790146"/>
              <a:ext cx="2839719" cy="3981217"/>
            </a:xfrm>
            <a:prstGeom prst="rect">
              <a:avLst/>
            </a:prstGeom>
            <a:blipFill>
              <a:blip r:embed="rId5" cstate="print"/>
              <a:stretch>
                <a:fillRect/>
              </a:stretch>
            </a:blipFill>
          </p:spPr>
          <p:txBody>
            <a:bodyPr wrap="square" lIns="0" tIns="0" rIns="0" bIns="0" rtlCol="0"/>
            <a:lstStyle/>
            <a:p>
              <a:endParaRPr/>
            </a:p>
          </p:txBody>
        </p:sp>
        <p:sp>
          <p:nvSpPr>
            <p:cNvPr id="18" name="object 18"/>
            <p:cNvSpPr/>
            <p:nvPr/>
          </p:nvSpPr>
          <p:spPr>
            <a:xfrm>
              <a:off x="9198506" y="1871121"/>
              <a:ext cx="2677795" cy="3819525"/>
            </a:xfrm>
            <a:custGeom>
              <a:avLst/>
              <a:gdLst/>
              <a:ahLst/>
              <a:cxnLst/>
              <a:rect l="l" t="t" r="r" b="b"/>
              <a:pathLst>
                <a:path w="2677795" h="3819525">
                  <a:moveTo>
                    <a:pt x="2572869" y="3819292"/>
                  </a:moveTo>
                  <a:lnTo>
                    <a:pt x="104924" y="3819292"/>
                  </a:lnTo>
                  <a:lnTo>
                    <a:pt x="64082" y="3811047"/>
                  </a:lnTo>
                  <a:lnTo>
                    <a:pt x="30731" y="3788561"/>
                  </a:lnTo>
                  <a:lnTo>
                    <a:pt x="8245" y="3755209"/>
                  </a:lnTo>
                  <a:lnTo>
                    <a:pt x="0" y="3714367"/>
                  </a:lnTo>
                  <a:lnTo>
                    <a:pt x="0" y="104917"/>
                  </a:lnTo>
                  <a:lnTo>
                    <a:pt x="8245" y="64078"/>
                  </a:lnTo>
                  <a:lnTo>
                    <a:pt x="30731" y="30729"/>
                  </a:lnTo>
                  <a:lnTo>
                    <a:pt x="64082" y="8244"/>
                  </a:lnTo>
                  <a:lnTo>
                    <a:pt x="104924" y="0"/>
                  </a:lnTo>
                  <a:lnTo>
                    <a:pt x="2572869" y="0"/>
                  </a:lnTo>
                  <a:lnTo>
                    <a:pt x="2613025" y="7986"/>
                  </a:lnTo>
                  <a:lnTo>
                    <a:pt x="2647069" y="30729"/>
                  </a:lnTo>
                  <a:lnTo>
                    <a:pt x="2669810" y="64766"/>
                  </a:lnTo>
                  <a:lnTo>
                    <a:pt x="2677794" y="104917"/>
                  </a:lnTo>
                  <a:lnTo>
                    <a:pt x="2677794" y="3714367"/>
                  </a:lnTo>
                  <a:lnTo>
                    <a:pt x="2669549" y="3755209"/>
                  </a:lnTo>
                  <a:lnTo>
                    <a:pt x="2647063" y="3788561"/>
                  </a:lnTo>
                  <a:lnTo>
                    <a:pt x="2613711" y="3811047"/>
                  </a:lnTo>
                  <a:lnTo>
                    <a:pt x="2572869" y="3819292"/>
                  </a:lnTo>
                  <a:close/>
                </a:path>
              </a:pathLst>
            </a:custGeom>
            <a:solidFill>
              <a:srgbClr val="FFFFFF"/>
            </a:solidFill>
          </p:spPr>
          <p:txBody>
            <a:bodyPr wrap="square" lIns="0" tIns="0" rIns="0" bIns="0" rtlCol="0"/>
            <a:lstStyle/>
            <a:p>
              <a:endParaRPr/>
            </a:p>
          </p:txBody>
        </p:sp>
        <p:sp>
          <p:nvSpPr>
            <p:cNvPr id="19" name="object 19"/>
            <p:cNvSpPr/>
            <p:nvPr/>
          </p:nvSpPr>
          <p:spPr>
            <a:xfrm>
              <a:off x="9198506" y="1871121"/>
              <a:ext cx="2677795" cy="3819525"/>
            </a:xfrm>
            <a:custGeom>
              <a:avLst/>
              <a:gdLst/>
              <a:ahLst/>
              <a:cxnLst/>
              <a:rect l="l" t="t" r="r" b="b"/>
              <a:pathLst>
                <a:path w="2677795" h="3819525">
                  <a:moveTo>
                    <a:pt x="0" y="104917"/>
                  </a:moveTo>
                  <a:lnTo>
                    <a:pt x="8245" y="64078"/>
                  </a:lnTo>
                  <a:lnTo>
                    <a:pt x="30731" y="30729"/>
                  </a:lnTo>
                  <a:lnTo>
                    <a:pt x="64082" y="8244"/>
                  </a:lnTo>
                  <a:lnTo>
                    <a:pt x="104924" y="0"/>
                  </a:lnTo>
                  <a:lnTo>
                    <a:pt x="2572869" y="0"/>
                  </a:lnTo>
                  <a:lnTo>
                    <a:pt x="2613025" y="7986"/>
                  </a:lnTo>
                  <a:lnTo>
                    <a:pt x="2647069" y="30729"/>
                  </a:lnTo>
                  <a:lnTo>
                    <a:pt x="2669810" y="64766"/>
                  </a:lnTo>
                  <a:lnTo>
                    <a:pt x="2677794" y="104917"/>
                  </a:lnTo>
                  <a:lnTo>
                    <a:pt x="2677794" y="3714367"/>
                  </a:lnTo>
                  <a:lnTo>
                    <a:pt x="2669549" y="3755209"/>
                  </a:lnTo>
                  <a:lnTo>
                    <a:pt x="2647063" y="3788561"/>
                  </a:lnTo>
                  <a:lnTo>
                    <a:pt x="2613711" y="3811047"/>
                  </a:lnTo>
                  <a:lnTo>
                    <a:pt x="2572869" y="3819292"/>
                  </a:lnTo>
                  <a:lnTo>
                    <a:pt x="104924" y="3819292"/>
                  </a:lnTo>
                  <a:lnTo>
                    <a:pt x="64082" y="3811047"/>
                  </a:lnTo>
                  <a:lnTo>
                    <a:pt x="30731" y="3788561"/>
                  </a:lnTo>
                  <a:lnTo>
                    <a:pt x="8245" y="3755209"/>
                  </a:lnTo>
                  <a:lnTo>
                    <a:pt x="0" y="3714367"/>
                  </a:lnTo>
                  <a:lnTo>
                    <a:pt x="0" y="104917"/>
                  </a:lnTo>
                  <a:close/>
                </a:path>
              </a:pathLst>
            </a:custGeom>
            <a:ln w="9524">
              <a:solidFill>
                <a:srgbClr val="D8D8D8"/>
              </a:solidFill>
            </a:ln>
          </p:spPr>
          <p:txBody>
            <a:bodyPr wrap="square" lIns="0" tIns="0" rIns="0" bIns="0" rtlCol="0"/>
            <a:lstStyle/>
            <a:p>
              <a:endParaRPr/>
            </a:p>
          </p:txBody>
        </p:sp>
      </p:grpSp>
      <p:sp>
        <p:nvSpPr>
          <p:cNvPr id="20" name="object 20"/>
          <p:cNvSpPr txBox="1"/>
          <p:nvPr/>
        </p:nvSpPr>
        <p:spPr>
          <a:xfrm>
            <a:off x="6614330" y="4560335"/>
            <a:ext cx="1998345" cy="1031240"/>
          </a:xfrm>
          <a:prstGeom prst="rect">
            <a:avLst/>
          </a:prstGeom>
        </p:spPr>
        <p:txBody>
          <a:bodyPr vert="horz" wrap="square" lIns="0" tIns="12700" rIns="0" bIns="0" rtlCol="0">
            <a:spAutoFit/>
          </a:bodyPr>
          <a:lstStyle/>
          <a:p>
            <a:pPr marL="12700" marR="5080" indent="-1270" algn="ctr">
              <a:lnSpc>
                <a:spcPct val="100000"/>
              </a:lnSpc>
              <a:spcBef>
                <a:spcPts val="100"/>
              </a:spcBef>
            </a:pPr>
            <a:r>
              <a:rPr sz="2200" spc="35" dirty="0">
                <a:solidFill>
                  <a:srgbClr val="595959"/>
                </a:solidFill>
                <a:latin typeface="Arial"/>
                <a:cs typeface="Arial"/>
              </a:rPr>
              <a:t>Chairman,  </a:t>
            </a:r>
            <a:r>
              <a:rPr sz="2200" spc="120" dirty="0">
                <a:solidFill>
                  <a:srgbClr val="595959"/>
                </a:solidFill>
                <a:latin typeface="Arial"/>
                <a:cs typeface="Arial"/>
              </a:rPr>
              <a:t>Committee </a:t>
            </a:r>
            <a:r>
              <a:rPr sz="2200" spc="80" dirty="0">
                <a:solidFill>
                  <a:srgbClr val="595959"/>
                </a:solidFill>
                <a:latin typeface="Arial"/>
                <a:cs typeface="Arial"/>
              </a:rPr>
              <a:t>on  </a:t>
            </a:r>
            <a:r>
              <a:rPr sz="2200" spc="140" dirty="0">
                <a:solidFill>
                  <a:srgbClr val="595959"/>
                </a:solidFill>
                <a:latin typeface="Arial"/>
                <a:cs typeface="Arial"/>
              </a:rPr>
              <a:t>App</a:t>
            </a:r>
            <a:r>
              <a:rPr sz="2200" spc="45" dirty="0">
                <a:solidFill>
                  <a:srgbClr val="595959"/>
                </a:solidFill>
                <a:latin typeface="Arial"/>
                <a:cs typeface="Arial"/>
              </a:rPr>
              <a:t>r</a:t>
            </a:r>
            <a:r>
              <a:rPr sz="2200" spc="70" dirty="0">
                <a:solidFill>
                  <a:srgbClr val="595959"/>
                </a:solidFill>
                <a:latin typeface="Arial"/>
                <a:cs typeface="Arial"/>
              </a:rPr>
              <a:t>opri</a:t>
            </a:r>
            <a:r>
              <a:rPr sz="2200" spc="60" dirty="0">
                <a:solidFill>
                  <a:srgbClr val="595959"/>
                </a:solidFill>
                <a:latin typeface="Arial"/>
                <a:cs typeface="Arial"/>
              </a:rPr>
              <a:t>a</a:t>
            </a:r>
            <a:r>
              <a:rPr sz="2200" spc="105" dirty="0">
                <a:solidFill>
                  <a:srgbClr val="595959"/>
                </a:solidFill>
                <a:latin typeface="Arial"/>
                <a:cs typeface="Arial"/>
              </a:rPr>
              <a:t>tions</a:t>
            </a:r>
            <a:endParaRPr sz="2200">
              <a:latin typeface="Arial"/>
              <a:cs typeface="Arial"/>
            </a:endParaRPr>
          </a:p>
        </p:txBody>
      </p:sp>
      <p:grpSp>
        <p:nvGrpSpPr>
          <p:cNvPr id="21" name="object 21"/>
          <p:cNvGrpSpPr/>
          <p:nvPr/>
        </p:nvGrpSpPr>
        <p:grpSpPr>
          <a:xfrm>
            <a:off x="3566892" y="2048993"/>
            <a:ext cx="8147684" cy="2480310"/>
            <a:chOff x="3566892" y="2048993"/>
            <a:chExt cx="8147684" cy="2480310"/>
          </a:xfrm>
        </p:grpSpPr>
        <p:sp>
          <p:nvSpPr>
            <p:cNvPr id="22" name="object 22"/>
            <p:cNvSpPr/>
            <p:nvPr/>
          </p:nvSpPr>
          <p:spPr>
            <a:xfrm>
              <a:off x="3566892" y="2048993"/>
              <a:ext cx="2389407" cy="2389397"/>
            </a:xfrm>
            <a:prstGeom prst="rect">
              <a:avLst/>
            </a:prstGeom>
            <a:blipFill>
              <a:blip r:embed="rId6" cstate="print"/>
              <a:stretch>
                <a:fillRect/>
              </a:stretch>
            </a:blipFill>
          </p:spPr>
          <p:txBody>
            <a:bodyPr wrap="square" lIns="0" tIns="0" rIns="0" bIns="0" rtlCol="0"/>
            <a:lstStyle/>
            <a:p>
              <a:endParaRPr/>
            </a:p>
          </p:txBody>
        </p:sp>
        <p:sp>
          <p:nvSpPr>
            <p:cNvPr id="23" name="object 23"/>
            <p:cNvSpPr/>
            <p:nvPr/>
          </p:nvSpPr>
          <p:spPr>
            <a:xfrm>
              <a:off x="6433936" y="2090695"/>
              <a:ext cx="2409295" cy="2409295"/>
            </a:xfrm>
            <a:prstGeom prst="rect">
              <a:avLst/>
            </a:prstGeom>
            <a:blipFill>
              <a:blip r:embed="rId7" cstate="print"/>
              <a:stretch>
                <a:fillRect/>
              </a:stretch>
            </a:blipFill>
          </p:spPr>
          <p:txBody>
            <a:bodyPr wrap="square" lIns="0" tIns="0" rIns="0" bIns="0" rtlCol="0"/>
            <a:lstStyle/>
            <a:p>
              <a:endParaRPr/>
            </a:p>
          </p:txBody>
        </p:sp>
        <p:sp>
          <p:nvSpPr>
            <p:cNvPr id="24" name="object 24"/>
            <p:cNvSpPr/>
            <p:nvPr/>
          </p:nvSpPr>
          <p:spPr>
            <a:xfrm>
              <a:off x="9305006" y="2119445"/>
              <a:ext cx="2409295" cy="2409295"/>
            </a:xfrm>
            <a:prstGeom prst="rect">
              <a:avLst/>
            </a:prstGeom>
            <a:blipFill>
              <a:blip r:embed="rId8" cstate="print"/>
              <a:stretch>
                <a:fillRect/>
              </a:stretch>
            </a:blipFill>
          </p:spPr>
          <p:txBody>
            <a:bodyPr wrap="square" lIns="0" tIns="0" rIns="0" bIns="0" rtlCol="0"/>
            <a:lstStyle/>
            <a:p>
              <a:endParaRPr/>
            </a:p>
          </p:txBody>
        </p:sp>
      </p:grpSp>
      <p:sp>
        <p:nvSpPr>
          <p:cNvPr id="25" name="object 25"/>
          <p:cNvSpPr txBox="1"/>
          <p:nvPr/>
        </p:nvSpPr>
        <p:spPr>
          <a:xfrm>
            <a:off x="9546966" y="4873027"/>
            <a:ext cx="2005964" cy="726440"/>
          </a:xfrm>
          <a:prstGeom prst="rect">
            <a:avLst/>
          </a:prstGeom>
        </p:spPr>
        <p:txBody>
          <a:bodyPr vert="horz" wrap="square" lIns="0" tIns="12700" rIns="0" bIns="0" rtlCol="0">
            <a:spAutoFit/>
          </a:bodyPr>
          <a:lstStyle/>
          <a:p>
            <a:pPr marL="205104" marR="5080" indent="-193040">
              <a:lnSpc>
                <a:spcPct val="100000"/>
              </a:lnSpc>
              <a:spcBef>
                <a:spcPts val="100"/>
              </a:spcBef>
            </a:pPr>
            <a:r>
              <a:rPr sz="2300" spc="85" dirty="0">
                <a:solidFill>
                  <a:srgbClr val="595959"/>
                </a:solidFill>
                <a:latin typeface="Arial"/>
                <a:cs typeface="Arial"/>
              </a:rPr>
              <a:t>City/Municipal  </a:t>
            </a:r>
            <a:r>
              <a:rPr sz="2300" spc="100" dirty="0">
                <a:solidFill>
                  <a:srgbClr val="595959"/>
                </a:solidFill>
                <a:latin typeface="Arial"/>
                <a:cs typeface="Arial"/>
              </a:rPr>
              <a:t>Accountant</a:t>
            </a:r>
            <a:endParaRPr sz="2300">
              <a:latin typeface="Arial"/>
              <a:cs typeface="Arial"/>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traight Connector 4"/>
          <p:cNvSpPr/>
          <p:nvPr/>
        </p:nvSpPr>
        <p:spPr>
          <a:xfrm>
            <a:off x="746760" y="5002598"/>
            <a:ext cx="11033760" cy="0"/>
          </a:xfrm>
          <a:prstGeom prst="line">
            <a:avLst/>
          </a:prstGeom>
          <a:ln>
            <a:solidFill>
              <a:schemeClr val="accent3">
                <a:lumMod val="75000"/>
              </a:schemeClr>
            </a:solidFill>
          </a:ln>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6" name="Straight Connector 5"/>
          <p:cNvSpPr/>
          <p:nvPr/>
        </p:nvSpPr>
        <p:spPr>
          <a:xfrm>
            <a:off x="746760" y="3505200"/>
            <a:ext cx="11033760" cy="0"/>
          </a:xfrm>
          <a:prstGeom prst="line">
            <a:avLst/>
          </a:prstGeom>
          <a:ln>
            <a:solidFill>
              <a:schemeClr val="accent3">
                <a:lumMod val="75000"/>
              </a:schemeClr>
            </a:solidFill>
          </a:ln>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7" name="Straight Connector 6"/>
          <p:cNvSpPr/>
          <p:nvPr/>
        </p:nvSpPr>
        <p:spPr>
          <a:xfrm>
            <a:off x="746760" y="2106999"/>
            <a:ext cx="11033760" cy="0"/>
          </a:xfrm>
          <a:prstGeom prst="line">
            <a:avLst/>
          </a:prstGeom>
          <a:ln>
            <a:solidFill>
              <a:schemeClr val="accent3">
                <a:lumMod val="75000"/>
              </a:schemeClr>
            </a:solidFill>
          </a:ln>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8" name="Freeform 7"/>
          <p:cNvSpPr/>
          <p:nvPr/>
        </p:nvSpPr>
        <p:spPr>
          <a:xfrm>
            <a:off x="3615539" y="1880773"/>
            <a:ext cx="8164983" cy="430598"/>
          </a:xfrm>
          <a:custGeom>
            <a:avLst/>
            <a:gdLst>
              <a:gd name="connsiteX0" fmla="*/ 0 w 8164982"/>
              <a:gd name="connsiteY0" fmla="*/ 0 h 574131"/>
              <a:gd name="connsiteX1" fmla="*/ 8164982 w 8164982"/>
              <a:gd name="connsiteY1" fmla="*/ 0 h 574131"/>
              <a:gd name="connsiteX2" fmla="*/ 8164982 w 8164982"/>
              <a:gd name="connsiteY2" fmla="*/ 574131 h 574131"/>
              <a:gd name="connsiteX3" fmla="*/ 0 w 8164982"/>
              <a:gd name="connsiteY3" fmla="*/ 574131 h 574131"/>
              <a:gd name="connsiteX4" fmla="*/ 0 w 8164982"/>
              <a:gd name="connsiteY4" fmla="*/ 0 h 574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64982" h="574131">
                <a:moveTo>
                  <a:pt x="0" y="0"/>
                </a:moveTo>
                <a:lnTo>
                  <a:pt x="8164982" y="0"/>
                </a:lnTo>
                <a:lnTo>
                  <a:pt x="8164982" y="574131"/>
                </a:lnTo>
                <a:lnTo>
                  <a:pt x="0" y="57413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2863" tIns="42863" rIns="42863" bIns="42863" numCol="1" spcCol="1270" anchor="b" anchorCtr="0">
            <a:noAutofit/>
          </a:bodyPr>
          <a:lstStyle/>
          <a:p>
            <a:pPr algn="just" defTabSz="1000125">
              <a:lnSpc>
                <a:spcPct val="90000"/>
              </a:lnSpc>
              <a:spcBef>
                <a:spcPct val="0"/>
              </a:spcBef>
              <a:spcAft>
                <a:spcPct val="35000"/>
              </a:spcAft>
            </a:pPr>
            <a:endParaRPr lang="en-PH" sz="2250" dirty="0"/>
          </a:p>
        </p:txBody>
      </p:sp>
      <p:sp>
        <p:nvSpPr>
          <p:cNvPr id="9" name="Freeform 8"/>
          <p:cNvSpPr/>
          <p:nvPr/>
        </p:nvSpPr>
        <p:spPr>
          <a:xfrm>
            <a:off x="746762" y="1676400"/>
            <a:ext cx="2199639" cy="430598"/>
          </a:xfrm>
          <a:custGeom>
            <a:avLst/>
            <a:gdLst>
              <a:gd name="connsiteX0" fmla="*/ 95708 w 2868777"/>
              <a:gd name="connsiteY0" fmla="*/ 0 h 574131"/>
              <a:gd name="connsiteX1" fmla="*/ 2773069 w 2868777"/>
              <a:gd name="connsiteY1" fmla="*/ 0 h 574131"/>
              <a:gd name="connsiteX2" fmla="*/ 2868777 w 2868777"/>
              <a:gd name="connsiteY2" fmla="*/ 95708 h 574131"/>
              <a:gd name="connsiteX3" fmla="*/ 2868777 w 2868777"/>
              <a:gd name="connsiteY3" fmla="*/ 574131 h 574131"/>
              <a:gd name="connsiteX4" fmla="*/ 2868777 w 2868777"/>
              <a:gd name="connsiteY4" fmla="*/ 574131 h 574131"/>
              <a:gd name="connsiteX5" fmla="*/ 0 w 2868777"/>
              <a:gd name="connsiteY5" fmla="*/ 574131 h 574131"/>
              <a:gd name="connsiteX6" fmla="*/ 0 w 2868777"/>
              <a:gd name="connsiteY6" fmla="*/ 574131 h 574131"/>
              <a:gd name="connsiteX7" fmla="*/ 0 w 2868777"/>
              <a:gd name="connsiteY7" fmla="*/ 95708 h 574131"/>
              <a:gd name="connsiteX8" fmla="*/ 95708 w 2868777"/>
              <a:gd name="connsiteY8" fmla="*/ 0 h 574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68777" h="574131">
                <a:moveTo>
                  <a:pt x="95708" y="0"/>
                </a:moveTo>
                <a:lnTo>
                  <a:pt x="2773069" y="0"/>
                </a:lnTo>
                <a:cubicBezTo>
                  <a:pt x="2825927" y="0"/>
                  <a:pt x="2868777" y="42850"/>
                  <a:pt x="2868777" y="95708"/>
                </a:cubicBezTo>
                <a:lnTo>
                  <a:pt x="2868777" y="574131"/>
                </a:lnTo>
                <a:lnTo>
                  <a:pt x="2868777" y="574131"/>
                </a:lnTo>
                <a:lnTo>
                  <a:pt x="0" y="574131"/>
                </a:lnTo>
                <a:lnTo>
                  <a:pt x="0" y="574131"/>
                </a:lnTo>
                <a:lnTo>
                  <a:pt x="0" y="95708"/>
                </a:lnTo>
                <a:cubicBezTo>
                  <a:pt x="0" y="42850"/>
                  <a:pt x="42850" y="0"/>
                  <a:pt x="95708" y="0"/>
                </a:cubicBezTo>
                <a:close/>
              </a:path>
            </a:pathLst>
          </a:custGeom>
          <a:solidFill>
            <a:schemeClr val="accent4">
              <a:lumMod val="20000"/>
              <a:lumOff val="80000"/>
            </a:schemeClr>
          </a:solidFill>
          <a:ln>
            <a:solidFill>
              <a:schemeClr val="accent3">
                <a:lumMod val="75000"/>
              </a:schemeClr>
            </a:solidFill>
          </a:ln>
        </p:spPr>
        <p:style>
          <a:lnRef idx="2">
            <a:schemeClr val="accent3"/>
          </a:lnRef>
          <a:fillRef idx="1">
            <a:schemeClr val="lt1"/>
          </a:fillRef>
          <a:effectRef idx="0">
            <a:schemeClr val="accent3"/>
          </a:effectRef>
          <a:fontRef idx="minor">
            <a:schemeClr val="dk1"/>
          </a:fontRef>
        </p:style>
        <p:txBody>
          <a:bodyPr spcFirstLastPara="0" vert="horz" wrap="square" lIns="63887" tIns="63887" rIns="63887" bIns="42863" numCol="1" spcCol="1270" anchor="ctr" anchorCtr="0">
            <a:noAutofit/>
          </a:bodyPr>
          <a:lstStyle/>
          <a:p>
            <a:pPr algn="ctr" defTabSz="1000125">
              <a:lnSpc>
                <a:spcPct val="90000"/>
              </a:lnSpc>
              <a:spcBef>
                <a:spcPct val="0"/>
              </a:spcBef>
              <a:spcAft>
                <a:spcPct val="35000"/>
              </a:spcAft>
            </a:pPr>
            <a:r>
              <a:rPr lang="en-PH" sz="2400" b="1" dirty="0">
                <a:solidFill>
                  <a:schemeClr val="tx1"/>
                </a:solidFill>
                <a:latin typeface="Franklin Gothic Medium Cond" panose="020B0606030402020204" pitchFamily="34" charset="0"/>
              </a:rPr>
              <a:t>APPROPRIATION</a:t>
            </a:r>
          </a:p>
        </p:txBody>
      </p:sp>
      <p:sp>
        <p:nvSpPr>
          <p:cNvPr id="10" name="Freeform 9"/>
          <p:cNvSpPr/>
          <p:nvPr/>
        </p:nvSpPr>
        <p:spPr>
          <a:xfrm>
            <a:off x="746762" y="2209800"/>
            <a:ext cx="11033758" cy="861326"/>
          </a:xfrm>
          <a:custGeom>
            <a:avLst/>
            <a:gdLst>
              <a:gd name="connsiteX0" fmla="*/ 0 w 11033760"/>
              <a:gd name="connsiteY0" fmla="*/ 0 h 1148435"/>
              <a:gd name="connsiteX1" fmla="*/ 11033760 w 11033760"/>
              <a:gd name="connsiteY1" fmla="*/ 0 h 1148435"/>
              <a:gd name="connsiteX2" fmla="*/ 11033760 w 11033760"/>
              <a:gd name="connsiteY2" fmla="*/ 1148435 h 1148435"/>
              <a:gd name="connsiteX3" fmla="*/ 0 w 11033760"/>
              <a:gd name="connsiteY3" fmla="*/ 1148435 h 1148435"/>
              <a:gd name="connsiteX4" fmla="*/ 0 w 11033760"/>
              <a:gd name="connsiteY4" fmla="*/ 0 h 11484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33760" h="1148435">
                <a:moveTo>
                  <a:pt x="0" y="0"/>
                </a:moveTo>
                <a:lnTo>
                  <a:pt x="11033760" y="0"/>
                </a:lnTo>
                <a:lnTo>
                  <a:pt x="11033760" y="1148435"/>
                </a:lnTo>
                <a:lnTo>
                  <a:pt x="0" y="114843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1433" tIns="31433" rIns="31433" bIns="31433" numCol="1" spcCol="1270" anchor="t" anchorCtr="0">
            <a:noAutofit/>
          </a:bodyPr>
          <a:lstStyle/>
          <a:p>
            <a:pPr marL="171450" lvl="1" indent="-171450" algn="just" defTabSz="733425">
              <a:lnSpc>
                <a:spcPct val="90000"/>
              </a:lnSpc>
              <a:spcBef>
                <a:spcPct val="0"/>
              </a:spcBef>
              <a:spcAft>
                <a:spcPct val="15000"/>
              </a:spcAft>
              <a:buChar char="••"/>
            </a:pPr>
            <a:r>
              <a:rPr lang="en-PH" sz="1900" dirty="0">
                <a:solidFill>
                  <a:schemeClr val="tx1"/>
                </a:solidFill>
                <a:latin typeface="Franklin Gothic Medium Cond" panose="020B0606030402020204" pitchFamily="34" charset="0"/>
              </a:rPr>
              <a:t>An authorization made by ordinance, directing the payment of goods and services from local government funds under specified conditions or purposes.</a:t>
            </a:r>
          </a:p>
          <a:p>
            <a:pPr marL="128588" lvl="1" indent="-128588" algn="just" defTabSz="633413">
              <a:lnSpc>
                <a:spcPct val="90000"/>
              </a:lnSpc>
              <a:spcBef>
                <a:spcPct val="0"/>
              </a:spcBef>
              <a:spcAft>
                <a:spcPct val="15000"/>
              </a:spcAft>
              <a:buChar char="••"/>
            </a:pPr>
            <a:endParaRPr lang="en-PH" sz="1900" dirty="0">
              <a:solidFill>
                <a:schemeClr val="tx1"/>
              </a:solidFill>
              <a:latin typeface="Franklin Gothic Medium Cond" panose="020B0606030402020204" pitchFamily="34" charset="0"/>
            </a:endParaRPr>
          </a:p>
        </p:txBody>
      </p:sp>
      <p:sp>
        <p:nvSpPr>
          <p:cNvPr id="11" name="Freeform 10"/>
          <p:cNvSpPr/>
          <p:nvPr/>
        </p:nvSpPr>
        <p:spPr>
          <a:xfrm>
            <a:off x="3615539" y="3270429"/>
            <a:ext cx="8164983" cy="430598"/>
          </a:xfrm>
          <a:custGeom>
            <a:avLst/>
            <a:gdLst>
              <a:gd name="connsiteX0" fmla="*/ 0 w 8164982"/>
              <a:gd name="connsiteY0" fmla="*/ 0 h 574131"/>
              <a:gd name="connsiteX1" fmla="*/ 8164982 w 8164982"/>
              <a:gd name="connsiteY1" fmla="*/ 0 h 574131"/>
              <a:gd name="connsiteX2" fmla="*/ 8164982 w 8164982"/>
              <a:gd name="connsiteY2" fmla="*/ 574131 h 574131"/>
              <a:gd name="connsiteX3" fmla="*/ 0 w 8164982"/>
              <a:gd name="connsiteY3" fmla="*/ 574131 h 574131"/>
              <a:gd name="connsiteX4" fmla="*/ 0 w 8164982"/>
              <a:gd name="connsiteY4" fmla="*/ 0 h 574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64982" h="574131">
                <a:moveTo>
                  <a:pt x="0" y="0"/>
                </a:moveTo>
                <a:lnTo>
                  <a:pt x="8164982" y="0"/>
                </a:lnTo>
                <a:lnTo>
                  <a:pt x="8164982" y="574131"/>
                </a:lnTo>
                <a:lnTo>
                  <a:pt x="0" y="57413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2863" tIns="42863" rIns="42863" bIns="42863" numCol="1" spcCol="1270" anchor="b" anchorCtr="0">
            <a:noAutofit/>
          </a:bodyPr>
          <a:lstStyle/>
          <a:p>
            <a:pPr algn="just" defTabSz="1000125">
              <a:lnSpc>
                <a:spcPct val="90000"/>
              </a:lnSpc>
              <a:spcBef>
                <a:spcPct val="0"/>
              </a:spcBef>
              <a:spcAft>
                <a:spcPct val="35000"/>
              </a:spcAft>
            </a:pPr>
            <a:endParaRPr lang="en-PH" sz="2250" dirty="0"/>
          </a:p>
        </p:txBody>
      </p:sp>
      <p:sp>
        <p:nvSpPr>
          <p:cNvPr id="12" name="Freeform 11"/>
          <p:cNvSpPr/>
          <p:nvPr/>
        </p:nvSpPr>
        <p:spPr>
          <a:xfrm>
            <a:off x="746762" y="3074602"/>
            <a:ext cx="2199639" cy="430598"/>
          </a:xfrm>
          <a:custGeom>
            <a:avLst/>
            <a:gdLst>
              <a:gd name="connsiteX0" fmla="*/ 95708 w 2868777"/>
              <a:gd name="connsiteY0" fmla="*/ 0 h 574131"/>
              <a:gd name="connsiteX1" fmla="*/ 2773069 w 2868777"/>
              <a:gd name="connsiteY1" fmla="*/ 0 h 574131"/>
              <a:gd name="connsiteX2" fmla="*/ 2868777 w 2868777"/>
              <a:gd name="connsiteY2" fmla="*/ 95708 h 574131"/>
              <a:gd name="connsiteX3" fmla="*/ 2868777 w 2868777"/>
              <a:gd name="connsiteY3" fmla="*/ 574131 h 574131"/>
              <a:gd name="connsiteX4" fmla="*/ 2868777 w 2868777"/>
              <a:gd name="connsiteY4" fmla="*/ 574131 h 574131"/>
              <a:gd name="connsiteX5" fmla="*/ 0 w 2868777"/>
              <a:gd name="connsiteY5" fmla="*/ 574131 h 574131"/>
              <a:gd name="connsiteX6" fmla="*/ 0 w 2868777"/>
              <a:gd name="connsiteY6" fmla="*/ 574131 h 574131"/>
              <a:gd name="connsiteX7" fmla="*/ 0 w 2868777"/>
              <a:gd name="connsiteY7" fmla="*/ 95708 h 574131"/>
              <a:gd name="connsiteX8" fmla="*/ 95708 w 2868777"/>
              <a:gd name="connsiteY8" fmla="*/ 0 h 574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68777" h="574131">
                <a:moveTo>
                  <a:pt x="95708" y="0"/>
                </a:moveTo>
                <a:lnTo>
                  <a:pt x="2773069" y="0"/>
                </a:lnTo>
                <a:cubicBezTo>
                  <a:pt x="2825927" y="0"/>
                  <a:pt x="2868777" y="42850"/>
                  <a:pt x="2868777" y="95708"/>
                </a:cubicBezTo>
                <a:lnTo>
                  <a:pt x="2868777" y="574131"/>
                </a:lnTo>
                <a:lnTo>
                  <a:pt x="2868777" y="574131"/>
                </a:lnTo>
                <a:lnTo>
                  <a:pt x="0" y="574131"/>
                </a:lnTo>
                <a:lnTo>
                  <a:pt x="0" y="574131"/>
                </a:lnTo>
                <a:lnTo>
                  <a:pt x="0" y="95708"/>
                </a:lnTo>
                <a:cubicBezTo>
                  <a:pt x="0" y="42850"/>
                  <a:pt x="42850" y="0"/>
                  <a:pt x="95708" y="0"/>
                </a:cubicBezTo>
                <a:close/>
              </a:path>
            </a:pathLst>
          </a:custGeom>
          <a:solidFill>
            <a:schemeClr val="accent4">
              <a:lumMod val="20000"/>
              <a:lumOff val="80000"/>
            </a:schemeClr>
          </a:solidFill>
          <a:ln>
            <a:solidFill>
              <a:schemeClr val="accent3">
                <a:lumMod val="75000"/>
              </a:schemeClr>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3887" tIns="63887" rIns="63887" bIns="42863" numCol="1" spcCol="1270" anchor="ctr" anchorCtr="0">
            <a:noAutofit/>
          </a:bodyPr>
          <a:lstStyle/>
          <a:p>
            <a:pPr algn="ctr" defTabSz="1000125">
              <a:lnSpc>
                <a:spcPct val="90000"/>
              </a:lnSpc>
              <a:spcBef>
                <a:spcPct val="0"/>
              </a:spcBef>
              <a:spcAft>
                <a:spcPct val="35000"/>
              </a:spcAft>
            </a:pPr>
            <a:r>
              <a:rPr lang="en-PH" sz="2400" b="1" dirty="0">
                <a:solidFill>
                  <a:schemeClr val="tx1"/>
                </a:solidFill>
                <a:latin typeface="Franklin Gothic Medium Cond" panose="020B0606030402020204" pitchFamily="34" charset="0"/>
              </a:rPr>
              <a:t>ALLOTMENT</a:t>
            </a:r>
          </a:p>
        </p:txBody>
      </p:sp>
      <p:sp>
        <p:nvSpPr>
          <p:cNvPr id="13" name="Freeform 12"/>
          <p:cNvSpPr/>
          <p:nvPr/>
        </p:nvSpPr>
        <p:spPr>
          <a:xfrm>
            <a:off x="746760" y="3634474"/>
            <a:ext cx="11033760" cy="861326"/>
          </a:xfrm>
          <a:custGeom>
            <a:avLst/>
            <a:gdLst>
              <a:gd name="connsiteX0" fmla="*/ 0 w 11033760"/>
              <a:gd name="connsiteY0" fmla="*/ 0 h 1148435"/>
              <a:gd name="connsiteX1" fmla="*/ 11033760 w 11033760"/>
              <a:gd name="connsiteY1" fmla="*/ 0 h 1148435"/>
              <a:gd name="connsiteX2" fmla="*/ 11033760 w 11033760"/>
              <a:gd name="connsiteY2" fmla="*/ 1148435 h 1148435"/>
              <a:gd name="connsiteX3" fmla="*/ 0 w 11033760"/>
              <a:gd name="connsiteY3" fmla="*/ 1148435 h 1148435"/>
              <a:gd name="connsiteX4" fmla="*/ 0 w 11033760"/>
              <a:gd name="connsiteY4" fmla="*/ 0 h 11484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33760" h="1148435">
                <a:moveTo>
                  <a:pt x="0" y="0"/>
                </a:moveTo>
                <a:lnTo>
                  <a:pt x="11033760" y="0"/>
                </a:lnTo>
                <a:lnTo>
                  <a:pt x="11033760" y="1148435"/>
                </a:lnTo>
                <a:lnTo>
                  <a:pt x="0" y="114843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1433" tIns="31433" rIns="31433" bIns="31433" numCol="1" spcCol="1270" anchor="t" anchorCtr="0">
            <a:noAutofit/>
          </a:bodyPr>
          <a:lstStyle/>
          <a:p>
            <a:pPr marL="171450" lvl="1" indent="-171450" algn="just" defTabSz="733425">
              <a:lnSpc>
                <a:spcPct val="90000"/>
              </a:lnSpc>
              <a:spcBef>
                <a:spcPct val="0"/>
              </a:spcBef>
              <a:spcAft>
                <a:spcPct val="15000"/>
              </a:spcAft>
              <a:buChar char="••"/>
            </a:pPr>
            <a:r>
              <a:rPr lang="en-PH" sz="1900" dirty="0">
                <a:solidFill>
                  <a:schemeClr val="tx1"/>
                </a:solidFill>
                <a:latin typeface="Franklin Gothic Medium Cond" panose="020B0606030402020204" pitchFamily="34" charset="0"/>
              </a:rPr>
              <a:t>The authorization issued by the Local chief Executive (LCE) to a Department / Office of the LGU which allows it to incur obligations for specified amounts within its appropriations.</a:t>
            </a:r>
          </a:p>
        </p:txBody>
      </p:sp>
      <p:sp>
        <p:nvSpPr>
          <p:cNvPr id="14" name="Freeform 13"/>
          <p:cNvSpPr/>
          <p:nvPr/>
        </p:nvSpPr>
        <p:spPr>
          <a:xfrm>
            <a:off x="3615539" y="4507684"/>
            <a:ext cx="8164983" cy="430598"/>
          </a:xfrm>
          <a:custGeom>
            <a:avLst/>
            <a:gdLst>
              <a:gd name="connsiteX0" fmla="*/ 0 w 8164982"/>
              <a:gd name="connsiteY0" fmla="*/ 0 h 574131"/>
              <a:gd name="connsiteX1" fmla="*/ 8164982 w 8164982"/>
              <a:gd name="connsiteY1" fmla="*/ 0 h 574131"/>
              <a:gd name="connsiteX2" fmla="*/ 8164982 w 8164982"/>
              <a:gd name="connsiteY2" fmla="*/ 574131 h 574131"/>
              <a:gd name="connsiteX3" fmla="*/ 0 w 8164982"/>
              <a:gd name="connsiteY3" fmla="*/ 574131 h 574131"/>
              <a:gd name="connsiteX4" fmla="*/ 0 w 8164982"/>
              <a:gd name="connsiteY4" fmla="*/ 0 h 574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64982" h="574131">
                <a:moveTo>
                  <a:pt x="0" y="0"/>
                </a:moveTo>
                <a:lnTo>
                  <a:pt x="8164982" y="0"/>
                </a:lnTo>
                <a:lnTo>
                  <a:pt x="8164982" y="574131"/>
                </a:lnTo>
                <a:lnTo>
                  <a:pt x="0" y="57413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2863" tIns="42863" rIns="42863" bIns="42863" numCol="1" spcCol="1270" anchor="b" anchorCtr="0">
            <a:noAutofit/>
          </a:bodyPr>
          <a:lstStyle/>
          <a:p>
            <a:pPr algn="just" defTabSz="1000125">
              <a:lnSpc>
                <a:spcPct val="90000"/>
              </a:lnSpc>
              <a:spcBef>
                <a:spcPct val="0"/>
              </a:spcBef>
              <a:spcAft>
                <a:spcPct val="35000"/>
              </a:spcAft>
            </a:pPr>
            <a:endParaRPr lang="en-PH" sz="2250" dirty="0"/>
          </a:p>
        </p:txBody>
      </p:sp>
      <p:sp>
        <p:nvSpPr>
          <p:cNvPr id="15" name="Freeform 14"/>
          <p:cNvSpPr/>
          <p:nvPr/>
        </p:nvSpPr>
        <p:spPr>
          <a:xfrm>
            <a:off x="746762" y="4572000"/>
            <a:ext cx="2199639" cy="430598"/>
          </a:xfrm>
          <a:custGeom>
            <a:avLst/>
            <a:gdLst>
              <a:gd name="connsiteX0" fmla="*/ 95708 w 2868777"/>
              <a:gd name="connsiteY0" fmla="*/ 0 h 574131"/>
              <a:gd name="connsiteX1" fmla="*/ 2773069 w 2868777"/>
              <a:gd name="connsiteY1" fmla="*/ 0 h 574131"/>
              <a:gd name="connsiteX2" fmla="*/ 2868777 w 2868777"/>
              <a:gd name="connsiteY2" fmla="*/ 95708 h 574131"/>
              <a:gd name="connsiteX3" fmla="*/ 2868777 w 2868777"/>
              <a:gd name="connsiteY3" fmla="*/ 574131 h 574131"/>
              <a:gd name="connsiteX4" fmla="*/ 2868777 w 2868777"/>
              <a:gd name="connsiteY4" fmla="*/ 574131 h 574131"/>
              <a:gd name="connsiteX5" fmla="*/ 0 w 2868777"/>
              <a:gd name="connsiteY5" fmla="*/ 574131 h 574131"/>
              <a:gd name="connsiteX6" fmla="*/ 0 w 2868777"/>
              <a:gd name="connsiteY6" fmla="*/ 574131 h 574131"/>
              <a:gd name="connsiteX7" fmla="*/ 0 w 2868777"/>
              <a:gd name="connsiteY7" fmla="*/ 95708 h 574131"/>
              <a:gd name="connsiteX8" fmla="*/ 95708 w 2868777"/>
              <a:gd name="connsiteY8" fmla="*/ 0 h 574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68777" h="574131">
                <a:moveTo>
                  <a:pt x="95708" y="0"/>
                </a:moveTo>
                <a:lnTo>
                  <a:pt x="2773069" y="0"/>
                </a:lnTo>
                <a:cubicBezTo>
                  <a:pt x="2825927" y="0"/>
                  <a:pt x="2868777" y="42850"/>
                  <a:pt x="2868777" y="95708"/>
                </a:cubicBezTo>
                <a:lnTo>
                  <a:pt x="2868777" y="574131"/>
                </a:lnTo>
                <a:lnTo>
                  <a:pt x="2868777" y="574131"/>
                </a:lnTo>
                <a:lnTo>
                  <a:pt x="0" y="574131"/>
                </a:lnTo>
                <a:lnTo>
                  <a:pt x="0" y="574131"/>
                </a:lnTo>
                <a:lnTo>
                  <a:pt x="0" y="95708"/>
                </a:lnTo>
                <a:cubicBezTo>
                  <a:pt x="0" y="42850"/>
                  <a:pt x="42850" y="0"/>
                  <a:pt x="95708" y="0"/>
                </a:cubicBezTo>
                <a:close/>
              </a:path>
            </a:pathLst>
          </a:custGeom>
          <a:solidFill>
            <a:schemeClr val="accent4">
              <a:lumMod val="20000"/>
              <a:lumOff val="80000"/>
            </a:schemeClr>
          </a:solidFill>
          <a:ln>
            <a:solidFill>
              <a:schemeClr val="accent3">
                <a:lumMod val="75000"/>
              </a:schemeClr>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3887" tIns="63887" rIns="63887" bIns="42863" numCol="1" spcCol="1270" anchor="ctr" anchorCtr="0">
            <a:noAutofit/>
          </a:bodyPr>
          <a:lstStyle/>
          <a:p>
            <a:pPr algn="ctr" defTabSz="1000125">
              <a:lnSpc>
                <a:spcPct val="90000"/>
              </a:lnSpc>
              <a:spcBef>
                <a:spcPct val="0"/>
              </a:spcBef>
              <a:spcAft>
                <a:spcPct val="35000"/>
              </a:spcAft>
            </a:pPr>
            <a:r>
              <a:rPr lang="en-PH" sz="2400" b="1" dirty="0">
                <a:solidFill>
                  <a:schemeClr val="tx1"/>
                </a:solidFill>
                <a:latin typeface="Franklin Gothic Medium Cond" panose="020B0606030402020204" pitchFamily="34" charset="0"/>
              </a:rPr>
              <a:t>OBLIGATION</a:t>
            </a:r>
          </a:p>
        </p:txBody>
      </p:sp>
      <p:sp>
        <p:nvSpPr>
          <p:cNvPr id="16" name="Freeform 15"/>
          <p:cNvSpPr/>
          <p:nvPr/>
        </p:nvSpPr>
        <p:spPr>
          <a:xfrm>
            <a:off x="746760" y="5105400"/>
            <a:ext cx="11033760" cy="861326"/>
          </a:xfrm>
          <a:custGeom>
            <a:avLst/>
            <a:gdLst>
              <a:gd name="connsiteX0" fmla="*/ 0 w 11033760"/>
              <a:gd name="connsiteY0" fmla="*/ 0 h 1148435"/>
              <a:gd name="connsiteX1" fmla="*/ 11033760 w 11033760"/>
              <a:gd name="connsiteY1" fmla="*/ 0 h 1148435"/>
              <a:gd name="connsiteX2" fmla="*/ 11033760 w 11033760"/>
              <a:gd name="connsiteY2" fmla="*/ 1148435 h 1148435"/>
              <a:gd name="connsiteX3" fmla="*/ 0 w 11033760"/>
              <a:gd name="connsiteY3" fmla="*/ 1148435 h 1148435"/>
              <a:gd name="connsiteX4" fmla="*/ 0 w 11033760"/>
              <a:gd name="connsiteY4" fmla="*/ 0 h 11484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33760" h="1148435">
                <a:moveTo>
                  <a:pt x="0" y="0"/>
                </a:moveTo>
                <a:lnTo>
                  <a:pt x="11033760" y="0"/>
                </a:lnTo>
                <a:lnTo>
                  <a:pt x="11033760" y="1148435"/>
                </a:lnTo>
                <a:lnTo>
                  <a:pt x="0" y="114843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1433" tIns="31433" rIns="31433" bIns="31433" numCol="1" spcCol="1270" anchor="t" anchorCtr="0">
            <a:noAutofit/>
          </a:bodyPr>
          <a:lstStyle/>
          <a:p>
            <a:pPr marL="171450" lvl="1" indent="-171450" algn="just" defTabSz="733425">
              <a:lnSpc>
                <a:spcPct val="90000"/>
              </a:lnSpc>
              <a:spcBef>
                <a:spcPct val="0"/>
              </a:spcBef>
              <a:spcAft>
                <a:spcPct val="15000"/>
              </a:spcAft>
              <a:buChar char="••"/>
            </a:pPr>
            <a:r>
              <a:rPr lang="en-PH" sz="1900" dirty="0">
                <a:solidFill>
                  <a:schemeClr val="tx1"/>
                </a:solidFill>
                <a:latin typeface="Franklin Gothic Medium Cond" panose="020B0606030402020204" pitchFamily="34" charset="0"/>
              </a:rPr>
              <a:t>The specific amount within the allotment which is committed to be paid by the LGU for any lawful expenditure made by an accountable officer for and in behalf of the LGU concerned.</a:t>
            </a:r>
          </a:p>
        </p:txBody>
      </p:sp>
      <p:sp>
        <p:nvSpPr>
          <p:cNvPr id="21" name="TextBox 20">
            <a:extLst>
              <a:ext uri="{FF2B5EF4-FFF2-40B4-BE49-F238E27FC236}">
                <a16:creationId xmlns:a16="http://schemas.microsoft.com/office/drawing/2014/main" id="{A00D5856-06AA-4EE4-9DA6-49750266525A}"/>
              </a:ext>
            </a:extLst>
          </p:cNvPr>
          <p:cNvSpPr txBox="1"/>
          <p:nvPr/>
        </p:nvSpPr>
        <p:spPr>
          <a:xfrm>
            <a:off x="1374913" y="717342"/>
            <a:ext cx="9442174" cy="769441"/>
          </a:xfrm>
          <a:prstGeom prst="rect">
            <a:avLst/>
          </a:prstGeom>
          <a:noFill/>
        </p:spPr>
        <p:txBody>
          <a:bodyPr wrap="square" rtlCol="0">
            <a:spAutoFit/>
          </a:bodyPr>
          <a:lstStyle/>
          <a:p>
            <a:pPr algn="ctr"/>
            <a:r>
              <a:rPr lang="en-PH" sz="4400" b="1" dirty="0">
                <a:latin typeface="Franklin Gothic Demi Cond" panose="020B0706030402020204" pitchFamily="34" charset="0"/>
              </a:rPr>
              <a:t>BUDGET EXECUTION</a:t>
            </a:r>
          </a:p>
        </p:txBody>
      </p:sp>
    </p:spTree>
    <p:extLst>
      <p:ext uri="{BB962C8B-B14F-4D97-AF65-F5344CB8AC3E}">
        <p14:creationId xmlns:p14="http://schemas.microsoft.com/office/powerpoint/2010/main" val="1075289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par>
                                <p:cTn id="22" presetID="10" presetClass="entr" presetSubtype="0"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500"/>
                                        <p:tgtEl>
                                          <p:spTgt spid="15"/>
                                        </p:tgtEl>
                                      </p:cBhvr>
                                    </p:animEffect>
                                  </p:childTnLst>
                                </p:cTn>
                              </p:par>
                              <p:par>
                                <p:cTn id="30" presetID="10" presetClass="entr" presetSubtype="0" fill="hold" nodeType="with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2" grpId="0" animBg="1"/>
      <p:bldP spid="13" grpId="0"/>
      <p:bldP spid="15" grpId="0" animBg="1"/>
      <p:bldP spid="16"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75A95F3-AC79-493A-8DCF-66642654AF4C}"/>
              </a:ext>
            </a:extLst>
          </p:cNvPr>
          <p:cNvSpPr/>
          <p:nvPr/>
        </p:nvSpPr>
        <p:spPr>
          <a:xfrm>
            <a:off x="401762" y="807830"/>
            <a:ext cx="874643" cy="874643"/>
          </a:xfrm>
          <a:prstGeom prst="ellipse">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238D1709-F966-44DF-ACE8-16A730BF59CC}"/>
              </a:ext>
            </a:extLst>
          </p:cNvPr>
          <p:cNvSpPr txBox="1"/>
          <p:nvPr/>
        </p:nvSpPr>
        <p:spPr>
          <a:xfrm>
            <a:off x="1438382" y="891208"/>
            <a:ext cx="9442174" cy="707886"/>
          </a:xfrm>
          <a:prstGeom prst="rect">
            <a:avLst/>
          </a:prstGeom>
          <a:noFill/>
        </p:spPr>
        <p:txBody>
          <a:bodyPr wrap="square" rtlCol="0">
            <a:spAutoFit/>
          </a:bodyPr>
          <a:lstStyle/>
          <a:p>
            <a:r>
              <a:rPr lang="en-PH" sz="4000" b="1" dirty="0">
                <a:latin typeface="Franklin Gothic Demi Cond" panose="020B0706030402020204" pitchFamily="34" charset="0"/>
              </a:rPr>
              <a:t>BUDGET ACCOUNTABILITY</a:t>
            </a:r>
          </a:p>
        </p:txBody>
      </p:sp>
      <p:pic>
        <p:nvPicPr>
          <p:cNvPr id="5" name="Graphic 4" descr="Checklist">
            <a:extLst>
              <a:ext uri="{FF2B5EF4-FFF2-40B4-BE49-F238E27FC236}">
                <a16:creationId xmlns:a16="http://schemas.microsoft.com/office/drawing/2014/main" id="{20A41543-F541-49AB-9089-09B7DC3346B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37145" y="931051"/>
            <a:ext cx="635959" cy="635959"/>
          </a:xfrm>
          <a:prstGeom prst="rect">
            <a:avLst/>
          </a:prstGeom>
        </p:spPr>
      </p:pic>
      <p:sp>
        <p:nvSpPr>
          <p:cNvPr id="12" name="TextBox 11">
            <a:extLst>
              <a:ext uri="{FF2B5EF4-FFF2-40B4-BE49-F238E27FC236}">
                <a16:creationId xmlns:a16="http://schemas.microsoft.com/office/drawing/2014/main" id="{B399ECA9-B798-49A6-93BE-5ECE78BBF414}"/>
              </a:ext>
            </a:extLst>
          </p:cNvPr>
          <p:cNvSpPr txBox="1"/>
          <p:nvPr/>
        </p:nvSpPr>
        <p:spPr>
          <a:xfrm>
            <a:off x="7234990" y="5071544"/>
            <a:ext cx="6096000" cy="369332"/>
          </a:xfrm>
          <a:prstGeom prst="rect">
            <a:avLst/>
          </a:prstGeom>
          <a:noFill/>
        </p:spPr>
        <p:txBody>
          <a:bodyPr wrap="square">
            <a:spAutoFit/>
          </a:bodyPr>
          <a:lstStyle/>
          <a:p>
            <a:pPr algn="just" defTabSz="342900"/>
            <a:r>
              <a:rPr lang="en-US" dirty="0">
                <a:latin typeface="Segoe UI Light" panose="020B0502040204020203" pitchFamily="34" charset="0"/>
                <a:cs typeface="Segoe UI Light" panose="020B0502040204020203" pitchFamily="34" charset="0"/>
              </a:rPr>
              <a:t>Section 332 (a), R.A. No. 7160</a:t>
            </a:r>
          </a:p>
        </p:txBody>
      </p:sp>
      <p:sp>
        <p:nvSpPr>
          <p:cNvPr id="7" name="Shape 586">
            <a:extLst>
              <a:ext uri="{FF2B5EF4-FFF2-40B4-BE49-F238E27FC236}">
                <a16:creationId xmlns:a16="http://schemas.microsoft.com/office/drawing/2014/main" id="{7CFAD202-EA06-4818-9D83-9C9D94BFEE78}"/>
              </a:ext>
            </a:extLst>
          </p:cNvPr>
          <p:cNvSpPr/>
          <p:nvPr/>
        </p:nvSpPr>
        <p:spPr>
          <a:xfrm>
            <a:off x="1597792" y="1800133"/>
            <a:ext cx="4650828" cy="4034634"/>
          </a:xfrm>
          <a:prstGeom prst="roundRect">
            <a:avLst>
              <a:gd name="adj" fmla="val 3918"/>
            </a:avLst>
          </a:prstGeom>
          <a:solidFill>
            <a:srgbClr val="FFFFFF"/>
          </a:solidFill>
          <a:ln w="3175" cap="flat">
            <a:solidFill>
              <a:srgbClr val="D9D9D9"/>
            </a:solidFill>
            <a:prstDash val="solid"/>
            <a:miter lim="400000"/>
          </a:ln>
          <a:effectLst>
            <a:outerShdw blurRad="76200" dir="18900000" rotWithShape="0">
              <a:srgbClr val="000000">
                <a:alpha val="20000"/>
              </a:srgbClr>
            </a:outerShdw>
          </a:effectLst>
        </p:spPr>
        <p:txBody>
          <a:bodyPr wrap="square" lIns="45719" tIns="45719" rIns="45719" bIns="45719"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pPr algn="ctr">
              <a:defRPr>
                <a:solidFill>
                  <a:srgbClr val="FFFFFF"/>
                </a:solidFill>
              </a:defRPr>
            </a:pPr>
            <a:endParaRPr/>
          </a:p>
        </p:txBody>
      </p:sp>
      <p:sp>
        <p:nvSpPr>
          <p:cNvPr id="8" name="TextBox 7">
            <a:extLst>
              <a:ext uri="{FF2B5EF4-FFF2-40B4-BE49-F238E27FC236}">
                <a16:creationId xmlns:a16="http://schemas.microsoft.com/office/drawing/2014/main" id="{D854A41B-3CF6-4528-A820-386A5AD81D14}"/>
              </a:ext>
            </a:extLst>
          </p:cNvPr>
          <p:cNvSpPr txBox="1"/>
          <p:nvPr/>
        </p:nvSpPr>
        <p:spPr>
          <a:xfrm>
            <a:off x="1819601" y="2227944"/>
            <a:ext cx="4139139" cy="2677656"/>
          </a:xfrm>
          <a:prstGeom prst="rect">
            <a:avLst/>
          </a:prstGeom>
          <a:noFill/>
        </p:spPr>
        <p:txBody>
          <a:bodyPr wrap="square">
            <a:spAutoFit/>
          </a:bodyPr>
          <a:lstStyle/>
          <a:p>
            <a:pPr lvl="0" algn="ctr"/>
            <a:r>
              <a:rPr lang="en-US" sz="2800" i="1" noProof="1">
                <a:latin typeface="Segoe UI Light" panose="020B0502040204020203" pitchFamily="34" charset="0"/>
                <a:cs typeface="Segoe UI Light" panose="020B0502040204020203" pitchFamily="34" charset="0"/>
              </a:rPr>
              <a:t>The responsibility for the execution of the annual and supplemental budgets and the </a:t>
            </a:r>
            <a:r>
              <a:rPr lang="en-US" sz="2800" b="1" i="1" noProof="1">
                <a:latin typeface="Segoe UI Light" panose="020B0502040204020203" pitchFamily="34" charset="0"/>
                <a:cs typeface="Segoe UI Light" panose="020B0502040204020203" pitchFamily="34" charset="0"/>
              </a:rPr>
              <a:t>accountability shall be vested primarily in the LCE</a:t>
            </a:r>
            <a:r>
              <a:rPr lang="en-US" sz="2800" i="1" noProof="1">
                <a:latin typeface="Segoe UI Light" panose="020B0502040204020203" pitchFamily="34" charset="0"/>
                <a:cs typeface="Segoe UI Light" panose="020B0502040204020203" pitchFamily="34" charset="0"/>
              </a:rPr>
              <a:t>. </a:t>
            </a:r>
          </a:p>
        </p:txBody>
      </p:sp>
      <p:sp>
        <p:nvSpPr>
          <p:cNvPr id="9" name="TextBox 8">
            <a:extLst>
              <a:ext uri="{FF2B5EF4-FFF2-40B4-BE49-F238E27FC236}">
                <a16:creationId xmlns:a16="http://schemas.microsoft.com/office/drawing/2014/main" id="{1D726B64-5158-4017-B9CD-304B76317859}"/>
              </a:ext>
            </a:extLst>
          </p:cNvPr>
          <p:cNvSpPr txBox="1"/>
          <p:nvPr/>
        </p:nvSpPr>
        <p:spPr>
          <a:xfrm>
            <a:off x="3206276" y="5215333"/>
            <a:ext cx="2832137" cy="369332"/>
          </a:xfrm>
          <a:prstGeom prst="rect">
            <a:avLst/>
          </a:prstGeom>
          <a:noFill/>
        </p:spPr>
        <p:txBody>
          <a:bodyPr wrap="square">
            <a:spAutoFit/>
          </a:bodyPr>
          <a:lstStyle/>
          <a:p>
            <a:pPr algn="just" defTabSz="342900"/>
            <a:r>
              <a:rPr lang="en-PH" sz="1800" dirty="0">
                <a:latin typeface="Segoe UI Light" panose="020B0502040204020203" pitchFamily="34" charset="0"/>
                <a:cs typeface="Segoe UI Light" panose="020B0502040204020203" pitchFamily="34" charset="0"/>
              </a:rPr>
              <a:t>- Sections 320, RA No. 7160</a:t>
            </a:r>
          </a:p>
        </p:txBody>
      </p:sp>
      <p:sp>
        <p:nvSpPr>
          <p:cNvPr id="10" name="Shape 586">
            <a:extLst>
              <a:ext uri="{FF2B5EF4-FFF2-40B4-BE49-F238E27FC236}">
                <a16:creationId xmlns:a16="http://schemas.microsoft.com/office/drawing/2014/main" id="{3F0E069D-550B-477B-B25E-704AE360237E}"/>
              </a:ext>
            </a:extLst>
          </p:cNvPr>
          <p:cNvSpPr/>
          <p:nvPr/>
        </p:nvSpPr>
        <p:spPr>
          <a:xfrm>
            <a:off x="6563928" y="1800133"/>
            <a:ext cx="4650829" cy="4034634"/>
          </a:xfrm>
          <a:prstGeom prst="roundRect">
            <a:avLst>
              <a:gd name="adj" fmla="val 3918"/>
            </a:avLst>
          </a:prstGeom>
          <a:solidFill>
            <a:srgbClr val="FFFFFF"/>
          </a:solidFill>
          <a:ln w="3175" cap="flat">
            <a:solidFill>
              <a:srgbClr val="D9D9D9"/>
            </a:solidFill>
            <a:prstDash val="solid"/>
            <a:miter lim="400000"/>
          </a:ln>
          <a:effectLst>
            <a:outerShdw blurRad="76200" dir="18900000" rotWithShape="0">
              <a:srgbClr val="000000">
                <a:alpha val="20000"/>
              </a:srgbClr>
            </a:outerShdw>
          </a:effectLst>
        </p:spPr>
        <p:txBody>
          <a:bodyPr wrap="square" lIns="45719" tIns="45719" rIns="45719" bIns="45719"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pPr algn="ctr">
              <a:defRPr>
                <a:solidFill>
                  <a:srgbClr val="FFFFFF"/>
                </a:solidFill>
              </a:defRPr>
            </a:pPr>
            <a:endParaRPr/>
          </a:p>
        </p:txBody>
      </p:sp>
      <p:sp>
        <p:nvSpPr>
          <p:cNvPr id="11" name="TextBox 10">
            <a:extLst>
              <a:ext uri="{FF2B5EF4-FFF2-40B4-BE49-F238E27FC236}">
                <a16:creationId xmlns:a16="http://schemas.microsoft.com/office/drawing/2014/main" id="{90391EC4-E68A-4566-8B15-0486B4055099}"/>
              </a:ext>
            </a:extLst>
          </p:cNvPr>
          <p:cNvSpPr txBox="1"/>
          <p:nvPr/>
        </p:nvSpPr>
        <p:spPr>
          <a:xfrm>
            <a:off x="6819772" y="2144443"/>
            <a:ext cx="4139139" cy="2677656"/>
          </a:xfrm>
          <a:prstGeom prst="rect">
            <a:avLst/>
          </a:prstGeom>
          <a:noFill/>
        </p:spPr>
        <p:txBody>
          <a:bodyPr wrap="square">
            <a:spAutoFit/>
          </a:bodyPr>
          <a:lstStyle/>
          <a:p>
            <a:pPr lvl="0" algn="ctr"/>
            <a:r>
              <a:rPr lang="en-US" sz="2800" i="1" noProof="1">
                <a:latin typeface="Segoe UI Light" panose="020B0502040204020203" pitchFamily="34" charset="0"/>
                <a:cs typeface="Segoe UI Light" panose="020B0502040204020203" pitchFamily="34" charset="0"/>
              </a:rPr>
              <a:t>Fiscal responsibility shall be shared by all those exercising authority over the financial affairs, transactions, and operations of the LGUs.</a:t>
            </a:r>
          </a:p>
        </p:txBody>
      </p:sp>
      <p:sp>
        <p:nvSpPr>
          <p:cNvPr id="13" name="TextBox 12">
            <a:extLst>
              <a:ext uri="{FF2B5EF4-FFF2-40B4-BE49-F238E27FC236}">
                <a16:creationId xmlns:a16="http://schemas.microsoft.com/office/drawing/2014/main" id="{1F8ADF25-1104-4C26-962C-CE1BDAE19B3F}"/>
              </a:ext>
            </a:extLst>
          </p:cNvPr>
          <p:cNvSpPr txBox="1"/>
          <p:nvPr/>
        </p:nvSpPr>
        <p:spPr>
          <a:xfrm>
            <a:off x="6918221" y="5215333"/>
            <a:ext cx="4139140" cy="369332"/>
          </a:xfrm>
          <a:prstGeom prst="rect">
            <a:avLst/>
          </a:prstGeom>
          <a:noFill/>
        </p:spPr>
        <p:txBody>
          <a:bodyPr wrap="square">
            <a:spAutoFit/>
          </a:bodyPr>
          <a:lstStyle/>
          <a:p>
            <a:pPr algn="r" defTabSz="342900"/>
            <a:r>
              <a:rPr lang="en-US" dirty="0">
                <a:latin typeface="Segoe UI Light" panose="020B0502040204020203" pitchFamily="34" charset="0"/>
                <a:cs typeface="Segoe UI Light" panose="020B0502040204020203" pitchFamily="34" charset="0"/>
              </a:rPr>
              <a:t>- Section 305 (I) , R.A. No. 7160</a:t>
            </a:r>
          </a:p>
        </p:txBody>
      </p:sp>
    </p:spTree>
    <p:extLst>
      <p:ext uri="{BB962C8B-B14F-4D97-AF65-F5344CB8AC3E}">
        <p14:creationId xmlns:p14="http://schemas.microsoft.com/office/powerpoint/2010/main" val="2529773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7" grpId="0" animBg="1"/>
      <p:bldP spid="8" grpId="0"/>
      <p:bldP spid="9" grpId="0"/>
      <p:bldP spid="10" grpId="0" animBg="1"/>
      <p:bldP spid="11" grpId="0"/>
      <p:bldP spid="13"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442EEB19-D037-4025-9087-DC34B7EEB81C}"/>
              </a:ext>
            </a:extLst>
          </p:cNvPr>
          <p:cNvSpPr txBox="1"/>
          <p:nvPr/>
        </p:nvSpPr>
        <p:spPr>
          <a:xfrm>
            <a:off x="369011" y="2551837"/>
            <a:ext cx="4415325" cy="1569660"/>
          </a:xfrm>
          <a:prstGeom prst="rect">
            <a:avLst/>
          </a:prstGeom>
          <a:noFill/>
        </p:spPr>
        <p:txBody>
          <a:bodyPr wrap="square" rtlCol="0">
            <a:spAutoFit/>
          </a:bodyPr>
          <a:lstStyle/>
          <a:p>
            <a:pPr algn="ctr"/>
            <a:r>
              <a:rPr lang="en-PH" sz="4800" b="1" dirty="0">
                <a:latin typeface="Franklin Gothic Demi Cond" panose="020B0706030402020204" pitchFamily="34" charset="0"/>
              </a:rPr>
              <a:t>BUDGET </a:t>
            </a:r>
          </a:p>
          <a:p>
            <a:pPr algn="ctr"/>
            <a:r>
              <a:rPr lang="en-PH" sz="4800" b="1" dirty="0">
                <a:latin typeface="Franklin Gothic Demi Cond" panose="020B0706030402020204" pitchFamily="34" charset="0"/>
              </a:rPr>
              <a:t>ACCOUNTABILITY</a:t>
            </a:r>
          </a:p>
        </p:txBody>
      </p:sp>
      <p:sp>
        <p:nvSpPr>
          <p:cNvPr id="8" name="Rectangle 7">
            <a:extLst>
              <a:ext uri="{FF2B5EF4-FFF2-40B4-BE49-F238E27FC236}">
                <a16:creationId xmlns:a16="http://schemas.microsoft.com/office/drawing/2014/main" id="{B9D2397A-8688-4C86-8C31-8702C243EA67}"/>
              </a:ext>
            </a:extLst>
          </p:cNvPr>
          <p:cNvSpPr/>
          <p:nvPr/>
        </p:nvSpPr>
        <p:spPr>
          <a:xfrm>
            <a:off x="5219112" y="740904"/>
            <a:ext cx="6387161" cy="969818"/>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FD0CEDA-E028-41BC-BAA4-45C445EA0CAC}"/>
              </a:ext>
            </a:extLst>
          </p:cNvPr>
          <p:cNvSpPr/>
          <p:nvPr/>
        </p:nvSpPr>
        <p:spPr>
          <a:xfrm>
            <a:off x="5237773" y="1861406"/>
            <a:ext cx="6387161" cy="969818"/>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A08E076-279B-40F9-8D8E-F08CD53FF37F}"/>
              </a:ext>
            </a:extLst>
          </p:cNvPr>
          <p:cNvSpPr/>
          <p:nvPr/>
        </p:nvSpPr>
        <p:spPr>
          <a:xfrm>
            <a:off x="5237773" y="2981908"/>
            <a:ext cx="6387161" cy="969818"/>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FD44123-FD49-4FE8-8CBD-805677A0E633}"/>
              </a:ext>
            </a:extLst>
          </p:cNvPr>
          <p:cNvSpPr/>
          <p:nvPr/>
        </p:nvSpPr>
        <p:spPr>
          <a:xfrm>
            <a:off x="5237773" y="4139733"/>
            <a:ext cx="6387161" cy="969818"/>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D3704A3F-BA0D-4842-98A8-6F543C3E6F59}"/>
              </a:ext>
            </a:extLst>
          </p:cNvPr>
          <p:cNvGrpSpPr/>
          <p:nvPr/>
        </p:nvGrpSpPr>
        <p:grpSpPr>
          <a:xfrm>
            <a:off x="5108275" y="643938"/>
            <a:ext cx="6400799" cy="969818"/>
            <a:chOff x="3925455" y="1191491"/>
            <a:chExt cx="6400799" cy="969818"/>
          </a:xfrm>
        </p:grpSpPr>
        <p:sp>
          <p:nvSpPr>
            <p:cNvPr id="14" name="Rectangle 13">
              <a:extLst>
                <a:ext uri="{FF2B5EF4-FFF2-40B4-BE49-F238E27FC236}">
                  <a16:creationId xmlns:a16="http://schemas.microsoft.com/office/drawing/2014/main" id="{C04D9D87-13E2-4C13-BEBC-F138F9623D28}"/>
                </a:ext>
              </a:extLst>
            </p:cNvPr>
            <p:cNvSpPr/>
            <p:nvPr/>
          </p:nvSpPr>
          <p:spPr>
            <a:xfrm>
              <a:off x="4895271" y="1191491"/>
              <a:ext cx="5430983" cy="9698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F47FE09D-7756-4668-91C0-54465741D294}"/>
                </a:ext>
              </a:extLst>
            </p:cNvPr>
            <p:cNvGrpSpPr/>
            <p:nvPr/>
          </p:nvGrpSpPr>
          <p:grpSpPr>
            <a:xfrm>
              <a:off x="3925455" y="1191491"/>
              <a:ext cx="1178646" cy="969818"/>
              <a:chOff x="3925455" y="1191491"/>
              <a:chExt cx="1178646" cy="969818"/>
            </a:xfrm>
          </p:grpSpPr>
          <p:sp>
            <p:nvSpPr>
              <p:cNvPr id="16" name="Rectangle 15">
                <a:extLst>
                  <a:ext uri="{FF2B5EF4-FFF2-40B4-BE49-F238E27FC236}">
                    <a16:creationId xmlns:a16="http://schemas.microsoft.com/office/drawing/2014/main" id="{3407C93E-F4F8-4934-9129-02211618EDFB}"/>
                  </a:ext>
                </a:extLst>
              </p:cNvPr>
              <p:cNvSpPr/>
              <p:nvPr/>
            </p:nvSpPr>
            <p:spPr>
              <a:xfrm>
                <a:off x="3925455" y="1191491"/>
                <a:ext cx="969818" cy="96981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a:effectLst>
                      <a:outerShdw blurRad="38100" dist="38100" dir="2700000" algn="tl">
                        <a:srgbClr val="000000">
                          <a:alpha val="43137"/>
                        </a:srgbClr>
                      </a:outerShdw>
                    </a:effectLst>
                  </a:rPr>
                  <a:t>01</a:t>
                </a:r>
              </a:p>
            </p:txBody>
          </p:sp>
          <p:sp>
            <p:nvSpPr>
              <p:cNvPr id="17" name="Isosceles Triangle 16">
                <a:extLst>
                  <a:ext uri="{FF2B5EF4-FFF2-40B4-BE49-F238E27FC236}">
                    <a16:creationId xmlns:a16="http://schemas.microsoft.com/office/drawing/2014/main" id="{8A048BFC-846A-4484-B53D-76398DE9556E}"/>
                  </a:ext>
                </a:extLst>
              </p:cNvPr>
              <p:cNvSpPr/>
              <p:nvPr/>
            </p:nvSpPr>
            <p:spPr>
              <a:xfrm rot="5400000">
                <a:off x="4803124" y="1537059"/>
                <a:ext cx="323272" cy="278683"/>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8" name="Group 17">
            <a:extLst>
              <a:ext uri="{FF2B5EF4-FFF2-40B4-BE49-F238E27FC236}">
                <a16:creationId xmlns:a16="http://schemas.microsoft.com/office/drawing/2014/main" id="{D4690594-2E05-4499-8F97-8264811C581B}"/>
              </a:ext>
            </a:extLst>
          </p:cNvPr>
          <p:cNvGrpSpPr/>
          <p:nvPr/>
        </p:nvGrpSpPr>
        <p:grpSpPr>
          <a:xfrm>
            <a:off x="5126936" y="1764363"/>
            <a:ext cx="6400799" cy="969818"/>
            <a:chOff x="3925455" y="1191491"/>
            <a:chExt cx="6400799" cy="969818"/>
          </a:xfrm>
        </p:grpSpPr>
        <p:sp>
          <p:nvSpPr>
            <p:cNvPr id="19" name="Rectangle 18">
              <a:extLst>
                <a:ext uri="{FF2B5EF4-FFF2-40B4-BE49-F238E27FC236}">
                  <a16:creationId xmlns:a16="http://schemas.microsoft.com/office/drawing/2014/main" id="{8B6427A1-1A4A-4C14-AEE6-D5055B5E3776}"/>
                </a:ext>
              </a:extLst>
            </p:cNvPr>
            <p:cNvSpPr/>
            <p:nvPr/>
          </p:nvSpPr>
          <p:spPr>
            <a:xfrm>
              <a:off x="4895271" y="1191491"/>
              <a:ext cx="5430983" cy="9698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B16B7D39-B0F5-4450-AE98-DCDAD8AB6B67}"/>
                </a:ext>
              </a:extLst>
            </p:cNvPr>
            <p:cNvGrpSpPr/>
            <p:nvPr/>
          </p:nvGrpSpPr>
          <p:grpSpPr>
            <a:xfrm>
              <a:off x="3925455" y="1191491"/>
              <a:ext cx="1178646" cy="969818"/>
              <a:chOff x="3925455" y="1191491"/>
              <a:chExt cx="1178646" cy="969818"/>
            </a:xfrm>
          </p:grpSpPr>
          <p:sp>
            <p:nvSpPr>
              <p:cNvPr id="25" name="Rectangle 24">
                <a:extLst>
                  <a:ext uri="{FF2B5EF4-FFF2-40B4-BE49-F238E27FC236}">
                    <a16:creationId xmlns:a16="http://schemas.microsoft.com/office/drawing/2014/main" id="{7B11DFCD-BFDB-47D1-B176-849192B63F6D}"/>
                  </a:ext>
                </a:extLst>
              </p:cNvPr>
              <p:cNvSpPr/>
              <p:nvPr/>
            </p:nvSpPr>
            <p:spPr>
              <a:xfrm>
                <a:off x="3925455" y="1191491"/>
                <a:ext cx="969818" cy="96981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a:effectLst>
                      <a:outerShdw blurRad="38100" dist="38100" dir="2700000" algn="tl">
                        <a:srgbClr val="000000">
                          <a:alpha val="43137"/>
                        </a:srgbClr>
                      </a:outerShdw>
                    </a:effectLst>
                  </a:rPr>
                  <a:t>02</a:t>
                </a:r>
              </a:p>
            </p:txBody>
          </p:sp>
          <p:sp>
            <p:nvSpPr>
              <p:cNvPr id="26" name="Isosceles Triangle 25">
                <a:extLst>
                  <a:ext uri="{FF2B5EF4-FFF2-40B4-BE49-F238E27FC236}">
                    <a16:creationId xmlns:a16="http://schemas.microsoft.com/office/drawing/2014/main" id="{BDB6CA71-FA3C-4FE4-BBF8-F3C435A1461F}"/>
                  </a:ext>
                </a:extLst>
              </p:cNvPr>
              <p:cNvSpPr/>
              <p:nvPr/>
            </p:nvSpPr>
            <p:spPr>
              <a:xfrm rot="5400000">
                <a:off x="4803124" y="1537059"/>
                <a:ext cx="323272" cy="278683"/>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7" name="Group 26">
            <a:extLst>
              <a:ext uri="{FF2B5EF4-FFF2-40B4-BE49-F238E27FC236}">
                <a16:creationId xmlns:a16="http://schemas.microsoft.com/office/drawing/2014/main" id="{34AF7AAE-0A13-4EA1-A814-3EFD97AA042C}"/>
              </a:ext>
            </a:extLst>
          </p:cNvPr>
          <p:cNvGrpSpPr/>
          <p:nvPr/>
        </p:nvGrpSpPr>
        <p:grpSpPr>
          <a:xfrm>
            <a:off x="5126936" y="2884788"/>
            <a:ext cx="6400799" cy="969818"/>
            <a:chOff x="3925455" y="1191491"/>
            <a:chExt cx="6400799" cy="969818"/>
          </a:xfrm>
        </p:grpSpPr>
        <p:sp>
          <p:nvSpPr>
            <p:cNvPr id="28" name="Rectangle 27">
              <a:extLst>
                <a:ext uri="{FF2B5EF4-FFF2-40B4-BE49-F238E27FC236}">
                  <a16:creationId xmlns:a16="http://schemas.microsoft.com/office/drawing/2014/main" id="{3F45FCAC-B350-4355-8003-D3E96A16B5D8}"/>
                </a:ext>
              </a:extLst>
            </p:cNvPr>
            <p:cNvSpPr/>
            <p:nvPr/>
          </p:nvSpPr>
          <p:spPr>
            <a:xfrm>
              <a:off x="4895271" y="1191491"/>
              <a:ext cx="5430983" cy="9698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1AED4EC7-B9B1-4BCB-845F-64D00C56D72C}"/>
                </a:ext>
              </a:extLst>
            </p:cNvPr>
            <p:cNvGrpSpPr/>
            <p:nvPr/>
          </p:nvGrpSpPr>
          <p:grpSpPr>
            <a:xfrm>
              <a:off x="3925455" y="1191491"/>
              <a:ext cx="1178646" cy="969818"/>
              <a:chOff x="3925455" y="1191491"/>
              <a:chExt cx="1178646" cy="969818"/>
            </a:xfrm>
          </p:grpSpPr>
          <p:sp>
            <p:nvSpPr>
              <p:cNvPr id="30" name="Rectangle 29">
                <a:extLst>
                  <a:ext uri="{FF2B5EF4-FFF2-40B4-BE49-F238E27FC236}">
                    <a16:creationId xmlns:a16="http://schemas.microsoft.com/office/drawing/2014/main" id="{E49A562A-A111-409F-B12E-A77635B61889}"/>
                  </a:ext>
                </a:extLst>
              </p:cNvPr>
              <p:cNvSpPr/>
              <p:nvPr/>
            </p:nvSpPr>
            <p:spPr>
              <a:xfrm>
                <a:off x="3925455" y="1191491"/>
                <a:ext cx="969818" cy="96981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a:effectLst>
                      <a:outerShdw blurRad="38100" dist="38100" dir="2700000" algn="tl">
                        <a:srgbClr val="000000">
                          <a:alpha val="43137"/>
                        </a:srgbClr>
                      </a:outerShdw>
                    </a:effectLst>
                  </a:rPr>
                  <a:t>03</a:t>
                </a:r>
              </a:p>
            </p:txBody>
          </p:sp>
          <p:sp>
            <p:nvSpPr>
              <p:cNvPr id="31" name="Isosceles Triangle 30">
                <a:extLst>
                  <a:ext uri="{FF2B5EF4-FFF2-40B4-BE49-F238E27FC236}">
                    <a16:creationId xmlns:a16="http://schemas.microsoft.com/office/drawing/2014/main" id="{743E4041-9DF7-417F-924A-048AF118A5B8}"/>
                  </a:ext>
                </a:extLst>
              </p:cNvPr>
              <p:cNvSpPr/>
              <p:nvPr/>
            </p:nvSpPr>
            <p:spPr>
              <a:xfrm rot="5400000">
                <a:off x="4803124" y="1537059"/>
                <a:ext cx="323272" cy="278683"/>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2" name="Group 31">
            <a:extLst>
              <a:ext uri="{FF2B5EF4-FFF2-40B4-BE49-F238E27FC236}">
                <a16:creationId xmlns:a16="http://schemas.microsoft.com/office/drawing/2014/main" id="{540665BA-309C-40C2-BE34-6D62143A9FDB}"/>
              </a:ext>
            </a:extLst>
          </p:cNvPr>
          <p:cNvGrpSpPr/>
          <p:nvPr/>
        </p:nvGrpSpPr>
        <p:grpSpPr>
          <a:xfrm>
            <a:off x="5126936" y="4042534"/>
            <a:ext cx="6400799" cy="969818"/>
            <a:chOff x="3925455" y="1191491"/>
            <a:chExt cx="6400799" cy="969818"/>
          </a:xfrm>
        </p:grpSpPr>
        <p:sp>
          <p:nvSpPr>
            <p:cNvPr id="33" name="Rectangle 32">
              <a:extLst>
                <a:ext uri="{FF2B5EF4-FFF2-40B4-BE49-F238E27FC236}">
                  <a16:creationId xmlns:a16="http://schemas.microsoft.com/office/drawing/2014/main" id="{1B2820C7-3359-4EE3-BC7B-EA1FE63669C2}"/>
                </a:ext>
              </a:extLst>
            </p:cNvPr>
            <p:cNvSpPr/>
            <p:nvPr/>
          </p:nvSpPr>
          <p:spPr>
            <a:xfrm>
              <a:off x="4895271" y="1191491"/>
              <a:ext cx="5430983" cy="9698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D00C92F-7196-4DF8-96D5-62387EABCD3F}"/>
                </a:ext>
              </a:extLst>
            </p:cNvPr>
            <p:cNvGrpSpPr/>
            <p:nvPr/>
          </p:nvGrpSpPr>
          <p:grpSpPr>
            <a:xfrm>
              <a:off x="3925455" y="1191491"/>
              <a:ext cx="1178646" cy="969818"/>
              <a:chOff x="3925455" y="1191491"/>
              <a:chExt cx="1178646" cy="969818"/>
            </a:xfrm>
          </p:grpSpPr>
          <p:sp>
            <p:nvSpPr>
              <p:cNvPr id="35" name="Rectangle 34">
                <a:extLst>
                  <a:ext uri="{FF2B5EF4-FFF2-40B4-BE49-F238E27FC236}">
                    <a16:creationId xmlns:a16="http://schemas.microsoft.com/office/drawing/2014/main" id="{49FEC22D-210B-492D-B8A3-AEC99DDA8F29}"/>
                  </a:ext>
                </a:extLst>
              </p:cNvPr>
              <p:cNvSpPr/>
              <p:nvPr/>
            </p:nvSpPr>
            <p:spPr>
              <a:xfrm>
                <a:off x="3925455" y="1191491"/>
                <a:ext cx="969818" cy="96981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a:effectLst>
                      <a:outerShdw blurRad="38100" dist="38100" dir="2700000" algn="tl">
                        <a:srgbClr val="000000">
                          <a:alpha val="43137"/>
                        </a:srgbClr>
                      </a:outerShdw>
                    </a:effectLst>
                  </a:rPr>
                  <a:t>04</a:t>
                </a:r>
              </a:p>
            </p:txBody>
          </p:sp>
          <p:sp>
            <p:nvSpPr>
              <p:cNvPr id="36" name="Isosceles Triangle 35">
                <a:extLst>
                  <a:ext uri="{FF2B5EF4-FFF2-40B4-BE49-F238E27FC236}">
                    <a16:creationId xmlns:a16="http://schemas.microsoft.com/office/drawing/2014/main" id="{897E2708-AA11-4CB9-A133-375621CA81A7}"/>
                  </a:ext>
                </a:extLst>
              </p:cNvPr>
              <p:cNvSpPr/>
              <p:nvPr/>
            </p:nvSpPr>
            <p:spPr>
              <a:xfrm rot="5400000">
                <a:off x="4803124" y="1537059"/>
                <a:ext cx="323272" cy="278683"/>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1" name="TextBox 50">
            <a:extLst>
              <a:ext uri="{FF2B5EF4-FFF2-40B4-BE49-F238E27FC236}">
                <a16:creationId xmlns:a16="http://schemas.microsoft.com/office/drawing/2014/main" id="{29185258-AA2C-416E-9BCA-EDF0CF92B308}"/>
              </a:ext>
            </a:extLst>
          </p:cNvPr>
          <p:cNvSpPr txBox="1"/>
          <p:nvPr/>
        </p:nvSpPr>
        <p:spPr>
          <a:xfrm>
            <a:off x="6420693" y="697504"/>
            <a:ext cx="4943993" cy="923330"/>
          </a:xfrm>
          <a:prstGeom prst="rect">
            <a:avLst/>
          </a:prstGeom>
          <a:noFill/>
        </p:spPr>
        <p:txBody>
          <a:bodyPr wrap="square" lIns="0" rIns="0" rtlCol="0" anchor="t">
            <a:spAutoFit/>
          </a:bodyPr>
          <a:lstStyle/>
          <a:p>
            <a:pPr algn="just"/>
            <a:r>
              <a:rPr lang="en-US" dirty="0">
                <a:latin typeface="Franklin Gothic Medium Cond" panose="020B0606030402020204" pitchFamily="34" charset="0"/>
              </a:rPr>
              <a:t>Record all collections from taxes, fees, charges and contributions due or accruing to the barangay in the Income Books of Account under the General Fund.</a:t>
            </a:r>
          </a:p>
        </p:txBody>
      </p:sp>
      <p:sp>
        <p:nvSpPr>
          <p:cNvPr id="52" name="TextBox 51">
            <a:extLst>
              <a:ext uri="{FF2B5EF4-FFF2-40B4-BE49-F238E27FC236}">
                <a16:creationId xmlns:a16="http://schemas.microsoft.com/office/drawing/2014/main" id="{A868A56B-C906-425E-8734-E5059BC8827E}"/>
              </a:ext>
            </a:extLst>
          </p:cNvPr>
          <p:cNvSpPr txBox="1"/>
          <p:nvPr/>
        </p:nvSpPr>
        <p:spPr>
          <a:xfrm>
            <a:off x="6439354" y="1798779"/>
            <a:ext cx="4943993" cy="830997"/>
          </a:xfrm>
          <a:prstGeom prst="rect">
            <a:avLst/>
          </a:prstGeom>
          <a:noFill/>
        </p:spPr>
        <p:txBody>
          <a:bodyPr wrap="square" lIns="0" rIns="0" rtlCol="0" anchor="t">
            <a:spAutoFit/>
          </a:bodyPr>
          <a:lstStyle/>
          <a:p>
            <a:pPr algn="just"/>
            <a:r>
              <a:rPr lang="en-US" sz="2400" dirty="0">
                <a:latin typeface="Franklin Gothic Medium Cond" panose="020B0606030402020204" pitchFamily="34" charset="0"/>
              </a:rPr>
              <a:t>Issue an official receipt for all taxes, fees, charges and contribution collected. </a:t>
            </a:r>
          </a:p>
        </p:txBody>
      </p:sp>
      <p:sp>
        <p:nvSpPr>
          <p:cNvPr id="53" name="TextBox 52">
            <a:extLst>
              <a:ext uri="{FF2B5EF4-FFF2-40B4-BE49-F238E27FC236}">
                <a16:creationId xmlns:a16="http://schemas.microsoft.com/office/drawing/2014/main" id="{2A3CA90B-3F7D-45D2-8E59-7BB56AF253E7}"/>
              </a:ext>
            </a:extLst>
          </p:cNvPr>
          <p:cNvSpPr txBox="1"/>
          <p:nvPr/>
        </p:nvSpPr>
        <p:spPr>
          <a:xfrm>
            <a:off x="6439354" y="2903218"/>
            <a:ext cx="4943993" cy="923330"/>
          </a:xfrm>
          <a:prstGeom prst="rect">
            <a:avLst/>
          </a:prstGeom>
          <a:noFill/>
        </p:spPr>
        <p:txBody>
          <a:bodyPr wrap="square" lIns="0" rIns="0" rtlCol="0" anchor="t">
            <a:spAutoFit/>
          </a:bodyPr>
          <a:lstStyle/>
          <a:p>
            <a:pPr algn="just"/>
            <a:r>
              <a:rPr lang="en-US" dirty="0">
                <a:latin typeface="Franklin Gothic Medium Cond" panose="020B0606030402020204" pitchFamily="34" charset="0"/>
              </a:rPr>
              <a:t>Deposit all collections in the depository account     maintained in the name of the barangay within five (5) days after receipt.</a:t>
            </a:r>
          </a:p>
        </p:txBody>
      </p:sp>
      <p:sp>
        <p:nvSpPr>
          <p:cNvPr id="54" name="TextBox 53">
            <a:extLst>
              <a:ext uri="{FF2B5EF4-FFF2-40B4-BE49-F238E27FC236}">
                <a16:creationId xmlns:a16="http://schemas.microsoft.com/office/drawing/2014/main" id="{96213522-659F-47F7-89B7-B30329D1BCB1}"/>
              </a:ext>
            </a:extLst>
          </p:cNvPr>
          <p:cNvSpPr txBox="1"/>
          <p:nvPr/>
        </p:nvSpPr>
        <p:spPr>
          <a:xfrm>
            <a:off x="6439354" y="4087899"/>
            <a:ext cx="4943993" cy="923330"/>
          </a:xfrm>
          <a:prstGeom prst="rect">
            <a:avLst/>
          </a:prstGeom>
          <a:noFill/>
        </p:spPr>
        <p:txBody>
          <a:bodyPr wrap="square" lIns="0" rIns="0" rtlCol="0" anchor="t">
            <a:spAutoFit/>
          </a:bodyPr>
          <a:lstStyle/>
          <a:p>
            <a:pPr algn="just"/>
            <a:r>
              <a:rPr lang="en-US" dirty="0">
                <a:latin typeface="Franklin Gothic Medium Cond" panose="020B0606030402020204" pitchFamily="34" charset="0"/>
              </a:rPr>
              <a:t>Collect Real Property Taxes and such other taxes as may be imposed by province/city/municipality that are due in the barangay</a:t>
            </a:r>
          </a:p>
        </p:txBody>
      </p:sp>
      <p:sp>
        <p:nvSpPr>
          <p:cNvPr id="55" name="Rectangle 54">
            <a:extLst>
              <a:ext uri="{FF2B5EF4-FFF2-40B4-BE49-F238E27FC236}">
                <a16:creationId xmlns:a16="http://schemas.microsoft.com/office/drawing/2014/main" id="{00350949-E9F2-4B95-8D52-089C838A2B8E}"/>
              </a:ext>
            </a:extLst>
          </p:cNvPr>
          <p:cNvSpPr/>
          <p:nvPr/>
        </p:nvSpPr>
        <p:spPr>
          <a:xfrm>
            <a:off x="5240884" y="5206532"/>
            <a:ext cx="6387161" cy="969818"/>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436AB55B-6E6B-436A-8960-99ACA22EA98A}"/>
              </a:ext>
            </a:extLst>
          </p:cNvPr>
          <p:cNvGrpSpPr/>
          <p:nvPr/>
        </p:nvGrpSpPr>
        <p:grpSpPr>
          <a:xfrm>
            <a:off x="5130047" y="5109333"/>
            <a:ext cx="6400799" cy="969818"/>
            <a:chOff x="3925455" y="1191491"/>
            <a:chExt cx="6400799" cy="969818"/>
          </a:xfrm>
        </p:grpSpPr>
        <p:sp>
          <p:nvSpPr>
            <p:cNvPr id="57" name="Rectangle 56">
              <a:extLst>
                <a:ext uri="{FF2B5EF4-FFF2-40B4-BE49-F238E27FC236}">
                  <a16:creationId xmlns:a16="http://schemas.microsoft.com/office/drawing/2014/main" id="{0F2DAABC-6B95-4B51-9839-0B478412FA94}"/>
                </a:ext>
              </a:extLst>
            </p:cNvPr>
            <p:cNvSpPr/>
            <p:nvPr/>
          </p:nvSpPr>
          <p:spPr>
            <a:xfrm>
              <a:off x="4895271" y="1191491"/>
              <a:ext cx="5430983" cy="9698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DB654A4E-4448-430A-9409-AA81248C7564}"/>
                </a:ext>
              </a:extLst>
            </p:cNvPr>
            <p:cNvGrpSpPr/>
            <p:nvPr/>
          </p:nvGrpSpPr>
          <p:grpSpPr>
            <a:xfrm>
              <a:off x="3925455" y="1191491"/>
              <a:ext cx="1178646" cy="969818"/>
              <a:chOff x="3925455" y="1191491"/>
              <a:chExt cx="1178646" cy="969818"/>
            </a:xfrm>
          </p:grpSpPr>
          <p:sp>
            <p:nvSpPr>
              <p:cNvPr id="59" name="Rectangle 58">
                <a:extLst>
                  <a:ext uri="{FF2B5EF4-FFF2-40B4-BE49-F238E27FC236}">
                    <a16:creationId xmlns:a16="http://schemas.microsoft.com/office/drawing/2014/main" id="{CD9C8904-6C8F-48F2-A653-A071DF8D56CA}"/>
                  </a:ext>
                </a:extLst>
              </p:cNvPr>
              <p:cNvSpPr/>
              <p:nvPr/>
            </p:nvSpPr>
            <p:spPr>
              <a:xfrm>
                <a:off x="3925455" y="1191491"/>
                <a:ext cx="969818" cy="96981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effectLst>
                      <a:outerShdw blurRad="38100" dist="38100" dir="2700000" algn="tl">
                        <a:srgbClr val="000000">
                          <a:alpha val="43137"/>
                        </a:srgbClr>
                      </a:outerShdw>
                    </a:effectLst>
                  </a:rPr>
                  <a:t>05</a:t>
                </a:r>
              </a:p>
            </p:txBody>
          </p:sp>
          <p:sp>
            <p:nvSpPr>
              <p:cNvPr id="60" name="Isosceles Triangle 59">
                <a:extLst>
                  <a:ext uri="{FF2B5EF4-FFF2-40B4-BE49-F238E27FC236}">
                    <a16:creationId xmlns:a16="http://schemas.microsoft.com/office/drawing/2014/main" id="{6FD6F063-B265-4C75-8D53-F225B48664BF}"/>
                  </a:ext>
                </a:extLst>
              </p:cNvPr>
              <p:cNvSpPr/>
              <p:nvPr/>
            </p:nvSpPr>
            <p:spPr>
              <a:xfrm rot="5400000">
                <a:off x="4803124" y="1537059"/>
                <a:ext cx="323272" cy="278683"/>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1" name="TextBox 60">
            <a:extLst>
              <a:ext uri="{FF2B5EF4-FFF2-40B4-BE49-F238E27FC236}">
                <a16:creationId xmlns:a16="http://schemas.microsoft.com/office/drawing/2014/main" id="{559A0C5D-4308-4B72-944B-F08D5757B9E1}"/>
              </a:ext>
            </a:extLst>
          </p:cNvPr>
          <p:cNvSpPr txBox="1"/>
          <p:nvPr/>
        </p:nvSpPr>
        <p:spPr>
          <a:xfrm>
            <a:off x="6442465" y="5136037"/>
            <a:ext cx="4943993" cy="1015663"/>
          </a:xfrm>
          <a:prstGeom prst="rect">
            <a:avLst/>
          </a:prstGeom>
          <a:noFill/>
        </p:spPr>
        <p:txBody>
          <a:bodyPr wrap="square" lIns="0" rIns="0" rtlCol="0" anchor="t">
            <a:spAutoFit/>
          </a:bodyPr>
          <a:lstStyle/>
          <a:p>
            <a:pPr algn="just"/>
            <a:r>
              <a:rPr lang="en-US" sz="2000" dirty="0">
                <a:latin typeface="Franklin Gothic Medium Cond" panose="020B0606030402020204" pitchFamily="34" charset="0"/>
              </a:rPr>
              <a:t>Record all obligations and disbursements in the Expenditure Books of Accounts under the General Fund.</a:t>
            </a:r>
          </a:p>
        </p:txBody>
      </p:sp>
    </p:spTree>
    <p:extLst>
      <p:ext uri="{BB962C8B-B14F-4D97-AF65-F5344CB8AC3E}">
        <p14:creationId xmlns:p14="http://schemas.microsoft.com/office/powerpoint/2010/main" val="121973622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442EEB19-D037-4025-9087-DC34B7EEB81C}"/>
              </a:ext>
            </a:extLst>
          </p:cNvPr>
          <p:cNvSpPr txBox="1"/>
          <p:nvPr/>
        </p:nvSpPr>
        <p:spPr>
          <a:xfrm>
            <a:off x="331689" y="2551837"/>
            <a:ext cx="4415325" cy="1569660"/>
          </a:xfrm>
          <a:prstGeom prst="rect">
            <a:avLst/>
          </a:prstGeom>
          <a:noFill/>
        </p:spPr>
        <p:txBody>
          <a:bodyPr wrap="square" rtlCol="0">
            <a:spAutoFit/>
          </a:bodyPr>
          <a:lstStyle/>
          <a:p>
            <a:pPr algn="ctr"/>
            <a:r>
              <a:rPr lang="en-PH" sz="4800" b="1" dirty="0">
                <a:latin typeface="Franklin Gothic Demi Cond" panose="020B0706030402020204" pitchFamily="34" charset="0"/>
              </a:rPr>
              <a:t>BUDGET </a:t>
            </a:r>
          </a:p>
          <a:p>
            <a:pPr algn="ctr"/>
            <a:r>
              <a:rPr lang="en-PH" sz="4800" b="1" dirty="0">
                <a:latin typeface="Franklin Gothic Demi Cond" panose="020B0706030402020204" pitchFamily="34" charset="0"/>
              </a:rPr>
              <a:t>ACCOUNTABILITY</a:t>
            </a:r>
          </a:p>
        </p:txBody>
      </p:sp>
      <p:sp>
        <p:nvSpPr>
          <p:cNvPr id="8" name="Rectangle 7">
            <a:extLst>
              <a:ext uri="{FF2B5EF4-FFF2-40B4-BE49-F238E27FC236}">
                <a16:creationId xmlns:a16="http://schemas.microsoft.com/office/drawing/2014/main" id="{B9D2397A-8688-4C86-8C31-8702C243EA67}"/>
              </a:ext>
            </a:extLst>
          </p:cNvPr>
          <p:cNvSpPr/>
          <p:nvPr/>
        </p:nvSpPr>
        <p:spPr>
          <a:xfrm>
            <a:off x="5219112" y="908855"/>
            <a:ext cx="6387161" cy="969818"/>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FD0CEDA-E028-41BC-BAA4-45C445EA0CAC}"/>
              </a:ext>
            </a:extLst>
          </p:cNvPr>
          <p:cNvSpPr/>
          <p:nvPr/>
        </p:nvSpPr>
        <p:spPr>
          <a:xfrm>
            <a:off x="5237773" y="2029357"/>
            <a:ext cx="6387161" cy="969818"/>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A08E076-279B-40F9-8D8E-F08CD53FF37F}"/>
              </a:ext>
            </a:extLst>
          </p:cNvPr>
          <p:cNvSpPr/>
          <p:nvPr/>
        </p:nvSpPr>
        <p:spPr>
          <a:xfrm>
            <a:off x="5237773" y="3149859"/>
            <a:ext cx="6387161" cy="969818"/>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FD44123-FD49-4FE8-8CBD-805677A0E633}"/>
              </a:ext>
            </a:extLst>
          </p:cNvPr>
          <p:cNvSpPr/>
          <p:nvPr/>
        </p:nvSpPr>
        <p:spPr>
          <a:xfrm>
            <a:off x="5237773" y="4307684"/>
            <a:ext cx="6387161" cy="1747858"/>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D3704A3F-BA0D-4842-98A8-6F543C3E6F59}"/>
              </a:ext>
            </a:extLst>
          </p:cNvPr>
          <p:cNvGrpSpPr/>
          <p:nvPr/>
        </p:nvGrpSpPr>
        <p:grpSpPr>
          <a:xfrm>
            <a:off x="5108275" y="811889"/>
            <a:ext cx="6400799" cy="969818"/>
            <a:chOff x="3925455" y="1191491"/>
            <a:chExt cx="6400799" cy="969818"/>
          </a:xfrm>
        </p:grpSpPr>
        <p:sp>
          <p:nvSpPr>
            <p:cNvPr id="14" name="Rectangle 13">
              <a:extLst>
                <a:ext uri="{FF2B5EF4-FFF2-40B4-BE49-F238E27FC236}">
                  <a16:creationId xmlns:a16="http://schemas.microsoft.com/office/drawing/2014/main" id="{C04D9D87-13E2-4C13-BEBC-F138F9623D28}"/>
                </a:ext>
              </a:extLst>
            </p:cNvPr>
            <p:cNvSpPr/>
            <p:nvPr/>
          </p:nvSpPr>
          <p:spPr>
            <a:xfrm>
              <a:off x="4895271" y="1191491"/>
              <a:ext cx="5430983" cy="9698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F47FE09D-7756-4668-91C0-54465741D294}"/>
                </a:ext>
              </a:extLst>
            </p:cNvPr>
            <p:cNvGrpSpPr/>
            <p:nvPr/>
          </p:nvGrpSpPr>
          <p:grpSpPr>
            <a:xfrm>
              <a:off x="3925455" y="1191491"/>
              <a:ext cx="1178646" cy="969818"/>
              <a:chOff x="3925455" y="1191491"/>
              <a:chExt cx="1178646" cy="969818"/>
            </a:xfrm>
          </p:grpSpPr>
          <p:sp>
            <p:nvSpPr>
              <p:cNvPr id="16" name="Rectangle 15">
                <a:extLst>
                  <a:ext uri="{FF2B5EF4-FFF2-40B4-BE49-F238E27FC236}">
                    <a16:creationId xmlns:a16="http://schemas.microsoft.com/office/drawing/2014/main" id="{3407C93E-F4F8-4934-9129-02211618EDFB}"/>
                  </a:ext>
                </a:extLst>
              </p:cNvPr>
              <p:cNvSpPr/>
              <p:nvPr/>
            </p:nvSpPr>
            <p:spPr>
              <a:xfrm>
                <a:off x="3925455" y="1191491"/>
                <a:ext cx="969818" cy="96981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effectLst>
                      <a:outerShdw blurRad="38100" dist="38100" dir="2700000" algn="tl">
                        <a:srgbClr val="000000">
                          <a:alpha val="43137"/>
                        </a:srgbClr>
                      </a:outerShdw>
                    </a:effectLst>
                  </a:rPr>
                  <a:t>06</a:t>
                </a:r>
              </a:p>
            </p:txBody>
          </p:sp>
          <p:sp>
            <p:nvSpPr>
              <p:cNvPr id="17" name="Isosceles Triangle 16">
                <a:extLst>
                  <a:ext uri="{FF2B5EF4-FFF2-40B4-BE49-F238E27FC236}">
                    <a16:creationId xmlns:a16="http://schemas.microsoft.com/office/drawing/2014/main" id="{8A048BFC-846A-4484-B53D-76398DE9556E}"/>
                  </a:ext>
                </a:extLst>
              </p:cNvPr>
              <p:cNvSpPr/>
              <p:nvPr/>
            </p:nvSpPr>
            <p:spPr>
              <a:xfrm rot="5400000">
                <a:off x="4803124" y="1537059"/>
                <a:ext cx="323272" cy="278683"/>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8" name="Group 17">
            <a:extLst>
              <a:ext uri="{FF2B5EF4-FFF2-40B4-BE49-F238E27FC236}">
                <a16:creationId xmlns:a16="http://schemas.microsoft.com/office/drawing/2014/main" id="{D4690594-2E05-4499-8F97-8264811C581B}"/>
              </a:ext>
            </a:extLst>
          </p:cNvPr>
          <p:cNvGrpSpPr/>
          <p:nvPr/>
        </p:nvGrpSpPr>
        <p:grpSpPr>
          <a:xfrm>
            <a:off x="5126936" y="1932314"/>
            <a:ext cx="6400799" cy="969818"/>
            <a:chOff x="3925455" y="1191491"/>
            <a:chExt cx="6400799" cy="969818"/>
          </a:xfrm>
        </p:grpSpPr>
        <p:sp>
          <p:nvSpPr>
            <p:cNvPr id="19" name="Rectangle 18">
              <a:extLst>
                <a:ext uri="{FF2B5EF4-FFF2-40B4-BE49-F238E27FC236}">
                  <a16:creationId xmlns:a16="http://schemas.microsoft.com/office/drawing/2014/main" id="{8B6427A1-1A4A-4C14-AEE6-D5055B5E3776}"/>
                </a:ext>
              </a:extLst>
            </p:cNvPr>
            <p:cNvSpPr/>
            <p:nvPr/>
          </p:nvSpPr>
          <p:spPr>
            <a:xfrm>
              <a:off x="4895271" y="1191491"/>
              <a:ext cx="5430983" cy="9698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B16B7D39-B0F5-4450-AE98-DCDAD8AB6B67}"/>
                </a:ext>
              </a:extLst>
            </p:cNvPr>
            <p:cNvGrpSpPr/>
            <p:nvPr/>
          </p:nvGrpSpPr>
          <p:grpSpPr>
            <a:xfrm>
              <a:off x="3925455" y="1191491"/>
              <a:ext cx="1178646" cy="969818"/>
              <a:chOff x="3925455" y="1191491"/>
              <a:chExt cx="1178646" cy="969818"/>
            </a:xfrm>
          </p:grpSpPr>
          <p:sp>
            <p:nvSpPr>
              <p:cNvPr id="25" name="Rectangle 24">
                <a:extLst>
                  <a:ext uri="{FF2B5EF4-FFF2-40B4-BE49-F238E27FC236}">
                    <a16:creationId xmlns:a16="http://schemas.microsoft.com/office/drawing/2014/main" id="{7B11DFCD-BFDB-47D1-B176-849192B63F6D}"/>
                  </a:ext>
                </a:extLst>
              </p:cNvPr>
              <p:cNvSpPr/>
              <p:nvPr/>
            </p:nvSpPr>
            <p:spPr>
              <a:xfrm>
                <a:off x="3925455" y="1191491"/>
                <a:ext cx="969818" cy="96981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effectLst>
                      <a:outerShdw blurRad="38100" dist="38100" dir="2700000" algn="tl">
                        <a:srgbClr val="000000">
                          <a:alpha val="43137"/>
                        </a:srgbClr>
                      </a:outerShdw>
                    </a:effectLst>
                  </a:rPr>
                  <a:t>07</a:t>
                </a:r>
              </a:p>
            </p:txBody>
          </p:sp>
          <p:sp>
            <p:nvSpPr>
              <p:cNvPr id="26" name="Isosceles Triangle 25">
                <a:extLst>
                  <a:ext uri="{FF2B5EF4-FFF2-40B4-BE49-F238E27FC236}">
                    <a16:creationId xmlns:a16="http://schemas.microsoft.com/office/drawing/2014/main" id="{BDB6CA71-FA3C-4FE4-BBF8-F3C435A1461F}"/>
                  </a:ext>
                </a:extLst>
              </p:cNvPr>
              <p:cNvSpPr/>
              <p:nvPr/>
            </p:nvSpPr>
            <p:spPr>
              <a:xfrm rot="5400000">
                <a:off x="4803124" y="1537059"/>
                <a:ext cx="323272" cy="278683"/>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7" name="Group 26">
            <a:extLst>
              <a:ext uri="{FF2B5EF4-FFF2-40B4-BE49-F238E27FC236}">
                <a16:creationId xmlns:a16="http://schemas.microsoft.com/office/drawing/2014/main" id="{34AF7AAE-0A13-4EA1-A814-3EFD97AA042C}"/>
              </a:ext>
            </a:extLst>
          </p:cNvPr>
          <p:cNvGrpSpPr/>
          <p:nvPr/>
        </p:nvGrpSpPr>
        <p:grpSpPr>
          <a:xfrm>
            <a:off x="5126936" y="3052739"/>
            <a:ext cx="6400799" cy="969818"/>
            <a:chOff x="3925455" y="1191491"/>
            <a:chExt cx="6400799" cy="969818"/>
          </a:xfrm>
        </p:grpSpPr>
        <p:sp>
          <p:nvSpPr>
            <p:cNvPr id="28" name="Rectangle 27">
              <a:extLst>
                <a:ext uri="{FF2B5EF4-FFF2-40B4-BE49-F238E27FC236}">
                  <a16:creationId xmlns:a16="http://schemas.microsoft.com/office/drawing/2014/main" id="{3F45FCAC-B350-4355-8003-D3E96A16B5D8}"/>
                </a:ext>
              </a:extLst>
            </p:cNvPr>
            <p:cNvSpPr/>
            <p:nvPr/>
          </p:nvSpPr>
          <p:spPr>
            <a:xfrm>
              <a:off x="4895271" y="1191491"/>
              <a:ext cx="5430983" cy="9698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1AED4EC7-B9B1-4BCB-845F-64D00C56D72C}"/>
                </a:ext>
              </a:extLst>
            </p:cNvPr>
            <p:cNvGrpSpPr/>
            <p:nvPr/>
          </p:nvGrpSpPr>
          <p:grpSpPr>
            <a:xfrm>
              <a:off x="3925455" y="1191491"/>
              <a:ext cx="1178646" cy="969818"/>
              <a:chOff x="3925455" y="1191491"/>
              <a:chExt cx="1178646" cy="969818"/>
            </a:xfrm>
          </p:grpSpPr>
          <p:sp>
            <p:nvSpPr>
              <p:cNvPr id="30" name="Rectangle 29">
                <a:extLst>
                  <a:ext uri="{FF2B5EF4-FFF2-40B4-BE49-F238E27FC236}">
                    <a16:creationId xmlns:a16="http://schemas.microsoft.com/office/drawing/2014/main" id="{E49A562A-A111-409F-B12E-A77635B61889}"/>
                  </a:ext>
                </a:extLst>
              </p:cNvPr>
              <p:cNvSpPr/>
              <p:nvPr/>
            </p:nvSpPr>
            <p:spPr>
              <a:xfrm>
                <a:off x="3925455" y="1191491"/>
                <a:ext cx="969818" cy="96981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effectLst>
                      <a:outerShdw blurRad="38100" dist="38100" dir="2700000" algn="tl">
                        <a:srgbClr val="000000">
                          <a:alpha val="43137"/>
                        </a:srgbClr>
                      </a:outerShdw>
                    </a:effectLst>
                  </a:rPr>
                  <a:t>08</a:t>
                </a:r>
              </a:p>
            </p:txBody>
          </p:sp>
          <p:sp>
            <p:nvSpPr>
              <p:cNvPr id="31" name="Isosceles Triangle 30">
                <a:extLst>
                  <a:ext uri="{FF2B5EF4-FFF2-40B4-BE49-F238E27FC236}">
                    <a16:creationId xmlns:a16="http://schemas.microsoft.com/office/drawing/2014/main" id="{743E4041-9DF7-417F-924A-048AF118A5B8}"/>
                  </a:ext>
                </a:extLst>
              </p:cNvPr>
              <p:cNvSpPr/>
              <p:nvPr/>
            </p:nvSpPr>
            <p:spPr>
              <a:xfrm rot="5400000">
                <a:off x="4803124" y="1537059"/>
                <a:ext cx="323272" cy="278683"/>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2" name="Group 31">
            <a:extLst>
              <a:ext uri="{FF2B5EF4-FFF2-40B4-BE49-F238E27FC236}">
                <a16:creationId xmlns:a16="http://schemas.microsoft.com/office/drawing/2014/main" id="{540665BA-309C-40C2-BE34-6D62143A9FDB}"/>
              </a:ext>
            </a:extLst>
          </p:cNvPr>
          <p:cNvGrpSpPr/>
          <p:nvPr/>
        </p:nvGrpSpPr>
        <p:grpSpPr>
          <a:xfrm>
            <a:off x="5126936" y="4210484"/>
            <a:ext cx="6400799" cy="1754325"/>
            <a:chOff x="3925455" y="1191491"/>
            <a:chExt cx="6400799" cy="969818"/>
          </a:xfrm>
        </p:grpSpPr>
        <p:sp>
          <p:nvSpPr>
            <p:cNvPr id="33" name="Rectangle 32">
              <a:extLst>
                <a:ext uri="{FF2B5EF4-FFF2-40B4-BE49-F238E27FC236}">
                  <a16:creationId xmlns:a16="http://schemas.microsoft.com/office/drawing/2014/main" id="{1B2820C7-3359-4EE3-BC7B-EA1FE63669C2}"/>
                </a:ext>
              </a:extLst>
            </p:cNvPr>
            <p:cNvSpPr/>
            <p:nvPr/>
          </p:nvSpPr>
          <p:spPr>
            <a:xfrm>
              <a:off x="4895271" y="1191491"/>
              <a:ext cx="5430983" cy="9698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D00C92F-7196-4DF8-96D5-62387EABCD3F}"/>
                </a:ext>
              </a:extLst>
            </p:cNvPr>
            <p:cNvGrpSpPr/>
            <p:nvPr/>
          </p:nvGrpSpPr>
          <p:grpSpPr>
            <a:xfrm>
              <a:off x="3925455" y="1191491"/>
              <a:ext cx="1178646" cy="969818"/>
              <a:chOff x="3925455" y="1191491"/>
              <a:chExt cx="1178646" cy="969818"/>
            </a:xfrm>
          </p:grpSpPr>
          <p:sp>
            <p:nvSpPr>
              <p:cNvPr id="35" name="Rectangle 34">
                <a:extLst>
                  <a:ext uri="{FF2B5EF4-FFF2-40B4-BE49-F238E27FC236}">
                    <a16:creationId xmlns:a16="http://schemas.microsoft.com/office/drawing/2014/main" id="{49FEC22D-210B-492D-B8A3-AEC99DDA8F29}"/>
                  </a:ext>
                </a:extLst>
              </p:cNvPr>
              <p:cNvSpPr/>
              <p:nvPr/>
            </p:nvSpPr>
            <p:spPr>
              <a:xfrm>
                <a:off x="3925455" y="1191491"/>
                <a:ext cx="969818" cy="96981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effectLst>
                      <a:outerShdw blurRad="38100" dist="38100" dir="2700000" algn="tl">
                        <a:srgbClr val="000000">
                          <a:alpha val="43137"/>
                        </a:srgbClr>
                      </a:outerShdw>
                    </a:effectLst>
                  </a:rPr>
                  <a:t>09</a:t>
                </a:r>
              </a:p>
            </p:txBody>
          </p:sp>
          <p:sp>
            <p:nvSpPr>
              <p:cNvPr id="36" name="Isosceles Triangle 35">
                <a:extLst>
                  <a:ext uri="{FF2B5EF4-FFF2-40B4-BE49-F238E27FC236}">
                    <a16:creationId xmlns:a16="http://schemas.microsoft.com/office/drawing/2014/main" id="{897E2708-AA11-4CB9-A133-375621CA81A7}"/>
                  </a:ext>
                </a:extLst>
              </p:cNvPr>
              <p:cNvSpPr/>
              <p:nvPr/>
            </p:nvSpPr>
            <p:spPr>
              <a:xfrm rot="5400000">
                <a:off x="4803124" y="1537059"/>
                <a:ext cx="323272" cy="278683"/>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1" name="TextBox 50">
            <a:extLst>
              <a:ext uri="{FF2B5EF4-FFF2-40B4-BE49-F238E27FC236}">
                <a16:creationId xmlns:a16="http://schemas.microsoft.com/office/drawing/2014/main" id="{29185258-AA2C-416E-9BCA-EDF0CF92B308}"/>
              </a:ext>
            </a:extLst>
          </p:cNvPr>
          <p:cNvSpPr txBox="1"/>
          <p:nvPr/>
        </p:nvSpPr>
        <p:spPr>
          <a:xfrm>
            <a:off x="6420693" y="865455"/>
            <a:ext cx="4943993" cy="954107"/>
          </a:xfrm>
          <a:prstGeom prst="rect">
            <a:avLst/>
          </a:prstGeom>
          <a:noFill/>
        </p:spPr>
        <p:txBody>
          <a:bodyPr wrap="square" lIns="0" rIns="0" rtlCol="0" anchor="t">
            <a:spAutoFit/>
          </a:bodyPr>
          <a:lstStyle/>
          <a:p>
            <a:pPr algn="just"/>
            <a:r>
              <a:rPr lang="en-US" sz="2800" dirty="0">
                <a:latin typeface="Franklin Gothic Medium Cond" panose="020B0606030402020204" pitchFamily="34" charset="0"/>
              </a:rPr>
              <a:t>Segregate all expenditure levels by sector.</a:t>
            </a:r>
          </a:p>
        </p:txBody>
      </p:sp>
      <p:sp>
        <p:nvSpPr>
          <p:cNvPr id="52" name="TextBox 51">
            <a:extLst>
              <a:ext uri="{FF2B5EF4-FFF2-40B4-BE49-F238E27FC236}">
                <a16:creationId xmlns:a16="http://schemas.microsoft.com/office/drawing/2014/main" id="{A868A56B-C906-425E-8734-E5059BC8827E}"/>
              </a:ext>
            </a:extLst>
          </p:cNvPr>
          <p:cNvSpPr txBox="1"/>
          <p:nvPr/>
        </p:nvSpPr>
        <p:spPr>
          <a:xfrm>
            <a:off x="6439354" y="1966730"/>
            <a:ext cx="4943993" cy="1015663"/>
          </a:xfrm>
          <a:prstGeom prst="rect">
            <a:avLst/>
          </a:prstGeom>
          <a:noFill/>
        </p:spPr>
        <p:txBody>
          <a:bodyPr wrap="square" lIns="0" rIns="0" rtlCol="0" anchor="t">
            <a:spAutoFit/>
          </a:bodyPr>
          <a:lstStyle/>
          <a:p>
            <a:pPr algn="just"/>
            <a:r>
              <a:rPr lang="en-US" sz="2000" dirty="0">
                <a:latin typeface="Franklin Gothic Medium Cond" panose="020B0606030402020204" pitchFamily="34" charset="0"/>
              </a:rPr>
              <a:t>Post in a conspicuous place in the Barangay the income earned for the quarter and where it was spent.</a:t>
            </a:r>
          </a:p>
        </p:txBody>
      </p:sp>
      <p:sp>
        <p:nvSpPr>
          <p:cNvPr id="53" name="TextBox 52">
            <a:extLst>
              <a:ext uri="{FF2B5EF4-FFF2-40B4-BE49-F238E27FC236}">
                <a16:creationId xmlns:a16="http://schemas.microsoft.com/office/drawing/2014/main" id="{2A3CA90B-3F7D-45D2-8E59-7BB56AF253E7}"/>
              </a:ext>
            </a:extLst>
          </p:cNvPr>
          <p:cNvSpPr txBox="1"/>
          <p:nvPr/>
        </p:nvSpPr>
        <p:spPr>
          <a:xfrm>
            <a:off x="6439354" y="3127152"/>
            <a:ext cx="4943993" cy="738664"/>
          </a:xfrm>
          <a:prstGeom prst="rect">
            <a:avLst/>
          </a:prstGeom>
          <a:noFill/>
        </p:spPr>
        <p:txBody>
          <a:bodyPr wrap="square" lIns="0" rIns="0" rtlCol="0" anchor="t">
            <a:spAutoFit/>
          </a:bodyPr>
          <a:lstStyle/>
          <a:p>
            <a:pPr algn="just"/>
            <a:r>
              <a:rPr lang="en-US" sz="2100" dirty="0">
                <a:latin typeface="Franklin Gothic Medium Cond" panose="020B0606030402020204" pitchFamily="34" charset="0"/>
              </a:rPr>
              <a:t>Post in a conspicuous place the three (3) Barangay Budget Accountability Forms No. 1 to 3.</a:t>
            </a:r>
          </a:p>
        </p:txBody>
      </p:sp>
      <p:sp>
        <p:nvSpPr>
          <p:cNvPr id="54" name="TextBox 53">
            <a:extLst>
              <a:ext uri="{FF2B5EF4-FFF2-40B4-BE49-F238E27FC236}">
                <a16:creationId xmlns:a16="http://schemas.microsoft.com/office/drawing/2014/main" id="{96213522-659F-47F7-89B7-B30329D1BCB1}"/>
              </a:ext>
            </a:extLst>
          </p:cNvPr>
          <p:cNvSpPr txBox="1"/>
          <p:nvPr/>
        </p:nvSpPr>
        <p:spPr>
          <a:xfrm>
            <a:off x="6420693" y="4274511"/>
            <a:ext cx="4943993" cy="1631216"/>
          </a:xfrm>
          <a:prstGeom prst="rect">
            <a:avLst/>
          </a:prstGeom>
          <a:noFill/>
        </p:spPr>
        <p:txBody>
          <a:bodyPr wrap="square" lIns="0" rIns="0" rtlCol="0" anchor="t">
            <a:spAutoFit/>
          </a:bodyPr>
          <a:lstStyle/>
          <a:p>
            <a:pPr marL="285750" indent="-285750" algn="just">
              <a:buFont typeface="Arial" panose="020B0604020202020204" pitchFamily="34" charset="0"/>
              <a:buChar char="•"/>
            </a:pPr>
            <a:r>
              <a:rPr lang="en-US" sz="2000" dirty="0">
                <a:latin typeface="Franklin Gothic Medium Cond" panose="020B0606030402020204" pitchFamily="34" charset="0"/>
              </a:rPr>
              <a:t>Monitor and evaluate performance</a:t>
            </a:r>
          </a:p>
          <a:p>
            <a:pPr marL="285750" indent="-285750" algn="just">
              <a:buFont typeface="Arial" panose="020B0604020202020204" pitchFamily="34" charset="0"/>
              <a:buChar char="•"/>
            </a:pPr>
            <a:r>
              <a:rPr lang="en-US" sz="2000" dirty="0">
                <a:latin typeface="Franklin Gothic Medium Cond" panose="020B0606030402020204" pitchFamily="34" charset="0"/>
              </a:rPr>
              <a:t>Monitor actual results of service delivery and implementation of development projects.</a:t>
            </a:r>
          </a:p>
          <a:p>
            <a:pPr marL="285750" indent="-285750" algn="just">
              <a:buFont typeface="Arial" panose="020B0604020202020204" pitchFamily="34" charset="0"/>
              <a:buChar char="•"/>
            </a:pPr>
            <a:r>
              <a:rPr lang="en-US" sz="2000" dirty="0">
                <a:latin typeface="Franklin Gothic Medium Cond" panose="020B0606030402020204" pitchFamily="34" charset="0"/>
              </a:rPr>
              <a:t>Compare actual results with planned targets.</a:t>
            </a:r>
          </a:p>
          <a:p>
            <a:pPr marL="285750" indent="-285750" algn="just">
              <a:buFont typeface="Arial" panose="020B0604020202020204" pitchFamily="34" charset="0"/>
              <a:buChar char="•"/>
            </a:pPr>
            <a:r>
              <a:rPr lang="en-US" sz="2000" dirty="0">
                <a:latin typeface="Franklin Gothic Medium Cond" panose="020B0606030402020204" pitchFamily="34" charset="0"/>
              </a:rPr>
              <a:t>Provide corrective actions for negative deviations.</a:t>
            </a:r>
          </a:p>
        </p:txBody>
      </p:sp>
    </p:spTree>
    <p:extLst>
      <p:ext uri="{BB962C8B-B14F-4D97-AF65-F5344CB8AC3E}">
        <p14:creationId xmlns:p14="http://schemas.microsoft.com/office/powerpoint/2010/main" val="386251492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53514" y="1671264"/>
            <a:ext cx="6350000" cy="1404168"/>
          </a:xfrm>
          <a:noFill/>
        </p:spPr>
        <p:txBody>
          <a:bodyPr>
            <a:noAutofit/>
          </a:bodyPr>
          <a:lstStyle/>
          <a:p>
            <a:r>
              <a:rPr lang="en-US" sz="8000" b="1" spc="600" dirty="0">
                <a:latin typeface="Edwardian Script ITC" panose="030303020407070D0804" pitchFamily="66" charset="0"/>
                <a:cs typeface="Times New Roman" panose="02020603050405020304" pitchFamily="18" charset="0"/>
              </a:rPr>
              <a:t>Thank you!</a:t>
            </a:r>
            <a:endParaRPr lang="en-PH" sz="4400" spc="600" dirty="0">
              <a:effectLst>
                <a:reflection blurRad="101600" stA="73000" endPos="32000" dist="12700" dir="5400000" sy="-100000" algn="bl" rotWithShape="0"/>
              </a:effectLst>
              <a:latin typeface="Edwardian Script ITC" panose="030303020407070D0804" pitchFamily="66" charset="0"/>
              <a:cs typeface="Times New Roman" panose="02020603050405020304" pitchFamily="18" charset="0"/>
            </a:endParaRPr>
          </a:p>
        </p:txBody>
      </p:sp>
      <p:sp>
        <p:nvSpPr>
          <p:cNvPr id="3" name="Subtitle 2">
            <a:extLst>
              <a:ext uri="{FF2B5EF4-FFF2-40B4-BE49-F238E27FC236}">
                <a16:creationId xmlns:a16="http://schemas.microsoft.com/office/drawing/2014/main" id="{CB5E906C-7EA6-4544-B8A8-ACFA7E16625F}"/>
              </a:ext>
            </a:extLst>
          </p:cNvPr>
          <p:cNvSpPr txBox="1">
            <a:spLocks/>
          </p:cNvSpPr>
          <p:nvPr/>
        </p:nvSpPr>
        <p:spPr>
          <a:xfrm>
            <a:off x="1493161" y="5294605"/>
            <a:ext cx="4105246" cy="1548787"/>
          </a:xfrm>
          <a:prstGeom prst="rect">
            <a:avLst/>
          </a:prstGeom>
          <a:noFill/>
        </p:spPr>
        <p:txBody>
          <a:bodyPr/>
          <a:lstStyle>
            <a:lvl1pPr marL="342900" indent="-342900" defTabSz="6858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6858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6858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6858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6858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6858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6858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6858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6858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indent="0" algn="ctr" eaLnBrk="1" hangingPunct="1">
              <a:spcBef>
                <a:spcPct val="0"/>
              </a:spcBef>
              <a:buFont typeface="Arial" panose="020B0604020202020204" pitchFamily="34" charset="0"/>
              <a:buNone/>
            </a:pPr>
            <a:r>
              <a:rPr lang="en-US" altLang="en-US" sz="1100" dirty="0">
                <a:solidFill>
                  <a:srgbClr val="E7E6E6">
                    <a:lumMod val="50000"/>
                  </a:srgbClr>
                </a:solidFill>
                <a:latin typeface="Eras Light ITC" panose="020B0402030504020804" pitchFamily="34" charset="0"/>
                <a:ea typeface="MS PGothic" panose="020B0600070205080204" pitchFamily="34" charset="-128"/>
                <a:cs typeface="Calibri" panose="020F0502020204030204" pitchFamily="34" charset="0"/>
              </a:rPr>
              <a:t>For more information:</a:t>
            </a:r>
          </a:p>
          <a:p>
            <a:pPr marL="0" indent="0" algn="ctr" eaLnBrk="1" hangingPunct="1">
              <a:spcBef>
                <a:spcPct val="0"/>
              </a:spcBef>
              <a:buFont typeface="Arial" panose="020B0604020202020204" pitchFamily="34" charset="0"/>
              <a:buNone/>
            </a:pPr>
            <a:r>
              <a:rPr lang="en-US" altLang="en-US" sz="1100" b="1" dirty="0">
                <a:solidFill>
                  <a:srgbClr val="E7E6E6">
                    <a:lumMod val="50000"/>
                  </a:srgbClr>
                </a:solidFill>
                <a:latin typeface="Eras Light ITC" panose="020B0402030504020804" pitchFamily="34" charset="0"/>
                <a:ea typeface="MS PGothic" panose="020B0600070205080204" pitchFamily="34" charset="-128"/>
                <a:cs typeface="Calibri" panose="020F0502020204030204" pitchFamily="34" charset="0"/>
              </a:rPr>
              <a:t>Department of Budget and Management</a:t>
            </a:r>
          </a:p>
          <a:p>
            <a:pPr marL="0" indent="0" algn="ctr" eaLnBrk="1" hangingPunct="1">
              <a:spcBef>
                <a:spcPct val="0"/>
              </a:spcBef>
              <a:buFont typeface="Arial" panose="020B0604020202020204" pitchFamily="34" charset="0"/>
              <a:buNone/>
            </a:pPr>
            <a:r>
              <a:rPr lang="en-US" altLang="en-US" sz="1100" dirty="0">
                <a:solidFill>
                  <a:srgbClr val="E7E6E6">
                    <a:lumMod val="50000"/>
                  </a:srgbClr>
                </a:solidFill>
                <a:latin typeface="Eras Light ITC" panose="020B0402030504020804" pitchFamily="34" charset="0"/>
                <a:ea typeface="MS PGothic" panose="020B0600070205080204" pitchFamily="34" charset="-128"/>
                <a:cs typeface="Calibri" panose="020F0502020204030204" pitchFamily="34" charset="0"/>
              </a:rPr>
              <a:t>General Solano Street, San Miguel, Malacañang, Manila</a:t>
            </a:r>
          </a:p>
          <a:p>
            <a:pPr marL="0" indent="0" algn="ctr" eaLnBrk="1" hangingPunct="1">
              <a:spcBef>
                <a:spcPct val="0"/>
              </a:spcBef>
              <a:buFont typeface="Arial" panose="020B0604020202020204" pitchFamily="34" charset="0"/>
              <a:buNone/>
            </a:pPr>
            <a:r>
              <a:rPr lang="en-US" altLang="en-US" sz="1100" dirty="0">
                <a:solidFill>
                  <a:srgbClr val="E7E6E6">
                    <a:lumMod val="50000"/>
                  </a:srgbClr>
                </a:solidFill>
                <a:latin typeface="Eras Light ITC" panose="020B0402030504020804" pitchFamily="34" charset="0"/>
                <a:ea typeface="MS PGothic" panose="020B0600070205080204" pitchFamily="34" charset="-128"/>
                <a:cs typeface="Calibri" panose="020F0502020204030204" pitchFamily="34" charset="0"/>
              </a:rPr>
              <a:t>Trunkline: (02) 8657-3300 local 2345 </a:t>
            </a:r>
          </a:p>
          <a:p>
            <a:pPr marL="0" indent="0" algn="ctr" eaLnBrk="1" hangingPunct="1">
              <a:spcBef>
                <a:spcPct val="0"/>
              </a:spcBef>
              <a:buFont typeface="Arial" panose="020B0604020202020204" pitchFamily="34" charset="0"/>
              <a:buNone/>
            </a:pPr>
            <a:r>
              <a:rPr lang="en-US" altLang="en-US" sz="1100" dirty="0">
                <a:solidFill>
                  <a:srgbClr val="E7E6E6">
                    <a:lumMod val="50000"/>
                  </a:srgbClr>
                </a:solidFill>
                <a:latin typeface="Eras Light ITC" panose="020B0402030504020804" pitchFamily="34" charset="0"/>
                <a:ea typeface="MS PGothic" panose="020B0600070205080204" pitchFamily="34" charset="-128"/>
                <a:cs typeface="Calibri" panose="020F0502020204030204" pitchFamily="34" charset="0"/>
              </a:rPr>
              <a:t>Website: www.dbm.gov.ph</a:t>
            </a:r>
          </a:p>
        </p:txBody>
      </p:sp>
    </p:spTree>
    <p:extLst>
      <p:ext uri="{BB962C8B-B14F-4D97-AF65-F5344CB8AC3E}">
        <p14:creationId xmlns:p14="http://schemas.microsoft.com/office/powerpoint/2010/main" val="2102240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235EC-34EC-4BCA-8344-5997E640ADD3}"/>
              </a:ext>
            </a:extLst>
          </p:cNvPr>
          <p:cNvSpPr>
            <a:spLocks noGrp="1"/>
          </p:cNvSpPr>
          <p:nvPr>
            <p:ph type="title"/>
          </p:nvPr>
        </p:nvSpPr>
        <p:spPr>
          <a:xfrm>
            <a:off x="433756" y="2242754"/>
            <a:ext cx="6099717" cy="2237224"/>
          </a:xfrm>
        </p:spPr>
        <p:txBody>
          <a:bodyPr/>
          <a:lstStyle/>
          <a:p>
            <a:pPr algn="ctr"/>
            <a:r>
              <a:rPr lang="en-US" b="1" dirty="0">
                <a:latin typeface="Tahoma" panose="020B0604030504040204" pitchFamily="34" charset="0"/>
                <a:ea typeface="Tahoma" panose="020B0604030504040204" pitchFamily="34" charset="0"/>
                <a:cs typeface="Tahoma" panose="020B0604030504040204" pitchFamily="34" charset="0"/>
              </a:rPr>
              <a:t>SANGGUNIANG KABATAAN PLANNING AND BUDGETING</a:t>
            </a:r>
            <a:endParaRPr lang="en-PH" b="1" dirty="0">
              <a:latin typeface="Tahoma" panose="020B0604030504040204" pitchFamily="34" charset="0"/>
              <a:ea typeface="Tahoma" panose="020B0604030504040204" pitchFamily="34" charset="0"/>
              <a:cs typeface="Tahoma" panose="020B0604030504040204" pitchFamily="34" charset="0"/>
            </a:endParaRPr>
          </a:p>
        </p:txBody>
      </p:sp>
      <p:pic>
        <p:nvPicPr>
          <p:cNvPr id="6" name="Picture 3" descr="C:\Users\blagunay\Desktop\Pub Icons (Others)\download.png">
            <a:extLst>
              <a:ext uri="{FF2B5EF4-FFF2-40B4-BE49-F238E27FC236}">
                <a16:creationId xmlns:a16="http://schemas.microsoft.com/office/drawing/2014/main" id="{F20D4443-7B41-4A75-AB3A-CF2FEBF676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028" y="4966321"/>
            <a:ext cx="6350000" cy="42862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055C5A14-3716-4D5B-B180-0129E376C13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1289" y="515832"/>
            <a:ext cx="842319" cy="842319"/>
          </a:xfrm>
          <a:prstGeom prst="rect">
            <a:avLst/>
          </a:prstGeom>
        </p:spPr>
      </p:pic>
      <p:sp>
        <p:nvSpPr>
          <p:cNvPr id="8" name="TextBox 7">
            <a:extLst>
              <a:ext uri="{FF2B5EF4-FFF2-40B4-BE49-F238E27FC236}">
                <a16:creationId xmlns:a16="http://schemas.microsoft.com/office/drawing/2014/main" id="{C249ECB7-A57F-4374-AABC-496234829E79}"/>
              </a:ext>
            </a:extLst>
          </p:cNvPr>
          <p:cNvSpPr txBox="1"/>
          <p:nvPr/>
        </p:nvSpPr>
        <p:spPr>
          <a:xfrm>
            <a:off x="413630" y="1457172"/>
            <a:ext cx="6097639" cy="338554"/>
          </a:xfrm>
          <a:prstGeom prst="rect">
            <a:avLst/>
          </a:prstGeom>
          <a:noFill/>
        </p:spPr>
        <p:txBody>
          <a:bodyPr wrap="square" rtlCol="0">
            <a:spAutoFit/>
          </a:bodyPr>
          <a:lstStyle/>
          <a:p>
            <a:pPr algn="ctr"/>
            <a:r>
              <a:rPr lang="en-PH" sz="1600" dirty="0">
                <a:latin typeface="Book Antiqua" panose="02040602050305030304" pitchFamily="18" charset="0"/>
                <a:ea typeface="Tahoma" panose="020B0604030504040204" pitchFamily="34" charset="0"/>
                <a:cs typeface="Tahoma" panose="020B0604030504040204" pitchFamily="34" charset="0"/>
              </a:rPr>
              <a:t>DEPARTMENT OF BUDGET AND MANAGEMENT</a:t>
            </a:r>
          </a:p>
        </p:txBody>
      </p:sp>
      <p:sp>
        <p:nvSpPr>
          <p:cNvPr id="9" name="TextBox 8">
            <a:extLst>
              <a:ext uri="{FF2B5EF4-FFF2-40B4-BE49-F238E27FC236}">
                <a16:creationId xmlns:a16="http://schemas.microsoft.com/office/drawing/2014/main" id="{19D9D40B-ACEE-45B1-9144-E1EBFD484D82}"/>
              </a:ext>
            </a:extLst>
          </p:cNvPr>
          <p:cNvSpPr txBox="1"/>
          <p:nvPr/>
        </p:nvSpPr>
        <p:spPr>
          <a:xfrm>
            <a:off x="125283" y="5618279"/>
            <a:ext cx="6674335" cy="738664"/>
          </a:xfrm>
          <a:prstGeom prst="rect">
            <a:avLst/>
          </a:prstGeom>
          <a:noFill/>
        </p:spPr>
        <p:txBody>
          <a:bodyPr wrap="square" rtlCol="0">
            <a:spAutoFit/>
          </a:bodyPr>
          <a:lstStyle/>
          <a:p>
            <a:pPr algn="ctr"/>
            <a:r>
              <a:rPr lang="en-US" sz="1400" b="1" dirty="0">
                <a:latin typeface="Tahoma" panose="020B0604030504040204" pitchFamily="34" charset="0"/>
                <a:ea typeface="Tahoma" panose="020B0604030504040204" pitchFamily="34" charset="0"/>
                <a:cs typeface="Tahoma" panose="020B0604030504040204" pitchFamily="34" charset="0"/>
              </a:rPr>
              <a:t>DIRECTOR JOHN ARIES S. MACASPAC</a:t>
            </a:r>
          </a:p>
          <a:p>
            <a:pPr algn="ctr"/>
            <a:r>
              <a:rPr lang="en-US" sz="1400" dirty="0">
                <a:latin typeface="Tahoma" panose="020B0604030504040204" pitchFamily="34" charset="0"/>
                <a:ea typeface="Tahoma" panose="020B0604030504040204" pitchFamily="34" charset="0"/>
                <a:cs typeface="Tahoma" panose="020B0604030504040204" pitchFamily="34" charset="0"/>
              </a:rPr>
              <a:t>Systems and Productivity Improvement Bureau</a:t>
            </a:r>
          </a:p>
          <a:p>
            <a:pPr algn="ctr"/>
            <a:r>
              <a:rPr lang="en-PH" sz="1400" dirty="0">
                <a:latin typeface="Tahoma" panose="020B0604030504040204" pitchFamily="34" charset="0"/>
                <a:ea typeface="Tahoma" panose="020B0604030504040204" pitchFamily="34" charset="0"/>
                <a:cs typeface="Tahoma" panose="020B0604030504040204" pitchFamily="34" charset="0"/>
              </a:rPr>
              <a:t>Department of Budget and Management</a:t>
            </a:r>
          </a:p>
        </p:txBody>
      </p:sp>
    </p:spTree>
    <p:extLst>
      <p:ext uri="{BB962C8B-B14F-4D97-AF65-F5344CB8AC3E}">
        <p14:creationId xmlns:p14="http://schemas.microsoft.com/office/powerpoint/2010/main" val="153011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37"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outVertical)">
                                      <p:cBhvr>
                                        <p:cTn id="13" dur="500"/>
                                        <p:tgtEl>
                                          <p:spTgt spid="8"/>
                                        </p:tgtEl>
                                      </p:cBhvr>
                                    </p:animEffect>
                                  </p:childTnLst>
                                </p:cTn>
                              </p:par>
                            </p:childTnLst>
                          </p:cTn>
                        </p:par>
                        <p:par>
                          <p:cTn id="14" fill="hold">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par>
                          <p:cTn id="18" fill="hold">
                            <p:stCondLst>
                              <p:cond delay="2000"/>
                            </p:stCondLst>
                            <p:childTnLst>
                              <p:par>
                                <p:cTn id="19" presetID="16" presetClass="entr" presetSubtype="21"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inVertical)">
                                      <p:cBhvr>
                                        <p:cTn id="21" dur="500"/>
                                        <p:tgtEl>
                                          <p:spTgt spid="6"/>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9"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22369" y="2523129"/>
            <a:ext cx="6663522" cy="3043899"/>
          </a:xfrm>
          <a:noFill/>
        </p:spPr>
        <p:txBody>
          <a:bodyPr>
            <a:noAutofit/>
          </a:bodyPr>
          <a:lstStyle/>
          <a:p>
            <a:r>
              <a:rPr lang="en-US" sz="4000" b="1" dirty="0">
                <a:latin typeface="Franklin Gothic Demi Cond" panose="020B0706030402020204" pitchFamily="34" charset="0"/>
                <a:cs typeface="Times New Roman" panose="02020603050405020304" pitchFamily="18" charset="0"/>
              </a:rPr>
              <a:t>GUIDELINES ON THE </a:t>
            </a:r>
            <a:br>
              <a:rPr lang="en-US" sz="4000" b="1" dirty="0">
                <a:latin typeface="Franklin Gothic Demi Cond" panose="020B0706030402020204" pitchFamily="34" charset="0"/>
                <a:cs typeface="Times New Roman" panose="02020603050405020304" pitchFamily="18" charset="0"/>
              </a:rPr>
            </a:br>
            <a:r>
              <a:rPr lang="en-US" sz="4000" b="1" dirty="0">
                <a:latin typeface="Franklin Gothic Demi Cond" panose="020B0706030402020204" pitchFamily="34" charset="0"/>
                <a:cs typeface="Times New Roman" panose="02020603050405020304" pitchFamily="18" charset="0"/>
              </a:rPr>
              <a:t>APPROPRIATION, RELEASE, PLANNING AND BUDGETING PROCESS FOR THE</a:t>
            </a:r>
            <a:br>
              <a:rPr lang="en-US" sz="4000" b="1" dirty="0">
                <a:latin typeface="Franklin Gothic Demi Cond" panose="020B0706030402020204" pitchFamily="34" charset="0"/>
                <a:cs typeface="Times New Roman" panose="02020603050405020304" pitchFamily="18" charset="0"/>
              </a:rPr>
            </a:br>
            <a:r>
              <a:rPr lang="en-US" sz="4000" b="1" dirty="0">
                <a:latin typeface="Franklin Gothic Demi Cond" panose="020B0706030402020204" pitchFamily="34" charset="0"/>
                <a:cs typeface="Times New Roman" panose="02020603050405020304" pitchFamily="18" charset="0"/>
              </a:rPr>
              <a:t>SANGGUNIANG KABATAAN FUNDS</a:t>
            </a:r>
          </a:p>
        </p:txBody>
      </p:sp>
      <p:sp>
        <p:nvSpPr>
          <p:cNvPr id="7" name="TextBox 6">
            <a:extLst>
              <a:ext uri="{FF2B5EF4-FFF2-40B4-BE49-F238E27FC236}">
                <a16:creationId xmlns:a16="http://schemas.microsoft.com/office/drawing/2014/main" id="{84A3F5CD-243C-4520-B335-01B33E5C70BB}"/>
              </a:ext>
            </a:extLst>
          </p:cNvPr>
          <p:cNvSpPr txBox="1"/>
          <p:nvPr/>
        </p:nvSpPr>
        <p:spPr>
          <a:xfrm>
            <a:off x="282297" y="5660333"/>
            <a:ext cx="6663522" cy="276999"/>
          </a:xfrm>
          <a:prstGeom prst="rect">
            <a:avLst/>
          </a:prstGeom>
          <a:solidFill>
            <a:schemeClr val="bg2"/>
          </a:solidFill>
          <a:ln>
            <a:solidFill>
              <a:schemeClr val="bg2"/>
            </a:solidFill>
          </a:ln>
        </p:spPr>
        <p:txBody>
          <a:bodyPr wrap="square" rtlCol="0">
            <a:spAutoFit/>
          </a:bodyPr>
          <a:lstStyle/>
          <a:p>
            <a:pPr algn="ctr"/>
            <a:r>
              <a:rPr lang="pt-BR" sz="1200" b="1" i="1" spc="300" dirty="0">
                <a:solidFill>
                  <a:schemeClr val="tx1">
                    <a:lumMod val="75000"/>
                    <a:lumOff val="25000"/>
                  </a:schemeClr>
                </a:solidFill>
                <a:latin typeface="Century Gothic" panose="020B0502020202020204" pitchFamily="34" charset="0"/>
                <a:cs typeface="Times New Roman" panose="02020603050405020304" pitchFamily="18" charset="0"/>
              </a:rPr>
              <a:t>Joint Memorandum Circular No. 1 dated January 23, 2019</a:t>
            </a:r>
          </a:p>
        </p:txBody>
      </p:sp>
      <p:sp>
        <p:nvSpPr>
          <p:cNvPr id="8" name="TextBox 7">
            <a:extLst>
              <a:ext uri="{FF2B5EF4-FFF2-40B4-BE49-F238E27FC236}">
                <a16:creationId xmlns:a16="http://schemas.microsoft.com/office/drawing/2014/main" id="{FFAA7B79-286F-48ED-AB45-491141F78000}"/>
              </a:ext>
            </a:extLst>
          </p:cNvPr>
          <p:cNvSpPr txBox="1"/>
          <p:nvPr/>
        </p:nvSpPr>
        <p:spPr>
          <a:xfrm>
            <a:off x="498462" y="1821787"/>
            <a:ext cx="6231193" cy="738664"/>
          </a:xfrm>
          <a:prstGeom prst="rect">
            <a:avLst/>
          </a:prstGeom>
          <a:noFill/>
        </p:spPr>
        <p:txBody>
          <a:bodyPr wrap="none">
            <a:spAutoFit/>
          </a:bodyPr>
          <a:lstStyle/>
          <a:p>
            <a:pPr algn="ctr"/>
            <a:r>
              <a:rPr lang="en-US" sz="1400" b="1" dirty="0">
                <a:latin typeface="Tahoma" panose="020B0604030504040204" pitchFamily="34" charset="0"/>
                <a:ea typeface="Tahoma" panose="020B0604030504040204" pitchFamily="34" charset="0"/>
                <a:cs typeface="Tahoma" panose="020B0604030504040204" pitchFamily="34" charset="0"/>
              </a:rPr>
              <a:t>DEPARTMENT OF BUDGET AND MANAGEMENT (DBM)</a:t>
            </a:r>
            <a:endParaRPr lang="en-PH" sz="1400" dirty="0">
              <a:latin typeface="Tahoma" panose="020B0604030504040204" pitchFamily="34" charset="0"/>
              <a:ea typeface="Tahoma" panose="020B0604030504040204" pitchFamily="34" charset="0"/>
              <a:cs typeface="Tahoma" panose="020B0604030504040204" pitchFamily="34" charset="0"/>
            </a:endParaRPr>
          </a:p>
          <a:p>
            <a:pPr algn="ctr"/>
            <a:r>
              <a:rPr lang="en-US" sz="1400" b="1" dirty="0">
                <a:latin typeface="Tahoma" panose="020B0604030504040204" pitchFamily="34" charset="0"/>
                <a:ea typeface="Tahoma" panose="020B0604030504040204" pitchFamily="34" charset="0"/>
                <a:cs typeface="Tahoma" panose="020B0604030504040204" pitchFamily="34" charset="0"/>
              </a:rPr>
              <a:t>DEPARTMENT OF THE INTERIOR AND LOCAL GOVERNMENT (DILG)</a:t>
            </a:r>
            <a:endParaRPr lang="en-PH" sz="1400" dirty="0">
              <a:latin typeface="Tahoma" panose="020B0604030504040204" pitchFamily="34" charset="0"/>
              <a:ea typeface="Tahoma" panose="020B0604030504040204" pitchFamily="34" charset="0"/>
              <a:cs typeface="Tahoma" panose="020B0604030504040204" pitchFamily="34" charset="0"/>
            </a:endParaRPr>
          </a:p>
          <a:p>
            <a:pPr algn="ctr"/>
            <a:r>
              <a:rPr lang="en-US" sz="1400" b="1" dirty="0">
                <a:latin typeface="Tahoma" panose="020B0604030504040204" pitchFamily="34" charset="0"/>
                <a:ea typeface="Tahoma" panose="020B0604030504040204" pitchFamily="34" charset="0"/>
                <a:cs typeface="Tahoma" panose="020B0604030504040204" pitchFamily="34" charset="0"/>
              </a:rPr>
              <a:t>NATIONAL YOUTH COMMISSION (NYC)</a:t>
            </a:r>
            <a:endParaRPr lang="en-PH" sz="1400" dirty="0">
              <a:latin typeface="Tahoma" panose="020B0604030504040204" pitchFamily="34" charset="0"/>
              <a:ea typeface="Tahoma" panose="020B0604030504040204" pitchFamily="34" charset="0"/>
              <a:cs typeface="Tahoma" panose="020B0604030504040204" pitchFamily="34" charset="0"/>
            </a:endParaRPr>
          </a:p>
        </p:txBody>
      </p:sp>
      <p:pic>
        <p:nvPicPr>
          <p:cNvPr id="9" name="Picture 19">
            <a:extLst>
              <a:ext uri="{FF2B5EF4-FFF2-40B4-BE49-F238E27FC236}">
                <a16:creationId xmlns:a16="http://schemas.microsoft.com/office/drawing/2014/main" id="{4FF340E7-0B1A-4930-BFE6-F0D1A61E4A50}"/>
              </a:ext>
            </a:extLst>
          </p:cNvPr>
          <p:cNvPicPr>
            <a:picLocks noChangeAspect="1"/>
          </p:cNvPicPr>
          <p:nvPr/>
        </p:nvPicPr>
        <p:blipFill>
          <a:blip r:embed="rId3" cstate="print">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2083457" y="778413"/>
            <a:ext cx="928475" cy="927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Image result for national youth commission logo">
            <a:extLst>
              <a:ext uri="{FF2B5EF4-FFF2-40B4-BE49-F238E27FC236}">
                <a16:creationId xmlns:a16="http://schemas.microsoft.com/office/drawing/2014/main" id="{5D936AD4-FDA8-42E6-9C9E-13DBB1CDFB66}"/>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16187" y="794905"/>
            <a:ext cx="911261" cy="893737"/>
          </a:xfrm>
          <a:prstGeom prst="rect">
            <a:avLst/>
          </a:prstGeom>
          <a:noFill/>
          <a:ln>
            <a:noFill/>
          </a:ln>
        </p:spPr>
      </p:pic>
      <p:pic>
        <p:nvPicPr>
          <p:cNvPr id="11" name="Picture 10" descr="Image result for dilg logo">
            <a:extLst>
              <a:ext uri="{FF2B5EF4-FFF2-40B4-BE49-F238E27FC236}">
                <a16:creationId xmlns:a16="http://schemas.microsoft.com/office/drawing/2014/main" id="{56C9CACC-EF58-4F1A-8809-5F3B3D101B4C}"/>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68983" y="804612"/>
            <a:ext cx="890153" cy="890153"/>
          </a:xfrm>
          <a:prstGeom prst="rect">
            <a:avLst/>
          </a:prstGeom>
          <a:noFill/>
          <a:ln>
            <a:noFill/>
          </a:ln>
        </p:spPr>
      </p:pic>
    </p:spTree>
    <p:extLst>
      <p:ext uri="{BB962C8B-B14F-4D97-AF65-F5344CB8AC3E}">
        <p14:creationId xmlns:p14="http://schemas.microsoft.com/office/powerpoint/2010/main" val="122404506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2">
            <a:extLst>
              <a:ext uri="{FF2B5EF4-FFF2-40B4-BE49-F238E27FC236}">
                <a16:creationId xmlns:a16="http://schemas.microsoft.com/office/drawing/2014/main" id="{8A6720A7-FD13-4DA4-93CF-5A7B2F5618E5}"/>
              </a:ext>
            </a:extLst>
          </p:cNvPr>
          <p:cNvSpPr txBox="1">
            <a:spLocks noGrp="1"/>
          </p:cNvSpPr>
          <p:nvPr>
            <p:ph type="title"/>
          </p:nvPr>
        </p:nvSpPr>
        <p:spPr>
          <a:xfrm>
            <a:off x="1511401" y="868820"/>
            <a:ext cx="4419600" cy="689932"/>
          </a:xfrm>
          <a:prstGeom prst="rect">
            <a:avLst/>
          </a:prstGeom>
        </p:spPr>
        <p:txBody>
          <a:bodyPr vert="horz" wrap="square" lIns="0" tIns="12700" rIns="0" bIns="0" rtlCol="0">
            <a:spAutoFit/>
          </a:bodyPr>
          <a:lstStyle/>
          <a:p>
            <a:pPr marL="12700">
              <a:lnSpc>
                <a:spcPct val="100000"/>
              </a:lnSpc>
              <a:spcBef>
                <a:spcPts val="100"/>
              </a:spcBef>
            </a:pPr>
            <a:r>
              <a:rPr lang="en-PH" b="1" dirty="0">
                <a:solidFill>
                  <a:srgbClr val="000000"/>
                </a:solidFill>
                <a:latin typeface="Franklin Gothic Demi Cond" panose="020B0706030402020204" pitchFamily="34" charset="0"/>
                <a:cs typeface="Verdana"/>
              </a:rPr>
              <a:t>LEGAL BASIS</a:t>
            </a:r>
            <a:endParaRPr b="1" dirty="0">
              <a:latin typeface="Franklin Gothic Demi Cond" panose="020B0706030402020204" pitchFamily="34" charset="0"/>
              <a:cs typeface="Verdana"/>
            </a:endParaRPr>
          </a:p>
        </p:txBody>
      </p:sp>
      <p:grpSp>
        <p:nvGrpSpPr>
          <p:cNvPr id="10" name="object 3">
            <a:extLst>
              <a:ext uri="{FF2B5EF4-FFF2-40B4-BE49-F238E27FC236}">
                <a16:creationId xmlns:a16="http://schemas.microsoft.com/office/drawing/2014/main" id="{377B6C03-A1EA-480A-8D61-DC38FFD96520}"/>
              </a:ext>
            </a:extLst>
          </p:cNvPr>
          <p:cNvGrpSpPr/>
          <p:nvPr/>
        </p:nvGrpSpPr>
        <p:grpSpPr>
          <a:xfrm>
            <a:off x="395411" y="801478"/>
            <a:ext cx="887730" cy="887730"/>
            <a:chOff x="395411" y="801478"/>
            <a:chExt cx="887730" cy="887730"/>
          </a:xfrm>
        </p:grpSpPr>
        <p:sp>
          <p:nvSpPr>
            <p:cNvPr id="11" name="object 4">
              <a:extLst>
                <a:ext uri="{FF2B5EF4-FFF2-40B4-BE49-F238E27FC236}">
                  <a16:creationId xmlns:a16="http://schemas.microsoft.com/office/drawing/2014/main" id="{1B64CC5F-316E-4667-A10F-293BCCB2E631}"/>
                </a:ext>
              </a:extLst>
            </p:cNvPr>
            <p:cNvSpPr/>
            <p:nvPr/>
          </p:nvSpPr>
          <p:spPr>
            <a:xfrm>
              <a:off x="401761" y="807828"/>
              <a:ext cx="875030" cy="875030"/>
            </a:xfrm>
            <a:custGeom>
              <a:avLst/>
              <a:gdLst/>
              <a:ahLst/>
              <a:cxnLst/>
              <a:rect l="l" t="t" r="r" b="b"/>
              <a:pathLst>
                <a:path w="875030" h="875030">
                  <a:moveTo>
                    <a:pt x="437249" y="874498"/>
                  </a:moveTo>
                  <a:lnTo>
                    <a:pt x="389605" y="871932"/>
                  </a:lnTo>
                  <a:lnTo>
                    <a:pt x="343448" y="864413"/>
                  </a:lnTo>
                  <a:lnTo>
                    <a:pt x="299044" y="852207"/>
                  </a:lnTo>
                  <a:lnTo>
                    <a:pt x="256659" y="835580"/>
                  </a:lnTo>
                  <a:lnTo>
                    <a:pt x="216560" y="814801"/>
                  </a:lnTo>
                  <a:lnTo>
                    <a:pt x="179015" y="790134"/>
                  </a:lnTo>
                  <a:lnTo>
                    <a:pt x="144289" y="761848"/>
                  </a:lnTo>
                  <a:lnTo>
                    <a:pt x="112649" y="730209"/>
                  </a:lnTo>
                  <a:lnTo>
                    <a:pt x="84363" y="695483"/>
                  </a:lnTo>
                  <a:lnTo>
                    <a:pt x="59697" y="657937"/>
                  </a:lnTo>
                  <a:lnTo>
                    <a:pt x="38917" y="617838"/>
                  </a:lnTo>
                  <a:lnTo>
                    <a:pt x="22291" y="575454"/>
                  </a:lnTo>
                  <a:lnTo>
                    <a:pt x="10085" y="531049"/>
                  </a:lnTo>
                  <a:lnTo>
                    <a:pt x="2565" y="484892"/>
                  </a:lnTo>
                  <a:lnTo>
                    <a:pt x="0" y="437249"/>
                  </a:lnTo>
                  <a:lnTo>
                    <a:pt x="2565" y="389605"/>
                  </a:lnTo>
                  <a:lnTo>
                    <a:pt x="10085" y="343448"/>
                  </a:lnTo>
                  <a:lnTo>
                    <a:pt x="22291" y="299044"/>
                  </a:lnTo>
                  <a:lnTo>
                    <a:pt x="38917" y="256659"/>
                  </a:lnTo>
                  <a:lnTo>
                    <a:pt x="59697" y="216560"/>
                  </a:lnTo>
                  <a:lnTo>
                    <a:pt x="84363" y="179015"/>
                  </a:lnTo>
                  <a:lnTo>
                    <a:pt x="112649" y="144289"/>
                  </a:lnTo>
                  <a:lnTo>
                    <a:pt x="144289" y="112649"/>
                  </a:lnTo>
                  <a:lnTo>
                    <a:pt x="179015" y="84363"/>
                  </a:lnTo>
                  <a:lnTo>
                    <a:pt x="216560" y="59697"/>
                  </a:lnTo>
                  <a:lnTo>
                    <a:pt x="256659" y="38917"/>
                  </a:lnTo>
                  <a:lnTo>
                    <a:pt x="299044" y="22291"/>
                  </a:lnTo>
                  <a:lnTo>
                    <a:pt x="343448" y="10085"/>
                  </a:lnTo>
                  <a:lnTo>
                    <a:pt x="389605" y="2565"/>
                  </a:lnTo>
                  <a:lnTo>
                    <a:pt x="437249" y="0"/>
                  </a:lnTo>
                  <a:lnTo>
                    <a:pt x="486586" y="2790"/>
                  </a:lnTo>
                  <a:lnTo>
                    <a:pt x="534914" y="11045"/>
                  </a:lnTo>
                  <a:lnTo>
                    <a:pt x="581804" y="24586"/>
                  </a:lnTo>
                  <a:lnTo>
                    <a:pt x="626829" y="43236"/>
                  </a:lnTo>
                  <a:lnTo>
                    <a:pt x="669560" y="66817"/>
                  </a:lnTo>
                  <a:lnTo>
                    <a:pt x="709570" y="95153"/>
                  </a:lnTo>
                  <a:lnTo>
                    <a:pt x="746431" y="128067"/>
                  </a:lnTo>
                  <a:lnTo>
                    <a:pt x="779344" y="164927"/>
                  </a:lnTo>
                  <a:lnTo>
                    <a:pt x="807680" y="204937"/>
                  </a:lnTo>
                  <a:lnTo>
                    <a:pt x="831262" y="247668"/>
                  </a:lnTo>
                  <a:lnTo>
                    <a:pt x="849911" y="292693"/>
                  </a:lnTo>
                  <a:lnTo>
                    <a:pt x="863452" y="339584"/>
                  </a:lnTo>
                  <a:lnTo>
                    <a:pt x="871707" y="387911"/>
                  </a:lnTo>
                  <a:lnTo>
                    <a:pt x="874498" y="437249"/>
                  </a:lnTo>
                  <a:lnTo>
                    <a:pt x="871932" y="484892"/>
                  </a:lnTo>
                  <a:lnTo>
                    <a:pt x="864413" y="531049"/>
                  </a:lnTo>
                  <a:lnTo>
                    <a:pt x="852206" y="575454"/>
                  </a:lnTo>
                  <a:lnTo>
                    <a:pt x="835580" y="617838"/>
                  </a:lnTo>
                  <a:lnTo>
                    <a:pt x="814800" y="657937"/>
                  </a:lnTo>
                  <a:lnTo>
                    <a:pt x="790134" y="695483"/>
                  </a:lnTo>
                  <a:lnTo>
                    <a:pt x="761847" y="730209"/>
                  </a:lnTo>
                  <a:lnTo>
                    <a:pt x="730208" y="761848"/>
                  </a:lnTo>
                  <a:lnTo>
                    <a:pt x="695482" y="790134"/>
                  </a:lnTo>
                  <a:lnTo>
                    <a:pt x="657936" y="814801"/>
                  </a:lnTo>
                  <a:lnTo>
                    <a:pt x="617837" y="835580"/>
                  </a:lnTo>
                  <a:lnTo>
                    <a:pt x="575453" y="852207"/>
                  </a:lnTo>
                  <a:lnTo>
                    <a:pt x="531048" y="864413"/>
                  </a:lnTo>
                  <a:lnTo>
                    <a:pt x="484891" y="871932"/>
                  </a:lnTo>
                  <a:lnTo>
                    <a:pt x="437249" y="874498"/>
                  </a:lnTo>
                  <a:close/>
                </a:path>
              </a:pathLst>
            </a:custGeom>
            <a:solidFill>
              <a:srgbClr val="FFF2CC"/>
            </a:solidFill>
          </p:spPr>
          <p:txBody>
            <a:bodyPr wrap="square" lIns="0" tIns="0" rIns="0" bIns="0" rtlCol="0"/>
            <a:lstStyle/>
            <a:p>
              <a:endParaRPr/>
            </a:p>
          </p:txBody>
        </p:sp>
        <p:sp>
          <p:nvSpPr>
            <p:cNvPr id="12" name="object 5">
              <a:extLst>
                <a:ext uri="{FF2B5EF4-FFF2-40B4-BE49-F238E27FC236}">
                  <a16:creationId xmlns:a16="http://schemas.microsoft.com/office/drawing/2014/main" id="{C7A98F45-60AC-4D7A-9169-E9332B733443}"/>
                </a:ext>
              </a:extLst>
            </p:cNvPr>
            <p:cNvSpPr/>
            <p:nvPr/>
          </p:nvSpPr>
          <p:spPr>
            <a:xfrm>
              <a:off x="401761" y="807828"/>
              <a:ext cx="875030" cy="875030"/>
            </a:xfrm>
            <a:custGeom>
              <a:avLst/>
              <a:gdLst/>
              <a:ahLst/>
              <a:cxnLst/>
              <a:rect l="l" t="t" r="r" b="b"/>
              <a:pathLst>
                <a:path w="875030" h="875030">
                  <a:moveTo>
                    <a:pt x="0" y="437249"/>
                  </a:moveTo>
                  <a:lnTo>
                    <a:pt x="2565" y="389605"/>
                  </a:lnTo>
                  <a:lnTo>
                    <a:pt x="10085" y="343448"/>
                  </a:lnTo>
                  <a:lnTo>
                    <a:pt x="22291" y="299044"/>
                  </a:lnTo>
                  <a:lnTo>
                    <a:pt x="38917" y="256659"/>
                  </a:lnTo>
                  <a:lnTo>
                    <a:pt x="59697" y="216560"/>
                  </a:lnTo>
                  <a:lnTo>
                    <a:pt x="84363" y="179015"/>
                  </a:lnTo>
                  <a:lnTo>
                    <a:pt x="112649" y="144289"/>
                  </a:lnTo>
                  <a:lnTo>
                    <a:pt x="144289" y="112649"/>
                  </a:lnTo>
                  <a:lnTo>
                    <a:pt x="179015" y="84363"/>
                  </a:lnTo>
                  <a:lnTo>
                    <a:pt x="216560" y="59697"/>
                  </a:lnTo>
                  <a:lnTo>
                    <a:pt x="256659" y="38917"/>
                  </a:lnTo>
                  <a:lnTo>
                    <a:pt x="299044" y="22291"/>
                  </a:lnTo>
                  <a:lnTo>
                    <a:pt x="343448" y="10085"/>
                  </a:lnTo>
                  <a:lnTo>
                    <a:pt x="389605" y="2565"/>
                  </a:lnTo>
                  <a:lnTo>
                    <a:pt x="437249" y="0"/>
                  </a:lnTo>
                  <a:lnTo>
                    <a:pt x="486586" y="2790"/>
                  </a:lnTo>
                  <a:lnTo>
                    <a:pt x="534914" y="11045"/>
                  </a:lnTo>
                  <a:lnTo>
                    <a:pt x="581804" y="24586"/>
                  </a:lnTo>
                  <a:lnTo>
                    <a:pt x="626829" y="43236"/>
                  </a:lnTo>
                  <a:lnTo>
                    <a:pt x="669560" y="66817"/>
                  </a:lnTo>
                  <a:lnTo>
                    <a:pt x="709570" y="95153"/>
                  </a:lnTo>
                  <a:lnTo>
                    <a:pt x="746430" y="128067"/>
                  </a:lnTo>
                  <a:lnTo>
                    <a:pt x="779344" y="164927"/>
                  </a:lnTo>
                  <a:lnTo>
                    <a:pt x="807680" y="204937"/>
                  </a:lnTo>
                  <a:lnTo>
                    <a:pt x="831262" y="247668"/>
                  </a:lnTo>
                  <a:lnTo>
                    <a:pt x="849911" y="292693"/>
                  </a:lnTo>
                  <a:lnTo>
                    <a:pt x="863452" y="339584"/>
                  </a:lnTo>
                  <a:lnTo>
                    <a:pt x="871707" y="387911"/>
                  </a:lnTo>
                  <a:lnTo>
                    <a:pt x="874498" y="437249"/>
                  </a:lnTo>
                  <a:lnTo>
                    <a:pt x="871932" y="484892"/>
                  </a:lnTo>
                  <a:lnTo>
                    <a:pt x="864413" y="531049"/>
                  </a:lnTo>
                  <a:lnTo>
                    <a:pt x="852206" y="575454"/>
                  </a:lnTo>
                  <a:lnTo>
                    <a:pt x="835580" y="617838"/>
                  </a:lnTo>
                  <a:lnTo>
                    <a:pt x="814800" y="657937"/>
                  </a:lnTo>
                  <a:lnTo>
                    <a:pt x="790134" y="695483"/>
                  </a:lnTo>
                  <a:lnTo>
                    <a:pt x="761847" y="730209"/>
                  </a:lnTo>
                  <a:lnTo>
                    <a:pt x="730208" y="761848"/>
                  </a:lnTo>
                  <a:lnTo>
                    <a:pt x="695482" y="790134"/>
                  </a:lnTo>
                  <a:lnTo>
                    <a:pt x="657936" y="814801"/>
                  </a:lnTo>
                  <a:lnTo>
                    <a:pt x="617837" y="835580"/>
                  </a:lnTo>
                  <a:lnTo>
                    <a:pt x="575453" y="852207"/>
                  </a:lnTo>
                  <a:lnTo>
                    <a:pt x="531048" y="864413"/>
                  </a:lnTo>
                  <a:lnTo>
                    <a:pt x="484891" y="871932"/>
                  </a:lnTo>
                  <a:lnTo>
                    <a:pt x="437249" y="874498"/>
                  </a:lnTo>
                  <a:lnTo>
                    <a:pt x="389605" y="871932"/>
                  </a:lnTo>
                  <a:lnTo>
                    <a:pt x="343448" y="864413"/>
                  </a:lnTo>
                  <a:lnTo>
                    <a:pt x="299044" y="852207"/>
                  </a:lnTo>
                  <a:lnTo>
                    <a:pt x="256659" y="835580"/>
                  </a:lnTo>
                  <a:lnTo>
                    <a:pt x="216560" y="814801"/>
                  </a:lnTo>
                  <a:lnTo>
                    <a:pt x="179015" y="790134"/>
                  </a:lnTo>
                  <a:lnTo>
                    <a:pt x="144289" y="761848"/>
                  </a:lnTo>
                  <a:lnTo>
                    <a:pt x="112649" y="730209"/>
                  </a:lnTo>
                  <a:lnTo>
                    <a:pt x="84363" y="695483"/>
                  </a:lnTo>
                  <a:lnTo>
                    <a:pt x="59697" y="657937"/>
                  </a:lnTo>
                  <a:lnTo>
                    <a:pt x="38917" y="617838"/>
                  </a:lnTo>
                  <a:lnTo>
                    <a:pt x="22291" y="575454"/>
                  </a:lnTo>
                  <a:lnTo>
                    <a:pt x="10085" y="531049"/>
                  </a:lnTo>
                  <a:lnTo>
                    <a:pt x="2565" y="484892"/>
                  </a:lnTo>
                  <a:lnTo>
                    <a:pt x="0" y="437249"/>
                  </a:lnTo>
                  <a:close/>
                </a:path>
              </a:pathLst>
            </a:custGeom>
            <a:ln w="12699">
              <a:solidFill>
                <a:srgbClr val="FFF2CC"/>
              </a:solidFill>
            </a:ln>
          </p:spPr>
          <p:txBody>
            <a:bodyPr wrap="square" lIns="0" tIns="0" rIns="0" bIns="0" rtlCol="0"/>
            <a:lstStyle/>
            <a:p>
              <a:endParaRPr/>
            </a:p>
          </p:txBody>
        </p:sp>
        <p:sp>
          <p:nvSpPr>
            <p:cNvPr id="13" name="object 6">
              <a:extLst>
                <a:ext uri="{FF2B5EF4-FFF2-40B4-BE49-F238E27FC236}">
                  <a16:creationId xmlns:a16="http://schemas.microsoft.com/office/drawing/2014/main" id="{AE69399B-5F07-4B84-B886-B7EEFC7EAD91}"/>
                </a:ext>
              </a:extLst>
            </p:cNvPr>
            <p:cNvSpPr/>
            <p:nvPr/>
          </p:nvSpPr>
          <p:spPr>
            <a:xfrm>
              <a:off x="537143" y="931050"/>
              <a:ext cx="635956" cy="635956"/>
            </a:xfrm>
            <a:prstGeom prst="rect">
              <a:avLst/>
            </a:prstGeom>
            <a:blipFill>
              <a:blip r:embed="rId3" cstate="print"/>
              <a:stretch>
                <a:fillRect/>
              </a:stretch>
            </a:blipFill>
          </p:spPr>
          <p:txBody>
            <a:bodyPr wrap="square" lIns="0" tIns="0" rIns="0" bIns="0" rtlCol="0"/>
            <a:lstStyle/>
            <a:p>
              <a:endParaRPr/>
            </a:p>
          </p:txBody>
        </p:sp>
      </p:grpSp>
      <p:sp>
        <p:nvSpPr>
          <p:cNvPr id="2" name="TextBox 1">
            <a:extLst>
              <a:ext uri="{FF2B5EF4-FFF2-40B4-BE49-F238E27FC236}">
                <a16:creationId xmlns:a16="http://schemas.microsoft.com/office/drawing/2014/main" id="{73B4BC87-5C39-41C8-A51A-083843C86E46}"/>
              </a:ext>
            </a:extLst>
          </p:cNvPr>
          <p:cNvSpPr txBox="1"/>
          <p:nvPr/>
        </p:nvSpPr>
        <p:spPr>
          <a:xfrm>
            <a:off x="765110" y="2051332"/>
            <a:ext cx="10990983" cy="1815882"/>
          </a:xfrm>
          <a:prstGeom prst="rect">
            <a:avLst/>
          </a:prstGeom>
          <a:noFill/>
        </p:spPr>
        <p:txBody>
          <a:bodyPr wrap="square" rtlCol="0">
            <a:spAutoFit/>
          </a:bodyPr>
          <a:lstStyle/>
          <a:p>
            <a:pPr algn="ctr"/>
            <a:r>
              <a:rPr lang="en-US" sz="2800" b="1" i="1" dirty="0">
                <a:latin typeface="Segoe UI Light" panose="020B0502040204020203" pitchFamily="34" charset="0"/>
                <a:cs typeface="Segoe UI Light" panose="020B0502040204020203" pitchFamily="34" charset="0"/>
              </a:rPr>
              <a:t>Ten percent (10%) </a:t>
            </a:r>
            <a:r>
              <a:rPr lang="en-US" sz="2800" i="1" dirty="0">
                <a:latin typeface="Segoe UI Light" panose="020B0502040204020203" pitchFamily="34" charset="0"/>
                <a:cs typeface="Segoe UI Light" panose="020B0502040204020203" pitchFamily="34" charset="0"/>
              </a:rPr>
              <a:t>of the general fund of the barangay shall be set aside for the SK. The sangguniang barangay shall appropriate the SK funds in lump-sum, which shall be disbursed solely for youth development and empowerment purposes.</a:t>
            </a:r>
          </a:p>
        </p:txBody>
      </p:sp>
      <p:sp>
        <p:nvSpPr>
          <p:cNvPr id="3" name="TextBox 2">
            <a:extLst>
              <a:ext uri="{FF2B5EF4-FFF2-40B4-BE49-F238E27FC236}">
                <a16:creationId xmlns:a16="http://schemas.microsoft.com/office/drawing/2014/main" id="{3D853C23-2D8E-4C94-9B69-90B81808D158}"/>
              </a:ext>
            </a:extLst>
          </p:cNvPr>
          <p:cNvSpPr txBox="1"/>
          <p:nvPr/>
        </p:nvSpPr>
        <p:spPr>
          <a:xfrm flipH="1">
            <a:off x="8300200" y="3867214"/>
            <a:ext cx="3891800" cy="369332"/>
          </a:xfrm>
          <a:prstGeom prst="rect">
            <a:avLst/>
          </a:prstGeom>
          <a:noFill/>
        </p:spPr>
        <p:txBody>
          <a:bodyPr wrap="square" rtlCol="0">
            <a:spAutoFit/>
          </a:bodyPr>
          <a:lstStyle/>
          <a:p>
            <a:r>
              <a:rPr lang="en-PH" dirty="0">
                <a:latin typeface="Segoe UI Light" panose="020B0502040204020203" pitchFamily="34" charset="0"/>
                <a:cs typeface="Segoe UI Light" panose="020B0502040204020203" pitchFamily="34" charset="0"/>
              </a:rPr>
              <a:t>Section 20 (a) of RA No. 10742</a:t>
            </a:r>
            <a:endParaRPr lang="en-US" dirty="0">
              <a:latin typeface="Segoe UI Light" panose="020B0502040204020203" pitchFamily="34" charset="0"/>
              <a:cs typeface="Segoe UI Light" panose="020B0502040204020203" pitchFamily="34" charset="0"/>
            </a:endParaRPr>
          </a:p>
        </p:txBody>
      </p:sp>
      <p:sp>
        <p:nvSpPr>
          <p:cNvPr id="14" name="TextBox 13">
            <a:extLst>
              <a:ext uri="{FF2B5EF4-FFF2-40B4-BE49-F238E27FC236}">
                <a16:creationId xmlns:a16="http://schemas.microsoft.com/office/drawing/2014/main" id="{F8036C8B-4921-418E-B318-3508FB8A74A4}"/>
              </a:ext>
            </a:extLst>
          </p:cNvPr>
          <p:cNvSpPr txBox="1"/>
          <p:nvPr/>
        </p:nvSpPr>
        <p:spPr>
          <a:xfrm>
            <a:off x="765110" y="4421755"/>
            <a:ext cx="10711543" cy="861774"/>
          </a:xfrm>
          <a:prstGeom prst="rect">
            <a:avLst/>
          </a:prstGeom>
          <a:noFill/>
        </p:spPr>
        <p:txBody>
          <a:bodyPr wrap="square" rtlCol="0">
            <a:spAutoFit/>
          </a:bodyPr>
          <a:lstStyle/>
          <a:p>
            <a:pPr algn="ctr"/>
            <a:r>
              <a:rPr lang="en-US" sz="2500" i="1" dirty="0">
                <a:latin typeface="Segoe UI Light" panose="020B0502040204020203" pitchFamily="34" charset="0"/>
                <a:cs typeface="Segoe UI Light" panose="020B0502040204020203" pitchFamily="34" charset="0"/>
              </a:rPr>
              <a:t>The Sangguniang Kabataan shall have </a:t>
            </a:r>
            <a:r>
              <a:rPr lang="en-US" sz="2500" b="1" i="1" dirty="0">
                <a:latin typeface="Segoe UI Light" panose="020B0502040204020203" pitchFamily="34" charset="0"/>
                <a:cs typeface="Segoe UI Light" panose="020B0502040204020203" pitchFamily="34" charset="0"/>
              </a:rPr>
              <a:t>financial independence</a:t>
            </a:r>
            <a:r>
              <a:rPr lang="en-US" sz="2500" i="1" dirty="0">
                <a:latin typeface="Segoe UI Light" panose="020B0502040204020203" pitchFamily="34" charset="0"/>
                <a:cs typeface="Segoe UI Light" panose="020B0502040204020203" pitchFamily="34" charset="0"/>
              </a:rPr>
              <a:t> in its operations, disbursements and encashment of their fund, income and expenditures.</a:t>
            </a:r>
          </a:p>
        </p:txBody>
      </p:sp>
      <p:sp>
        <p:nvSpPr>
          <p:cNvPr id="15" name="TextBox 14">
            <a:extLst>
              <a:ext uri="{FF2B5EF4-FFF2-40B4-BE49-F238E27FC236}">
                <a16:creationId xmlns:a16="http://schemas.microsoft.com/office/drawing/2014/main" id="{6FA65EA4-764F-42BA-9018-F83B48205EAC}"/>
              </a:ext>
            </a:extLst>
          </p:cNvPr>
          <p:cNvSpPr txBox="1"/>
          <p:nvPr/>
        </p:nvSpPr>
        <p:spPr>
          <a:xfrm flipH="1">
            <a:off x="8300200" y="5514549"/>
            <a:ext cx="3891800" cy="369332"/>
          </a:xfrm>
          <a:prstGeom prst="rect">
            <a:avLst/>
          </a:prstGeom>
          <a:noFill/>
        </p:spPr>
        <p:txBody>
          <a:bodyPr wrap="square" rtlCol="0">
            <a:spAutoFit/>
          </a:bodyPr>
          <a:lstStyle/>
          <a:p>
            <a:r>
              <a:rPr lang="en-PH" dirty="0">
                <a:latin typeface="Segoe UI Light" panose="020B0502040204020203" pitchFamily="34" charset="0"/>
                <a:cs typeface="Segoe UI Light" panose="020B0502040204020203" pitchFamily="34" charset="0"/>
              </a:rPr>
              <a:t>Section 20 (b) of RA No. 10742</a:t>
            </a:r>
            <a:endParaRPr lang="en-US" dirty="0">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166879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4"/>
          <p:cNvSpPr txBox="1">
            <a:spLocks/>
          </p:cNvSpPr>
          <p:nvPr/>
        </p:nvSpPr>
        <p:spPr>
          <a:xfrm>
            <a:off x="152400" y="785483"/>
            <a:ext cx="11887200" cy="763801"/>
          </a:xfrm>
          <a:prstGeom prst="rect">
            <a:avLst/>
          </a:prstGeom>
        </p:spPr>
        <p:txBody>
          <a:bodyPr vert="horz" lIns="68580" tIns="34290" rIns="68580" bIns="3429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PH" sz="4200" b="1" dirty="0">
                <a:latin typeface="Franklin Gothic Demi Cond"/>
                <a:cs typeface="Times New Roman"/>
              </a:rPr>
              <a:t>IRA/NTA SHARE OF LGUs</a:t>
            </a:r>
          </a:p>
        </p:txBody>
      </p:sp>
      <p:sp>
        <p:nvSpPr>
          <p:cNvPr id="21" name="Text Placeholder 30"/>
          <p:cNvSpPr txBox="1">
            <a:spLocks/>
          </p:cNvSpPr>
          <p:nvPr/>
        </p:nvSpPr>
        <p:spPr>
          <a:xfrm>
            <a:off x="350356" y="1942163"/>
            <a:ext cx="5745644" cy="3383280"/>
          </a:xfrm>
          <a:prstGeom prst="rect">
            <a:avLst/>
          </a:prstGeom>
        </p:spPr>
        <p:txBody>
          <a:bodyPr anchor="t"/>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dirty="0">
                <a:latin typeface="Franklin Gothic Medium Cond" panose="020B0606030402020204" pitchFamily="34" charset="0"/>
                <a:ea typeface="MS PGothic"/>
              </a:rPr>
              <a:t>LGUs shall have a just share, as determined by law, in the national taxes which shall be automatically released to them.</a:t>
            </a:r>
          </a:p>
          <a:p>
            <a:pPr algn="just"/>
            <a:endParaRPr lang="en-US" sz="800" dirty="0">
              <a:latin typeface="Franklin Gothic Medium Cond" panose="020B0606030402020204" pitchFamily="34" charset="0"/>
            </a:endParaRPr>
          </a:p>
          <a:p>
            <a:pPr algn="just"/>
            <a:r>
              <a:rPr lang="en-US" dirty="0">
                <a:latin typeface="Franklin Gothic Medium Cond" panose="020B0606030402020204" pitchFamily="34" charset="0"/>
                <a:ea typeface="MS PGothic"/>
              </a:rPr>
              <a:t>Forty percent (40%) of the share in the national internal revenue taxes (NIRT) based on the collection of the third fiscal year preceding the current fiscal year will be given to LGUs </a:t>
            </a:r>
            <a:endParaRPr lang="en-US" i="1" dirty="0">
              <a:latin typeface="Franklin Gothic Medium Cond" panose="020B0606030402020204" pitchFamily="34" charset="0"/>
              <a:ea typeface="MS PGothic"/>
            </a:endParaRPr>
          </a:p>
        </p:txBody>
      </p:sp>
      <p:graphicFrame>
        <p:nvGraphicFramePr>
          <p:cNvPr id="5" name="Chart 4">
            <a:extLst>
              <a:ext uri="{FF2B5EF4-FFF2-40B4-BE49-F238E27FC236}">
                <a16:creationId xmlns:a16="http://schemas.microsoft.com/office/drawing/2014/main" id="{380D911A-4CF7-4DA4-8C29-F906D16983F9}"/>
              </a:ext>
            </a:extLst>
          </p:cNvPr>
          <p:cNvGraphicFramePr/>
          <p:nvPr/>
        </p:nvGraphicFramePr>
        <p:xfrm>
          <a:off x="6426363" y="1815142"/>
          <a:ext cx="5537037" cy="418275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51099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fade">
                                      <p:cBhvr>
                                        <p:cTn id="7" dur="500"/>
                                        <p:tgtEl>
                                          <p:spTgt spid="2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
                                            <p:txEl>
                                              <p:pRg st="2" end="2"/>
                                            </p:txEl>
                                          </p:spTgt>
                                        </p:tgtEl>
                                        <p:attrNameLst>
                                          <p:attrName>style.visibility</p:attrName>
                                        </p:attrNameLst>
                                      </p:cBhvr>
                                      <p:to>
                                        <p:strVal val="visible"/>
                                      </p:to>
                                    </p:set>
                                    <p:animEffect transition="in" filter="fade">
                                      <p:cBhvr>
                                        <p:cTn id="12" dur="500"/>
                                        <p:tgtEl>
                                          <p:spTgt spid="2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Parallelogram 60">
            <a:extLst>
              <a:ext uri="{FF2B5EF4-FFF2-40B4-BE49-F238E27FC236}">
                <a16:creationId xmlns:a16="http://schemas.microsoft.com/office/drawing/2014/main" id="{27DA14ED-6722-493A-8355-6AC9A0A2FF81}"/>
              </a:ext>
            </a:extLst>
          </p:cNvPr>
          <p:cNvSpPr/>
          <p:nvPr/>
        </p:nvSpPr>
        <p:spPr>
          <a:xfrm flipH="1">
            <a:off x="406035" y="2206946"/>
            <a:ext cx="1424022" cy="1068017"/>
          </a:xfrm>
          <a:prstGeom prst="parallelogram">
            <a:avLst>
              <a:gd name="adj" fmla="val 29040"/>
            </a:avLst>
          </a:prstGeom>
          <a:solidFill>
            <a:srgbClr val="BB5B43"/>
          </a:solidFill>
          <a:ln>
            <a:noFill/>
          </a:ln>
          <a:effectLst>
            <a:innerShdw dist="152400" dir="84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tIns="777240" rtlCol="0" anchor="b" anchorCtr="0"/>
          <a:lstStyle/>
          <a:p>
            <a:r>
              <a:rPr lang="en-US" sz="5400" b="1" dirty="0">
                <a:effectLst>
                  <a:outerShdw blurRad="38100" dist="38100" dir="2700000" algn="tl">
                    <a:srgbClr val="000000">
                      <a:alpha val="43137"/>
                    </a:srgbClr>
                  </a:outerShdw>
                </a:effectLst>
              </a:rPr>
              <a:t>01</a:t>
            </a:r>
          </a:p>
        </p:txBody>
      </p:sp>
      <p:sp>
        <p:nvSpPr>
          <p:cNvPr id="62" name="Parallelogram 61">
            <a:extLst>
              <a:ext uri="{FF2B5EF4-FFF2-40B4-BE49-F238E27FC236}">
                <a16:creationId xmlns:a16="http://schemas.microsoft.com/office/drawing/2014/main" id="{51C62417-4091-45A3-A851-3B9B0D43ED67}"/>
              </a:ext>
            </a:extLst>
          </p:cNvPr>
          <p:cNvSpPr/>
          <p:nvPr/>
        </p:nvSpPr>
        <p:spPr>
          <a:xfrm flipH="1">
            <a:off x="479384" y="4396634"/>
            <a:ext cx="1424022" cy="1068017"/>
          </a:xfrm>
          <a:prstGeom prst="parallelogram">
            <a:avLst>
              <a:gd name="adj" fmla="val 29040"/>
            </a:avLst>
          </a:prstGeom>
          <a:solidFill>
            <a:srgbClr val="264B80"/>
          </a:solidFill>
          <a:ln>
            <a:noFill/>
          </a:ln>
          <a:effectLst>
            <a:innerShdw dist="152400" dir="84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77240" rIns="91440" bIns="45720" numCol="1" spcCol="0" rtlCol="0" fromWordArt="0" anchor="b" anchorCtr="0" forceAA="0" compatLnSpc="1">
            <a:prstTxWarp prst="textNoShape">
              <a:avLst/>
            </a:prstTxWarp>
            <a:noAutofit/>
          </a:bodyPr>
          <a:lstStyle/>
          <a:p>
            <a:r>
              <a:rPr lang="en-US" sz="5400" b="1" dirty="0">
                <a:effectLst>
                  <a:outerShdw blurRad="38100" dist="38100" dir="2700000" algn="tl">
                    <a:srgbClr val="000000">
                      <a:alpha val="43137"/>
                    </a:srgbClr>
                  </a:outerShdw>
                </a:effectLst>
              </a:rPr>
              <a:t>02</a:t>
            </a:r>
          </a:p>
        </p:txBody>
      </p:sp>
      <p:sp>
        <p:nvSpPr>
          <p:cNvPr id="63" name="Parallelogram 62">
            <a:extLst>
              <a:ext uri="{FF2B5EF4-FFF2-40B4-BE49-F238E27FC236}">
                <a16:creationId xmlns:a16="http://schemas.microsoft.com/office/drawing/2014/main" id="{A7F7AA09-2CDD-43F1-AA42-7A9E7771252F}"/>
              </a:ext>
            </a:extLst>
          </p:cNvPr>
          <p:cNvSpPr/>
          <p:nvPr/>
        </p:nvSpPr>
        <p:spPr>
          <a:xfrm flipH="1">
            <a:off x="6431667" y="2085278"/>
            <a:ext cx="1424022" cy="1068017"/>
          </a:xfrm>
          <a:prstGeom prst="parallelogram">
            <a:avLst>
              <a:gd name="adj" fmla="val 29040"/>
            </a:avLst>
          </a:prstGeom>
          <a:solidFill>
            <a:srgbClr val="E9DB82"/>
          </a:solidFill>
          <a:ln>
            <a:noFill/>
          </a:ln>
          <a:effectLst>
            <a:innerShdw dist="152400" dir="84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77240" rIns="91440" bIns="45720" numCol="1" spcCol="0" rtlCol="0" fromWordArt="0" anchor="b" anchorCtr="0" forceAA="0" compatLnSpc="1">
            <a:prstTxWarp prst="textNoShape">
              <a:avLst/>
            </a:prstTxWarp>
            <a:noAutofit/>
          </a:bodyPr>
          <a:lstStyle/>
          <a:p>
            <a:r>
              <a:rPr lang="en-US" sz="5400" b="1" dirty="0">
                <a:effectLst>
                  <a:outerShdw blurRad="38100" dist="38100" dir="2700000" algn="tl">
                    <a:srgbClr val="000000">
                      <a:alpha val="43137"/>
                    </a:srgbClr>
                  </a:outerShdw>
                </a:effectLst>
              </a:rPr>
              <a:t>03</a:t>
            </a:r>
          </a:p>
        </p:txBody>
      </p:sp>
      <p:sp>
        <p:nvSpPr>
          <p:cNvPr id="66" name="TextBox 65">
            <a:extLst>
              <a:ext uri="{FF2B5EF4-FFF2-40B4-BE49-F238E27FC236}">
                <a16:creationId xmlns:a16="http://schemas.microsoft.com/office/drawing/2014/main" id="{E4171DA3-84D6-4DEE-9894-B87EDEB590B3}"/>
              </a:ext>
            </a:extLst>
          </p:cNvPr>
          <p:cNvSpPr txBox="1"/>
          <p:nvPr/>
        </p:nvSpPr>
        <p:spPr>
          <a:xfrm>
            <a:off x="2115565" y="1960956"/>
            <a:ext cx="3980435" cy="1631216"/>
          </a:xfrm>
          <a:prstGeom prst="rect">
            <a:avLst/>
          </a:prstGeom>
          <a:noFill/>
        </p:spPr>
        <p:txBody>
          <a:bodyPr wrap="square" lIns="0" rIns="0" rtlCol="0" anchor="t">
            <a:spAutoFit/>
          </a:bodyPr>
          <a:lstStyle/>
          <a:p>
            <a:pPr algn="just"/>
            <a:r>
              <a:rPr lang="en-US" sz="2000" dirty="0">
                <a:latin typeface="Franklin Gothic Medium Cond" panose="020B0606030402020204" pitchFamily="34" charset="0"/>
              </a:rPr>
              <a:t>The </a:t>
            </a:r>
            <a:r>
              <a:rPr lang="en-US" sz="2000" dirty="0" err="1">
                <a:latin typeface="Franklin Gothic Medium Cond" panose="020B0606030402020204" pitchFamily="34" charset="0"/>
              </a:rPr>
              <a:t>punong</a:t>
            </a:r>
            <a:r>
              <a:rPr lang="en-US" sz="2000" dirty="0">
                <a:latin typeface="Franklin Gothic Medium Cond" panose="020B0606030402020204" pitchFamily="34" charset="0"/>
              </a:rPr>
              <a:t> barangay shall include the 10% of the general fund accruing to the SK in the barangay executive budget to be submitted to the sangguniang barangay for budget authorization purposes.</a:t>
            </a:r>
          </a:p>
        </p:txBody>
      </p:sp>
      <p:sp>
        <p:nvSpPr>
          <p:cNvPr id="69" name="TextBox 68">
            <a:extLst>
              <a:ext uri="{FF2B5EF4-FFF2-40B4-BE49-F238E27FC236}">
                <a16:creationId xmlns:a16="http://schemas.microsoft.com/office/drawing/2014/main" id="{2BA67B17-3B27-4047-AFE4-6DA11C0DEE4F}"/>
              </a:ext>
            </a:extLst>
          </p:cNvPr>
          <p:cNvSpPr txBox="1"/>
          <p:nvPr/>
        </p:nvSpPr>
        <p:spPr>
          <a:xfrm>
            <a:off x="2115565" y="4422810"/>
            <a:ext cx="4002059" cy="1015663"/>
          </a:xfrm>
          <a:prstGeom prst="rect">
            <a:avLst/>
          </a:prstGeom>
          <a:noFill/>
        </p:spPr>
        <p:txBody>
          <a:bodyPr wrap="square" lIns="0" rIns="0" rtlCol="0" anchor="t">
            <a:spAutoFit/>
          </a:bodyPr>
          <a:lstStyle/>
          <a:p>
            <a:pPr algn="just"/>
            <a:r>
              <a:rPr lang="en-US" sz="2000" dirty="0">
                <a:latin typeface="Franklin Gothic Medium Cond" panose="020B0606030402020204" pitchFamily="34" charset="0"/>
              </a:rPr>
              <a:t>The sangguniang barangay shall appropriate the said SK funds in lump-sum in the pertinent appropriation ordinance.</a:t>
            </a:r>
          </a:p>
        </p:txBody>
      </p:sp>
      <p:sp>
        <p:nvSpPr>
          <p:cNvPr id="72" name="TextBox 71">
            <a:extLst>
              <a:ext uri="{FF2B5EF4-FFF2-40B4-BE49-F238E27FC236}">
                <a16:creationId xmlns:a16="http://schemas.microsoft.com/office/drawing/2014/main" id="{0282D51D-44BB-4B8E-B6ED-D1D1B4301931}"/>
              </a:ext>
            </a:extLst>
          </p:cNvPr>
          <p:cNvSpPr txBox="1"/>
          <p:nvPr/>
        </p:nvSpPr>
        <p:spPr>
          <a:xfrm>
            <a:off x="8141197" y="1960956"/>
            <a:ext cx="3644768" cy="2554545"/>
          </a:xfrm>
          <a:prstGeom prst="rect">
            <a:avLst/>
          </a:prstGeom>
          <a:noFill/>
        </p:spPr>
        <p:txBody>
          <a:bodyPr wrap="square" lIns="0" rIns="0" rtlCol="0" anchor="t">
            <a:spAutoFit/>
          </a:bodyPr>
          <a:lstStyle/>
          <a:p>
            <a:pPr algn="just"/>
            <a:r>
              <a:rPr lang="en-US" sz="2000" dirty="0">
                <a:latin typeface="Franklin Gothic Medium Cond" panose="020B0606030402020204" pitchFamily="34" charset="0"/>
              </a:rPr>
              <a:t>The barangay treasurer shall inform, in writing, the SK chairperson and the SK treasurer on or before the 15th day of September of the estimated 10% of the general fund of the barangay for the ensuing fiscal year, supported by a certification of income of the barangay from the city/municipal treasurer. </a:t>
            </a:r>
          </a:p>
        </p:txBody>
      </p:sp>
      <p:sp>
        <p:nvSpPr>
          <p:cNvPr id="9" name="Title 4">
            <a:extLst>
              <a:ext uri="{FF2B5EF4-FFF2-40B4-BE49-F238E27FC236}">
                <a16:creationId xmlns:a16="http://schemas.microsoft.com/office/drawing/2014/main" id="{CFFDEE06-3CB2-40CA-BE50-115B2F1E5988}"/>
              </a:ext>
            </a:extLst>
          </p:cNvPr>
          <p:cNvSpPr txBox="1">
            <a:spLocks/>
          </p:cNvSpPr>
          <p:nvPr/>
        </p:nvSpPr>
        <p:spPr>
          <a:xfrm>
            <a:off x="152400" y="577525"/>
            <a:ext cx="11887200" cy="1240088"/>
          </a:xfrm>
          <a:prstGeom prst="rect">
            <a:avLst/>
          </a:prstGeom>
        </p:spPr>
        <p:txBody>
          <a:bodyPr vert="horz" lIns="68580" tIns="34290" rIns="68580" bIns="34290" rtlCol="0"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000" b="1" dirty="0">
                <a:latin typeface="Franklin Gothic Demi Cond"/>
                <a:cs typeface="Times New Roman"/>
              </a:rPr>
              <a:t>APPROPRIATION OF THE SK FUND BY THE BARANGAY</a:t>
            </a:r>
          </a:p>
        </p:txBody>
      </p:sp>
    </p:spTree>
    <p:extLst>
      <p:ext uri="{BB962C8B-B14F-4D97-AF65-F5344CB8AC3E}">
        <p14:creationId xmlns:p14="http://schemas.microsoft.com/office/powerpoint/2010/main" val="1380811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fade">
                                      <p:cBhvr>
                                        <p:cTn id="7" dur="500"/>
                                        <p:tgtEl>
                                          <p:spTgt spid="6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6"/>
                                        </p:tgtEl>
                                        <p:attrNameLst>
                                          <p:attrName>style.visibility</p:attrName>
                                        </p:attrNameLst>
                                      </p:cBhvr>
                                      <p:to>
                                        <p:strVal val="visible"/>
                                      </p:to>
                                    </p:set>
                                    <p:animEffect transition="in" filter="fade">
                                      <p:cBhvr>
                                        <p:cTn id="10" dur="500"/>
                                        <p:tgtEl>
                                          <p:spTgt spid="6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fade">
                                      <p:cBhvr>
                                        <p:cTn id="15" dur="500"/>
                                        <p:tgtEl>
                                          <p:spTgt spid="6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fade">
                                      <p:cBhvr>
                                        <p:cTn id="18" dur="500"/>
                                        <p:tgtEl>
                                          <p:spTgt spid="6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500"/>
                                        <p:tgtEl>
                                          <p:spTgt spid="6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fade">
                                      <p:cBhvr>
                                        <p:cTn id="26"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6" grpId="0"/>
      <p:bldP spid="69" grpId="0"/>
      <p:bldP spid="72"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Parallelogram 60">
            <a:extLst>
              <a:ext uri="{FF2B5EF4-FFF2-40B4-BE49-F238E27FC236}">
                <a16:creationId xmlns:a16="http://schemas.microsoft.com/office/drawing/2014/main" id="{27DA14ED-6722-493A-8355-6AC9A0A2FF81}"/>
              </a:ext>
            </a:extLst>
          </p:cNvPr>
          <p:cNvSpPr/>
          <p:nvPr/>
        </p:nvSpPr>
        <p:spPr>
          <a:xfrm flipH="1">
            <a:off x="406035" y="2094980"/>
            <a:ext cx="1424022" cy="1068017"/>
          </a:xfrm>
          <a:prstGeom prst="parallelogram">
            <a:avLst>
              <a:gd name="adj" fmla="val 29040"/>
            </a:avLst>
          </a:prstGeom>
          <a:solidFill>
            <a:srgbClr val="BB5B43"/>
          </a:solidFill>
          <a:ln>
            <a:noFill/>
          </a:ln>
          <a:effectLst>
            <a:innerShdw dist="152400" dir="84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tIns="777240" rtlCol="0" anchor="b" anchorCtr="0"/>
          <a:lstStyle/>
          <a:p>
            <a:r>
              <a:rPr lang="en-US" sz="5400" b="1" dirty="0">
                <a:effectLst>
                  <a:outerShdw blurRad="38100" dist="38100" dir="2700000" algn="tl">
                    <a:srgbClr val="000000">
                      <a:alpha val="43137"/>
                    </a:srgbClr>
                  </a:outerShdw>
                </a:effectLst>
              </a:rPr>
              <a:t>01</a:t>
            </a:r>
          </a:p>
        </p:txBody>
      </p:sp>
      <p:sp>
        <p:nvSpPr>
          <p:cNvPr id="62" name="Parallelogram 61">
            <a:extLst>
              <a:ext uri="{FF2B5EF4-FFF2-40B4-BE49-F238E27FC236}">
                <a16:creationId xmlns:a16="http://schemas.microsoft.com/office/drawing/2014/main" id="{51C62417-4091-45A3-A851-3B9B0D43ED67}"/>
              </a:ext>
            </a:extLst>
          </p:cNvPr>
          <p:cNvSpPr/>
          <p:nvPr/>
        </p:nvSpPr>
        <p:spPr>
          <a:xfrm flipH="1">
            <a:off x="479384" y="4284668"/>
            <a:ext cx="1424022" cy="1068017"/>
          </a:xfrm>
          <a:prstGeom prst="parallelogram">
            <a:avLst>
              <a:gd name="adj" fmla="val 29040"/>
            </a:avLst>
          </a:prstGeom>
          <a:solidFill>
            <a:srgbClr val="264B80"/>
          </a:solidFill>
          <a:ln>
            <a:noFill/>
          </a:ln>
          <a:effectLst>
            <a:innerShdw dist="152400" dir="84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77240" rIns="91440" bIns="45720" numCol="1" spcCol="0" rtlCol="0" fromWordArt="0" anchor="b" anchorCtr="0" forceAA="0" compatLnSpc="1">
            <a:prstTxWarp prst="textNoShape">
              <a:avLst/>
            </a:prstTxWarp>
            <a:noAutofit/>
          </a:bodyPr>
          <a:lstStyle/>
          <a:p>
            <a:r>
              <a:rPr lang="en-US" sz="5400" b="1" dirty="0">
                <a:effectLst>
                  <a:outerShdw blurRad="38100" dist="38100" dir="2700000" algn="tl">
                    <a:srgbClr val="000000">
                      <a:alpha val="43137"/>
                    </a:srgbClr>
                  </a:outerShdw>
                </a:effectLst>
              </a:rPr>
              <a:t>02</a:t>
            </a:r>
          </a:p>
        </p:txBody>
      </p:sp>
      <p:sp>
        <p:nvSpPr>
          <p:cNvPr id="63" name="Parallelogram 62">
            <a:extLst>
              <a:ext uri="{FF2B5EF4-FFF2-40B4-BE49-F238E27FC236}">
                <a16:creationId xmlns:a16="http://schemas.microsoft.com/office/drawing/2014/main" id="{A7F7AA09-2CDD-43F1-AA42-7A9E7771252F}"/>
              </a:ext>
            </a:extLst>
          </p:cNvPr>
          <p:cNvSpPr/>
          <p:nvPr/>
        </p:nvSpPr>
        <p:spPr>
          <a:xfrm flipH="1">
            <a:off x="6431667" y="1973312"/>
            <a:ext cx="1424022" cy="1068017"/>
          </a:xfrm>
          <a:prstGeom prst="parallelogram">
            <a:avLst>
              <a:gd name="adj" fmla="val 29040"/>
            </a:avLst>
          </a:prstGeom>
          <a:solidFill>
            <a:srgbClr val="E9DB82"/>
          </a:solidFill>
          <a:ln>
            <a:noFill/>
          </a:ln>
          <a:effectLst>
            <a:innerShdw dist="152400" dir="84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77240" rIns="91440" bIns="45720" numCol="1" spcCol="0" rtlCol="0" fromWordArt="0" anchor="b" anchorCtr="0" forceAA="0" compatLnSpc="1">
            <a:prstTxWarp prst="textNoShape">
              <a:avLst/>
            </a:prstTxWarp>
            <a:noAutofit/>
          </a:bodyPr>
          <a:lstStyle/>
          <a:p>
            <a:r>
              <a:rPr lang="en-US" sz="5400" b="1" dirty="0">
                <a:effectLst>
                  <a:outerShdw blurRad="38100" dist="38100" dir="2700000" algn="tl">
                    <a:srgbClr val="000000">
                      <a:alpha val="43137"/>
                    </a:srgbClr>
                  </a:outerShdw>
                </a:effectLst>
              </a:rPr>
              <a:t>03</a:t>
            </a:r>
          </a:p>
        </p:txBody>
      </p:sp>
      <p:sp>
        <p:nvSpPr>
          <p:cNvPr id="66" name="TextBox 65">
            <a:extLst>
              <a:ext uri="{FF2B5EF4-FFF2-40B4-BE49-F238E27FC236}">
                <a16:creationId xmlns:a16="http://schemas.microsoft.com/office/drawing/2014/main" id="{E4171DA3-84D6-4DEE-9894-B87EDEB590B3}"/>
              </a:ext>
            </a:extLst>
          </p:cNvPr>
          <p:cNvSpPr txBox="1"/>
          <p:nvPr/>
        </p:nvSpPr>
        <p:spPr>
          <a:xfrm>
            <a:off x="2115565" y="1973312"/>
            <a:ext cx="3980435" cy="1323439"/>
          </a:xfrm>
          <a:prstGeom prst="rect">
            <a:avLst/>
          </a:prstGeom>
          <a:noFill/>
        </p:spPr>
        <p:txBody>
          <a:bodyPr wrap="square" lIns="0" rIns="0" rtlCol="0" anchor="t">
            <a:spAutoFit/>
          </a:bodyPr>
          <a:lstStyle/>
          <a:p>
            <a:pPr algn="just"/>
            <a:r>
              <a:rPr lang="en-US" sz="2000" dirty="0">
                <a:latin typeface="Franklin Gothic Medium Cond" panose="020B0606030402020204" pitchFamily="34" charset="0"/>
              </a:rPr>
              <a:t>The SK funds shall be </a:t>
            </a:r>
            <a:r>
              <a:rPr lang="en-US" sz="2000" b="1" dirty="0">
                <a:latin typeface="Franklin Gothic Medium Cond" panose="020B0606030402020204" pitchFamily="34" charset="0"/>
              </a:rPr>
              <a:t>automatically released</a:t>
            </a:r>
            <a:r>
              <a:rPr lang="en-US" sz="2000" dirty="0">
                <a:latin typeface="Franklin Gothic Medium Cond" panose="020B0606030402020204" pitchFamily="34" charset="0"/>
              </a:rPr>
              <a:t> by the barangay to the SK, and shall not be subject to any lien or holdback.</a:t>
            </a:r>
          </a:p>
        </p:txBody>
      </p:sp>
      <p:sp>
        <p:nvSpPr>
          <p:cNvPr id="69" name="TextBox 68">
            <a:extLst>
              <a:ext uri="{FF2B5EF4-FFF2-40B4-BE49-F238E27FC236}">
                <a16:creationId xmlns:a16="http://schemas.microsoft.com/office/drawing/2014/main" id="{2BA67B17-3B27-4047-AFE4-6DA11C0DEE4F}"/>
              </a:ext>
            </a:extLst>
          </p:cNvPr>
          <p:cNvSpPr txBox="1"/>
          <p:nvPr/>
        </p:nvSpPr>
        <p:spPr>
          <a:xfrm>
            <a:off x="2115565" y="4036018"/>
            <a:ext cx="4002059" cy="1631216"/>
          </a:xfrm>
          <a:prstGeom prst="rect">
            <a:avLst/>
          </a:prstGeom>
          <a:noFill/>
        </p:spPr>
        <p:txBody>
          <a:bodyPr wrap="square" lIns="0" rIns="0" rtlCol="0" anchor="t">
            <a:spAutoFit/>
          </a:bodyPr>
          <a:lstStyle/>
          <a:p>
            <a:pPr algn="just"/>
            <a:r>
              <a:rPr lang="en-US" sz="2000" dirty="0">
                <a:latin typeface="Franklin Gothic Medium Cond" panose="020B0606030402020204" pitchFamily="34" charset="0"/>
              </a:rPr>
              <a:t>The SK shall open a current account in the name of the SK in a bank, situated in or nearest to its area of jurisdiction, with the SK chairperson and the SK treasurer as the official signatories.</a:t>
            </a:r>
          </a:p>
        </p:txBody>
      </p:sp>
      <p:sp>
        <p:nvSpPr>
          <p:cNvPr id="72" name="TextBox 71">
            <a:extLst>
              <a:ext uri="{FF2B5EF4-FFF2-40B4-BE49-F238E27FC236}">
                <a16:creationId xmlns:a16="http://schemas.microsoft.com/office/drawing/2014/main" id="{0282D51D-44BB-4B8E-B6ED-D1D1B4301931}"/>
              </a:ext>
            </a:extLst>
          </p:cNvPr>
          <p:cNvSpPr txBox="1"/>
          <p:nvPr/>
        </p:nvSpPr>
        <p:spPr>
          <a:xfrm>
            <a:off x="8141197" y="1797784"/>
            <a:ext cx="3644768" cy="1631216"/>
          </a:xfrm>
          <a:prstGeom prst="rect">
            <a:avLst/>
          </a:prstGeom>
          <a:noFill/>
        </p:spPr>
        <p:txBody>
          <a:bodyPr wrap="square" lIns="0" rIns="0" rtlCol="0" anchor="t">
            <a:spAutoFit/>
          </a:bodyPr>
          <a:lstStyle/>
          <a:p>
            <a:pPr algn="just"/>
            <a:r>
              <a:rPr lang="en-US" sz="2000" dirty="0">
                <a:latin typeface="Franklin Gothic Medium Cond" panose="020B0606030402020204" pitchFamily="34" charset="0"/>
              </a:rPr>
              <a:t>The SK funds shall be deposited by the barangay in the current account of the SK not later than 5 working days after the crediting of the monthly NTA share of the barangay.</a:t>
            </a:r>
          </a:p>
        </p:txBody>
      </p:sp>
      <p:sp>
        <p:nvSpPr>
          <p:cNvPr id="9" name="Title 4">
            <a:extLst>
              <a:ext uri="{FF2B5EF4-FFF2-40B4-BE49-F238E27FC236}">
                <a16:creationId xmlns:a16="http://schemas.microsoft.com/office/drawing/2014/main" id="{CFFDEE06-3CB2-40CA-BE50-115B2F1E5988}"/>
              </a:ext>
            </a:extLst>
          </p:cNvPr>
          <p:cNvSpPr txBox="1">
            <a:spLocks/>
          </p:cNvSpPr>
          <p:nvPr/>
        </p:nvSpPr>
        <p:spPr>
          <a:xfrm>
            <a:off x="152400" y="502881"/>
            <a:ext cx="11887200" cy="1240088"/>
          </a:xfrm>
          <a:prstGeom prst="rect">
            <a:avLst/>
          </a:prstGeom>
        </p:spPr>
        <p:txBody>
          <a:bodyPr vert="horz" lIns="68580" tIns="34290" rIns="68580" bIns="3429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000" b="1" dirty="0">
                <a:latin typeface="Franklin Gothic Demi Cond"/>
                <a:cs typeface="Times New Roman"/>
              </a:rPr>
              <a:t>RELEASE OF THE SK FUND BY THE BARANGAY</a:t>
            </a:r>
          </a:p>
        </p:txBody>
      </p:sp>
      <p:sp>
        <p:nvSpPr>
          <p:cNvPr id="11" name="TextBox 10">
            <a:extLst>
              <a:ext uri="{FF2B5EF4-FFF2-40B4-BE49-F238E27FC236}">
                <a16:creationId xmlns:a16="http://schemas.microsoft.com/office/drawing/2014/main" id="{2F955DCE-1A88-4552-ADCA-B2C4A18B75C8}"/>
              </a:ext>
            </a:extLst>
          </p:cNvPr>
          <p:cNvSpPr txBox="1"/>
          <p:nvPr/>
        </p:nvSpPr>
        <p:spPr>
          <a:xfrm>
            <a:off x="8141197" y="4033421"/>
            <a:ext cx="3710560" cy="1631216"/>
          </a:xfrm>
          <a:prstGeom prst="rect">
            <a:avLst/>
          </a:prstGeom>
          <a:noFill/>
        </p:spPr>
        <p:txBody>
          <a:bodyPr wrap="square" lIns="0" rIns="0" rtlCol="0" anchor="t">
            <a:spAutoFit/>
          </a:bodyPr>
          <a:lstStyle/>
          <a:p>
            <a:pPr algn="just"/>
            <a:r>
              <a:rPr lang="en-US" sz="2000" dirty="0">
                <a:latin typeface="Franklin Gothic Medium Cond" panose="020B0606030402020204" pitchFamily="34" charset="0"/>
              </a:rPr>
              <a:t>For all other income accruing to the general fund of the barangay, the corresponding SK funds shall be deposited not later than 5 working days after the end of the month.</a:t>
            </a:r>
          </a:p>
        </p:txBody>
      </p:sp>
      <p:sp>
        <p:nvSpPr>
          <p:cNvPr id="13" name="Parallelogram 12">
            <a:extLst>
              <a:ext uri="{FF2B5EF4-FFF2-40B4-BE49-F238E27FC236}">
                <a16:creationId xmlns:a16="http://schemas.microsoft.com/office/drawing/2014/main" id="{0D3706C1-9E9A-41B5-BD05-9B7F1FB966EB}"/>
              </a:ext>
            </a:extLst>
          </p:cNvPr>
          <p:cNvSpPr/>
          <p:nvPr/>
        </p:nvSpPr>
        <p:spPr>
          <a:xfrm flipH="1">
            <a:off x="6553760" y="4284668"/>
            <a:ext cx="1424022" cy="1068017"/>
          </a:xfrm>
          <a:prstGeom prst="parallelogram">
            <a:avLst>
              <a:gd name="adj" fmla="val 29040"/>
            </a:avLst>
          </a:prstGeom>
          <a:solidFill>
            <a:schemeClr val="accent6">
              <a:lumMod val="75000"/>
            </a:schemeClr>
          </a:solidFill>
          <a:ln>
            <a:noFill/>
          </a:ln>
          <a:effectLst>
            <a:innerShdw dist="152400" dir="84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77240" rIns="91440" bIns="45720" numCol="1" spcCol="0" rtlCol="0" fromWordArt="0" anchor="b" anchorCtr="0" forceAA="0" compatLnSpc="1">
            <a:prstTxWarp prst="textNoShape">
              <a:avLst/>
            </a:prstTxWarp>
            <a:noAutofit/>
          </a:bodyPr>
          <a:lstStyle/>
          <a:p>
            <a:r>
              <a:rPr lang="en-US" sz="5400" b="1" dirty="0">
                <a:effectLst>
                  <a:outerShdw blurRad="38100" dist="38100" dir="2700000" algn="tl">
                    <a:srgbClr val="000000">
                      <a:alpha val="43137"/>
                    </a:srgbClr>
                  </a:outerShdw>
                </a:effectLst>
              </a:rPr>
              <a:t>04</a:t>
            </a:r>
          </a:p>
        </p:txBody>
      </p:sp>
    </p:spTree>
    <p:extLst>
      <p:ext uri="{BB962C8B-B14F-4D97-AF65-F5344CB8AC3E}">
        <p14:creationId xmlns:p14="http://schemas.microsoft.com/office/powerpoint/2010/main" val="458384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fade">
                                      <p:cBhvr>
                                        <p:cTn id="7" dur="500"/>
                                        <p:tgtEl>
                                          <p:spTgt spid="6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6"/>
                                        </p:tgtEl>
                                        <p:attrNameLst>
                                          <p:attrName>style.visibility</p:attrName>
                                        </p:attrNameLst>
                                      </p:cBhvr>
                                      <p:to>
                                        <p:strVal val="visible"/>
                                      </p:to>
                                    </p:set>
                                    <p:animEffect transition="in" filter="fade">
                                      <p:cBhvr>
                                        <p:cTn id="10" dur="500"/>
                                        <p:tgtEl>
                                          <p:spTgt spid="6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fade">
                                      <p:cBhvr>
                                        <p:cTn id="15" dur="500"/>
                                        <p:tgtEl>
                                          <p:spTgt spid="6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fade">
                                      <p:cBhvr>
                                        <p:cTn id="18" dur="500"/>
                                        <p:tgtEl>
                                          <p:spTgt spid="6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500"/>
                                        <p:tgtEl>
                                          <p:spTgt spid="6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fade">
                                      <p:cBhvr>
                                        <p:cTn id="26" dur="500"/>
                                        <p:tgtEl>
                                          <p:spTgt spid="7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6" grpId="0"/>
      <p:bldP spid="69" grpId="0"/>
      <p:bldP spid="72" grpId="0"/>
      <p:bldP spid="11" grpId="0"/>
      <p:bldP spid="13"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Parallelogram 60">
            <a:extLst>
              <a:ext uri="{FF2B5EF4-FFF2-40B4-BE49-F238E27FC236}">
                <a16:creationId xmlns:a16="http://schemas.microsoft.com/office/drawing/2014/main" id="{27DA14ED-6722-493A-8355-6AC9A0A2FF81}"/>
              </a:ext>
            </a:extLst>
          </p:cNvPr>
          <p:cNvSpPr/>
          <p:nvPr/>
        </p:nvSpPr>
        <p:spPr>
          <a:xfrm flipH="1">
            <a:off x="406035" y="2094980"/>
            <a:ext cx="1424022" cy="1068017"/>
          </a:xfrm>
          <a:prstGeom prst="parallelogram">
            <a:avLst>
              <a:gd name="adj" fmla="val 29040"/>
            </a:avLst>
          </a:prstGeom>
          <a:solidFill>
            <a:srgbClr val="BB5B43"/>
          </a:solidFill>
          <a:ln>
            <a:noFill/>
          </a:ln>
          <a:effectLst>
            <a:innerShdw dist="152400" dir="84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tIns="777240" rtlCol="0" anchor="b" anchorCtr="0"/>
          <a:lstStyle/>
          <a:p>
            <a:r>
              <a:rPr lang="en-US" sz="5400" b="1" dirty="0">
                <a:effectLst>
                  <a:outerShdw blurRad="38100" dist="38100" dir="2700000" algn="tl">
                    <a:srgbClr val="000000">
                      <a:alpha val="43137"/>
                    </a:srgbClr>
                  </a:outerShdw>
                </a:effectLst>
              </a:rPr>
              <a:t>05</a:t>
            </a:r>
          </a:p>
        </p:txBody>
      </p:sp>
      <p:sp>
        <p:nvSpPr>
          <p:cNvPr id="62" name="Parallelogram 61">
            <a:extLst>
              <a:ext uri="{FF2B5EF4-FFF2-40B4-BE49-F238E27FC236}">
                <a16:creationId xmlns:a16="http://schemas.microsoft.com/office/drawing/2014/main" id="{51C62417-4091-45A3-A851-3B9B0D43ED67}"/>
              </a:ext>
            </a:extLst>
          </p:cNvPr>
          <p:cNvSpPr/>
          <p:nvPr/>
        </p:nvSpPr>
        <p:spPr>
          <a:xfrm flipH="1">
            <a:off x="479384" y="4284668"/>
            <a:ext cx="1424022" cy="1068017"/>
          </a:xfrm>
          <a:prstGeom prst="parallelogram">
            <a:avLst>
              <a:gd name="adj" fmla="val 29040"/>
            </a:avLst>
          </a:prstGeom>
          <a:solidFill>
            <a:srgbClr val="264B80"/>
          </a:solidFill>
          <a:ln>
            <a:noFill/>
          </a:ln>
          <a:effectLst>
            <a:innerShdw dist="152400" dir="84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77240" rIns="91440" bIns="45720" numCol="1" spcCol="0" rtlCol="0" fromWordArt="0" anchor="b" anchorCtr="0" forceAA="0" compatLnSpc="1">
            <a:prstTxWarp prst="textNoShape">
              <a:avLst/>
            </a:prstTxWarp>
            <a:noAutofit/>
          </a:bodyPr>
          <a:lstStyle/>
          <a:p>
            <a:r>
              <a:rPr lang="en-US" sz="5400" b="1" dirty="0">
                <a:effectLst>
                  <a:outerShdw blurRad="38100" dist="38100" dir="2700000" algn="tl">
                    <a:srgbClr val="000000">
                      <a:alpha val="43137"/>
                    </a:srgbClr>
                  </a:outerShdw>
                </a:effectLst>
              </a:rPr>
              <a:t>06</a:t>
            </a:r>
          </a:p>
        </p:txBody>
      </p:sp>
      <p:sp>
        <p:nvSpPr>
          <p:cNvPr id="63" name="Parallelogram 62">
            <a:extLst>
              <a:ext uri="{FF2B5EF4-FFF2-40B4-BE49-F238E27FC236}">
                <a16:creationId xmlns:a16="http://schemas.microsoft.com/office/drawing/2014/main" id="{A7F7AA09-2CDD-43F1-AA42-7A9E7771252F}"/>
              </a:ext>
            </a:extLst>
          </p:cNvPr>
          <p:cNvSpPr/>
          <p:nvPr/>
        </p:nvSpPr>
        <p:spPr>
          <a:xfrm flipH="1">
            <a:off x="6431667" y="1973312"/>
            <a:ext cx="1424022" cy="1068017"/>
          </a:xfrm>
          <a:prstGeom prst="parallelogram">
            <a:avLst>
              <a:gd name="adj" fmla="val 29040"/>
            </a:avLst>
          </a:prstGeom>
          <a:solidFill>
            <a:srgbClr val="E9DB82"/>
          </a:solidFill>
          <a:ln>
            <a:noFill/>
          </a:ln>
          <a:effectLst>
            <a:innerShdw dist="152400" dir="84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77240" rIns="91440" bIns="45720" numCol="1" spcCol="0" rtlCol="0" fromWordArt="0" anchor="b" anchorCtr="0" forceAA="0" compatLnSpc="1">
            <a:prstTxWarp prst="textNoShape">
              <a:avLst/>
            </a:prstTxWarp>
            <a:noAutofit/>
          </a:bodyPr>
          <a:lstStyle/>
          <a:p>
            <a:r>
              <a:rPr lang="en-US" sz="5400" b="1" dirty="0">
                <a:effectLst>
                  <a:outerShdw blurRad="38100" dist="38100" dir="2700000" algn="tl">
                    <a:srgbClr val="000000">
                      <a:alpha val="43137"/>
                    </a:srgbClr>
                  </a:outerShdw>
                </a:effectLst>
              </a:rPr>
              <a:t>07</a:t>
            </a:r>
          </a:p>
        </p:txBody>
      </p:sp>
      <p:sp>
        <p:nvSpPr>
          <p:cNvPr id="66" name="TextBox 65">
            <a:extLst>
              <a:ext uri="{FF2B5EF4-FFF2-40B4-BE49-F238E27FC236}">
                <a16:creationId xmlns:a16="http://schemas.microsoft.com/office/drawing/2014/main" id="{E4171DA3-84D6-4DEE-9894-B87EDEB590B3}"/>
              </a:ext>
            </a:extLst>
          </p:cNvPr>
          <p:cNvSpPr txBox="1"/>
          <p:nvPr/>
        </p:nvSpPr>
        <p:spPr>
          <a:xfrm>
            <a:off x="2115565" y="2062580"/>
            <a:ext cx="3980435" cy="1038746"/>
          </a:xfrm>
          <a:prstGeom prst="rect">
            <a:avLst/>
          </a:prstGeom>
          <a:noFill/>
        </p:spPr>
        <p:txBody>
          <a:bodyPr wrap="square" lIns="0" rIns="0" rtlCol="0" anchor="t">
            <a:spAutoFit/>
          </a:bodyPr>
          <a:lstStyle/>
          <a:p>
            <a:pPr algn="just"/>
            <a:r>
              <a:rPr lang="en-US" sz="2050" dirty="0">
                <a:latin typeface="Franklin Gothic Medium Cond" panose="020B0606030402020204" pitchFamily="34" charset="0"/>
              </a:rPr>
              <a:t>The barangay may opt to transfer/release the SK funds earlier than prescribed on an annual, semestral or quarterly basis.</a:t>
            </a:r>
          </a:p>
        </p:txBody>
      </p:sp>
      <p:sp>
        <p:nvSpPr>
          <p:cNvPr id="69" name="TextBox 68">
            <a:extLst>
              <a:ext uri="{FF2B5EF4-FFF2-40B4-BE49-F238E27FC236}">
                <a16:creationId xmlns:a16="http://schemas.microsoft.com/office/drawing/2014/main" id="{2BA67B17-3B27-4047-AFE4-6DA11C0DEE4F}"/>
              </a:ext>
            </a:extLst>
          </p:cNvPr>
          <p:cNvSpPr txBox="1"/>
          <p:nvPr/>
        </p:nvSpPr>
        <p:spPr>
          <a:xfrm>
            <a:off x="2115565" y="4106487"/>
            <a:ext cx="4002059" cy="1323439"/>
          </a:xfrm>
          <a:prstGeom prst="rect">
            <a:avLst/>
          </a:prstGeom>
          <a:noFill/>
        </p:spPr>
        <p:txBody>
          <a:bodyPr wrap="square" lIns="0" rIns="0" rtlCol="0" anchor="t">
            <a:spAutoFit/>
          </a:bodyPr>
          <a:lstStyle/>
          <a:p>
            <a:pPr algn="just"/>
            <a:r>
              <a:rPr lang="en-US" sz="2000" dirty="0">
                <a:latin typeface="Franklin Gothic Medium Cond" panose="020B0606030402020204" pitchFamily="34" charset="0"/>
              </a:rPr>
              <a:t>Failure by the barangay to release any amount of the SK fund shall subject the erring officials to </a:t>
            </a:r>
            <a:r>
              <a:rPr lang="en-US" sz="2000" b="1" dirty="0">
                <a:latin typeface="Franklin Gothic Medium Cond" panose="020B0606030402020204" pitchFamily="34" charset="0"/>
              </a:rPr>
              <a:t>penalties</a:t>
            </a:r>
            <a:r>
              <a:rPr lang="en-US" sz="2000" dirty="0">
                <a:latin typeface="Franklin Gothic Medium Cond" panose="020B0606030402020204" pitchFamily="34" charset="0"/>
              </a:rPr>
              <a:t> under existing laws. </a:t>
            </a:r>
          </a:p>
        </p:txBody>
      </p:sp>
      <p:sp>
        <p:nvSpPr>
          <p:cNvPr id="72" name="TextBox 71">
            <a:extLst>
              <a:ext uri="{FF2B5EF4-FFF2-40B4-BE49-F238E27FC236}">
                <a16:creationId xmlns:a16="http://schemas.microsoft.com/office/drawing/2014/main" id="{0282D51D-44BB-4B8E-B6ED-D1D1B4301931}"/>
              </a:ext>
            </a:extLst>
          </p:cNvPr>
          <p:cNvSpPr txBox="1"/>
          <p:nvPr/>
        </p:nvSpPr>
        <p:spPr>
          <a:xfrm>
            <a:off x="8141197" y="1797784"/>
            <a:ext cx="3644768" cy="2246769"/>
          </a:xfrm>
          <a:prstGeom prst="rect">
            <a:avLst/>
          </a:prstGeom>
          <a:noFill/>
        </p:spPr>
        <p:txBody>
          <a:bodyPr wrap="square" lIns="0" rIns="0" rtlCol="0" anchor="t">
            <a:spAutoFit/>
          </a:bodyPr>
          <a:lstStyle/>
          <a:p>
            <a:pPr algn="just"/>
            <a:r>
              <a:rPr lang="en-US" sz="2000" dirty="0">
                <a:latin typeface="Franklin Gothic Medium Cond" panose="020B0606030402020204" pitchFamily="34" charset="0"/>
              </a:rPr>
              <a:t>In case of barangays without elected SK officials, the barangay shall transfer the corresponding 10% SK Fund to the trust fund of the barangay, and the same shall be released by the barangay upon the election of the SK officials concerned. </a:t>
            </a:r>
          </a:p>
        </p:txBody>
      </p:sp>
      <p:sp>
        <p:nvSpPr>
          <p:cNvPr id="9" name="Title 4">
            <a:extLst>
              <a:ext uri="{FF2B5EF4-FFF2-40B4-BE49-F238E27FC236}">
                <a16:creationId xmlns:a16="http://schemas.microsoft.com/office/drawing/2014/main" id="{CFFDEE06-3CB2-40CA-BE50-115B2F1E5988}"/>
              </a:ext>
            </a:extLst>
          </p:cNvPr>
          <p:cNvSpPr txBox="1">
            <a:spLocks/>
          </p:cNvSpPr>
          <p:nvPr/>
        </p:nvSpPr>
        <p:spPr>
          <a:xfrm>
            <a:off x="152400" y="502881"/>
            <a:ext cx="11887200" cy="1240088"/>
          </a:xfrm>
          <a:prstGeom prst="rect">
            <a:avLst/>
          </a:prstGeom>
        </p:spPr>
        <p:txBody>
          <a:bodyPr vert="horz" lIns="68580" tIns="34290" rIns="68580" bIns="3429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000" b="1" dirty="0">
                <a:latin typeface="Franklin Gothic Demi Cond"/>
                <a:cs typeface="Times New Roman"/>
              </a:rPr>
              <a:t>RELEASE OF THE SK FUND BY THE BARANGAY</a:t>
            </a:r>
          </a:p>
        </p:txBody>
      </p:sp>
    </p:spTree>
    <p:extLst>
      <p:ext uri="{BB962C8B-B14F-4D97-AF65-F5344CB8AC3E}">
        <p14:creationId xmlns:p14="http://schemas.microsoft.com/office/powerpoint/2010/main" val="3225631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fade">
                                      <p:cBhvr>
                                        <p:cTn id="7" dur="500"/>
                                        <p:tgtEl>
                                          <p:spTgt spid="6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6"/>
                                        </p:tgtEl>
                                        <p:attrNameLst>
                                          <p:attrName>style.visibility</p:attrName>
                                        </p:attrNameLst>
                                      </p:cBhvr>
                                      <p:to>
                                        <p:strVal val="visible"/>
                                      </p:to>
                                    </p:set>
                                    <p:animEffect transition="in" filter="fade">
                                      <p:cBhvr>
                                        <p:cTn id="10" dur="500"/>
                                        <p:tgtEl>
                                          <p:spTgt spid="6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fade">
                                      <p:cBhvr>
                                        <p:cTn id="15" dur="500"/>
                                        <p:tgtEl>
                                          <p:spTgt spid="6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fade">
                                      <p:cBhvr>
                                        <p:cTn id="18" dur="500"/>
                                        <p:tgtEl>
                                          <p:spTgt spid="6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500"/>
                                        <p:tgtEl>
                                          <p:spTgt spid="6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fade">
                                      <p:cBhvr>
                                        <p:cTn id="26"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6" grpId="0"/>
      <p:bldP spid="69" grpId="0"/>
      <p:bldP spid="72"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939800" y="1920858"/>
            <a:ext cx="10464800" cy="2209800"/>
          </a:xfrm>
          <a:noFill/>
        </p:spPr>
        <p:txBody>
          <a:bodyPr>
            <a:noAutofit/>
          </a:bodyPr>
          <a:lstStyle/>
          <a:p>
            <a:r>
              <a:rPr lang="en-US" b="1" dirty="0">
                <a:effectLst/>
                <a:latin typeface="Franklin Gothic Demi Cond" panose="020B0706030402020204" pitchFamily="34" charset="0"/>
                <a:cs typeface="Times New Roman" panose="02020603050405020304" pitchFamily="18" charset="0"/>
              </a:rPr>
              <a:t>PLANNING AND BUDGETING PROCESS FOR THE SK FUND</a:t>
            </a:r>
          </a:p>
        </p:txBody>
      </p:sp>
    </p:spTree>
    <p:extLst>
      <p:ext uri="{BB962C8B-B14F-4D97-AF65-F5344CB8AC3E}">
        <p14:creationId xmlns:p14="http://schemas.microsoft.com/office/powerpoint/2010/main" val="206274659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Parallelogram 60">
            <a:extLst>
              <a:ext uri="{FF2B5EF4-FFF2-40B4-BE49-F238E27FC236}">
                <a16:creationId xmlns:a16="http://schemas.microsoft.com/office/drawing/2014/main" id="{27DA14ED-6722-493A-8355-6AC9A0A2FF81}"/>
              </a:ext>
            </a:extLst>
          </p:cNvPr>
          <p:cNvSpPr/>
          <p:nvPr/>
        </p:nvSpPr>
        <p:spPr>
          <a:xfrm flipH="1">
            <a:off x="406035" y="2094980"/>
            <a:ext cx="1424022" cy="1068017"/>
          </a:xfrm>
          <a:prstGeom prst="parallelogram">
            <a:avLst>
              <a:gd name="adj" fmla="val 29040"/>
            </a:avLst>
          </a:prstGeom>
          <a:solidFill>
            <a:srgbClr val="BB5B43"/>
          </a:solidFill>
          <a:ln>
            <a:noFill/>
          </a:ln>
          <a:effectLst>
            <a:innerShdw dist="152400" dir="84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tIns="777240" rtlCol="0" anchor="b" anchorCtr="0"/>
          <a:lstStyle/>
          <a:p>
            <a:r>
              <a:rPr lang="en-US" sz="5400" b="1" dirty="0">
                <a:effectLst>
                  <a:outerShdw blurRad="38100" dist="38100" dir="2700000" algn="tl">
                    <a:srgbClr val="000000">
                      <a:alpha val="43137"/>
                    </a:srgbClr>
                  </a:outerShdw>
                </a:effectLst>
              </a:rPr>
              <a:t>01</a:t>
            </a:r>
          </a:p>
        </p:txBody>
      </p:sp>
      <p:sp>
        <p:nvSpPr>
          <p:cNvPr id="62" name="Parallelogram 61">
            <a:extLst>
              <a:ext uri="{FF2B5EF4-FFF2-40B4-BE49-F238E27FC236}">
                <a16:creationId xmlns:a16="http://schemas.microsoft.com/office/drawing/2014/main" id="{51C62417-4091-45A3-A851-3B9B0D43ED67}"/>
              </a:ext>
            </a:extLst>
          </p:cNvPr>
          <p:cNvSpPr/>
          <p:nvPr/>
        </p:nvSpPr>
        <p:spPr>
          <a:xfrm flipH="1">
            <a:off x="479384" y="4284668"/>
            <a:ext cx="1424022" cy="1068017"/>
          </a:xfrm>
          <a:prstGeom prst="parallelogram">
            <a:avLst>
              <a:gd name="adj" fmla="val 29040"/>
            </a:avLst>
          </a:prstGeom>
          <a:solidFill>
            <a:srgbClr val="264B80"/>
          </a:solidFill>
          <a:ln>
            <a:noFill/>
          </a:ln>
          <a:effectLst>
            <a:innerShdw dist="152400" dir="84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77240" rIns="91440" bIns="45720" numCol="1" spcCol="0" rtlCol="0" fromWordArt="0" anchor="b" anchorCtr="0" forceAA="0" compatLnSpc="1">
            <a:prstTxWarp prst="textNoShape">
              <a:avLst/>
            </a:prstTxWarp>
            <a:noAutofit/>
          </a:bodyPr>
          <a:lstStyle/>
          <a:p>
            <a:r>
              <a:rPr lang="en-US" sz="5400" b="1" dirty="0">
                <a:effectLst>
                  <a:outerShdw blurRad="38100" dist="38100" dir="2700000" algn="tl">
                    <a:srgbClr val="000000">
                      <a:alpha val="43137"/>
                    </a:srgbClr>
                  </a:outerShdw>
                </a:effectLst>
              </a:rPr>
              <a:t>02</a:t>
            </a:r>
          </a:p>
        </p:txBody>
      </p:sp>
      <p:sp>
        <p:nvSpPr>
          <p:cNvPr id="63" name="Parallelogram 62">
            <a:extLst>
              <a:ext uri="{FF2B5EF4-FFF2-40B4-BE49-F238E27FC236}">
                <a16:creationId xmlns:a16="http://schemas.microsoft.com/office/drawing/2014/main" id="{A7F7AA09-2CDD-43F1-AA42-7A9E7771252F}"/>
              </a:ext>
            </a:extLst>
          </p:cNvPr>
          <p:cNvSpPr/>
          <p:nvPr/>
        </p:nvSpPr>
        <p:spPr>
          <a:xfrm flipH="1">
            <a:off x="6431667" y="1973312"/>
            <a:ext cx="1424022" cy="1068017"/>
          </a:xfrm>
          <a:prstGeom prst="parallelogram">
            <a:avLst>
              <a:gd name="adj" fmla="val 29040"/>
            </a:avLst>
          </a:prstGeom>
          <a:solidFill>
            <a:srgbClr val="E9DB82"/>
          </a:solidFill>
          <a:ln>
            <a:noFill/>
          </a:ln>
          <a:effectLst>
            <a:innerShdw dist="152400" dir="84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77240" rIns="91440" bIns="45720" numCol="1" spcCol="0" rtlCol="0" fromWordArt="0" anchor="b" anchorCtr="0" forceAA="0" compatLnSpc="1">
            <a:prstTxWarp prst="textNoShape">
              <a:avLst/>
            </a:prstTxWarp>
            <a:noAutofit/>
          </a:bodyPr>
          <a:lstStyle/>
          <a:p>
            <a:r>
              <a:rPr lang="en-US" sz="5400" b="1" dirty="0">
                <a:effectLst>
                  <a:outerShdw blurRad="38100" dist="38100" dir="2700000" algn="tl">
                    <a:srgbClr val="000000">
                      <a:alpha val="43137"/>
                    </a:srgbClr>
                  </a:outerShdw>
                </a:effectLst>
              </a:rPr>
              <a:t>03</a:t>
            </a:r>
          </a:p>
        </p:txBody>
      </p:sp>
      <p:sp>
        <p:nvSpPr>
          <p:cNvPr id="66" name="TextBox 65">
            <a:extLst>
              <a:ext uri="{FF2B5EF4-FFF2-40B4-BE49-F238E27FC236}">
                <a16:creationId xmlns:a16="http://schemas.microsoft.com/office/drawing/2014/main" id="{E4171DA3-84D6-4DEE-9894-B87EDEB590B3}"/>
              </a:ext>
            </a:extLst>
          </p:cNvPr>
          <p:cNvSpPr txBox="1"/>
          <p:nvPr/>
        </p:nvSpPr>
        <p:spPr>
          <a:xfrm>
            <a:off x="2115565" y="2147334"/>
            <a:ext cx="3980435" cy="1015663"/>
          </a:xfrm>
          <a:prstGeom prst="rect">
            <a:avLst/>
          </a:prstGeom>
          <a:noFill/>
        </p:spPr>
        <p:txBody>
          <a:bodyPr wrap="square" lIns="0" rIns="0" rtlCol="0" anchor="t">
            <a:spAutoFit/>
          </a:bodyPr>
          <a:lstStyle/>
          <a:p>
            <a:pPr algn="just"/>
            <a:r>
              <a:rPr lang="en-US" sz="2000" dirty="0">
                <a:latin typeface="Franklin Gothic Medium Cond" panose="020B0606030402020204" pitchFamily="34" charset="0"/>
              </a:rPr>
              <a:t>The SK, in consultation with the Katipunan ng Kabataan, shall formulate a 3-year rolling plan.</a:t>
            </a:r>
          </a:p>
        </p:txBody>
      </p:sp>
      <p:sp>
        <p:nvSpPr>
          <p:cNvPr id="69" name="TextBox 68">
            <a:extLst>
              <a:ext uri="{FF2B5EF4-FFF2-40B4-BE49-F238E27FC236}">
                <a16:creationId xmlns:a16="http://schemas.microsoft.com/office/drawing/2014/main" id="{2BA67B17-3B27-4047-AFE4-6DA11C0DEE4F}"/>
              </a:ext>
            </a:extLst>
          </p:cNvPr>
          <p:cNvSpPr txBox="1"/>
          <p:nvPr/>
        </p:nvSpPr>
        <p:spPr>
          <a:xfrm>
            <a:off x="2115565" y="4156956"/>
            <a:ext cx="4002059" cy="1323439"/>
          </a:xfrm>
          <a:prstGeom prst="rect">
            <a:avLst/>
          </a:prstGeom>
          <a:noFill/>
        </p:spPr>
        <p:txBody>
          <a:bodyPr wrap="square" lIns="0" rIns="0" rtlCol="0" anchor="t">
            <a:spAutoFit/>
          </a:bodyPr>
          <a:lstStyle/>
          <a:p>
            <a:pPr algn="just"/>
            <a:r>
              <a:rPr lang="en-US" sz="2000" dirty="0">
                <a:latin typeface="Franklin Gothic Medium Cond" panose="020B0606030402020204" pitchFamily="34" charset="0"/>
              </a:rPr>
              <a:t>The CBYDP shall serve as the basis for the preparation of the ABYIP, which shall contain the specific PPAs with corresponding project costs.</a:t>
            </a:r>
          </a:p>
        </p:txBody>
      </p:sp>
      <p:sp>
        <p:nvSpPr>
          <p:cNvPr id="72" name="TextBox 71">
            <a:extLst>
              <a:ext uri="{FF2B5EF4-FFF2-40B4-BE49-F238E27FC236}">
                <a16:creationId xmlns:a16="http://schemas.microsoft.com/office/drawing/2014/main" id="{0282D51D-44BB-4B8E-B6ED-D1D1B4301931}"/>
              </a:ext>
            </a:extLst>
          </p:cNvPr>
          <p:cNvSpPr txBox="1"/>
          <p:nvPr/>
        </p:nvSpPr>
        <p:spPr>
          <a:xfrm>
            <a:off x="8141197" y="1931211"/>
            <a:ext cx="3644768" cy="1323439"/>
          </a:xfrm>
          <a:prstGeom prst="rect">
            <a:avLst/>
          </a:prstGeom>
          <a:noFill/>
        </p:spPr>
        <p:txBody>
          <a:bodyPr wrap="square" lIns="0" rIns="0" rtlCol="0" anchor="t">
            <a:spAutoFit/>
          </a:bodyPr>
          <a:lstStyle/>
          <a:p>
            <a:pPr algn="just"/>
            <a:r>
              <a:rPr lang="en-US" sz="2000" dirty="0">
                <a:latin typeface="Franklin Gothic Medium Cond" panose="020B0606030402020204" pitchFamily="34" charset="0"/>
              </a:rPr>
              <a:t>The ABYIP shall be prepared and approved by the SK through a resolution before the start of the preparation of the SK annual budget.</a:t>
            </a:r>
          </a:p>
        </p:txBody>
      </p:sp>
      <p:sp>
        <p:nvSpPr>
          <p:cNvPr id="9" name="Title 4">
            <a:extLst>
              <a:ext uri="{FF2B5EF4-FFF2-40B4-BE49-F238E27FC236}">
                <a16:creationId xmlns:a16="http://schemas.microsoft.com/office/drawing/2014/main" id="{CFFDEE06-3CB2-40CA-BE50-115B2F1E5988}"/>
              </a:ext>
            </a:extLst>
          </p:cNvPr>
          <p:cNvSpPr txBox="1">
            <a:spLocks/>
          </p:cNvSpPr>
          <p:nvPr/>
        </p:nvSpPr>
        <p:spPr>
          <a:xfrm>
            <a:off x="152400" y="502881"/>
            <a:ext cx="11887200" cy="1240088"/>
          </a:xfrm>
          <a:prstGeom prst="rect">
            <a:avLst/>
          </a:prstGeom>
        </p:spPr>
        <p:txBody>
          <a:bodyPr vert="horz" lIns="68580" tIns="34290" rIns="68580" bIns="3429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800" b="1" dirty="0">
                <a:latin typeface="Franklin Gothic Demi Cond"/>
                <a:cs typeface="Times New Roman"/>
              </a:rPr>
              <a:t>PLANNING PROCESS BY THE SK</a:t>
            </a:r>
          </a:p>
        </p:txBody>
      </p:sp>
      <p:sp>
        <p:nvSpPr>
          <p:cNvPr id="11" name="TextBox 10">
            <a:extLst>
              <a:ext uri="{FF2B5EF4-FFF2-40B4-BE49-F238E27FC236}">
                <a16:creationId xmlns:a16="http://schemas.microsoft.com/office/drawing/2014/main" id="{2F955DCE-1A88-4552-ADCA-B2C4A18B75C8}"/>
              </a:ext>
            </a:extLst>
          </p:cNvPr>
          <p:cNvSpPr txBox="1"/>
          <p:nvPr/>
        </p:nvSpPr>
        <p:spPr>
          <a:xfrm>
            <a:off x="8141197" y="4156956"/>
            <a:ext cx="3710560" cy="1323439"/>
          </a:xfrm>
          <a:prstGeom prst="rect">
            <a:avLst/>
          </a:prstGeom>
          <a:noFill/>
        </p:spPr>
        <p:txBody>
          <a:bodyPr wrap="square" lIns="0" rIns="0" rtlCol="0" anchor="t">
            <a:spAutoFit/>
          </a:bodyPr>
          <a:lstStyle/>
          <a:p>
            <a:pPr algn="just"/>
            <a:r>
              <a:rPr lang="en-US" sz="2000" dirty="0">
                <a:latin typeface="Franklin Gothic Medium Cond" panose="020B0606030402020204" pitchFamily="34" charset="0"/>
              </a:rPr>
              <a:t>In the preparation of the CBYDP and ABYIP, the SK shall observe the pertinent policies and guidelines issued by the NYC for the purpose. </a:t>
            </a:r>
          </a:p>
        </p:txBody>
      </p:sp>
      <p:sp>
        <p:nvSpPr>
          <p:cNvPr id="13" name="Parallelogram 12">
            <a:extLst>
              <a:ext uri="{FF2B5EF4-FFF2-40B4-BE49-F238E27FC236}">
                <a16:creationId xmlns:a16="http://schemas.microsoft.com/office/drawing/2014/main" id="{0D3706C1-9E9A-41B5-BD05-9B7F1FB966EB}"/>
              </a:ext>
            </a:extLst>
          </p:cNvPr>
          <p:cNvSpPr/>
          <p:nvPr/>
        </p:nvSpPr>
        <p:spPr>
          <a:xfrm flipH="1">
            <a:off x="6553760" y="4284668"/>
            <a:ext cx="1424022" cy="1068017"/>
          </a:xfrm>
          <a:prstGeom prst="parallelogram">
            <a:avLst>
              <a:gd name="adj" fmla="val 29040"/>
            </a:avLst>
          </a:prstGeom>
          <a:solidFill>
            <a:schemeClr val="accent6">
              <a:lumMod val="75000"/>
            </a:schemeClr>
          </a:solidFill>
          <a:ln>
            <a:noFill/>
          </a:ln>
          <a:effectLst>
            <a:innerShdw dist="152400" dir="84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77240" rIns="91440" bIns="45720" numCol="1" spcCol="0" rtlCol="0" fromWordArt="0" anchor="b" anchorCtr="0" forceAA="0" compatLnSpc="1">
            <a:prstTxWarp prst="textNoShape">
              <a:avLst/>
            </a:prstTxWarp>
            <a:noAutofit/>
          </a:bodyPr>
          <a:lstStyle/>
          <a:p>
            <a:r>
              <a:rPr lang="en-US" sz="5400" b="1" dirty="0">
                <a:effectLst>
                  <a:outerShdw blurRad="38100" dist="38100" dir="2700000" algn="tl">
                    <a:srgbClr val="000000">
                      <a:alpha val="43137"/>
                    </a:srgbClr>
                  </a:outerShdw>
                </a:effectLst>
              </a:rPr>
              <a:t>04</a:t>
            </a:r>
          </a:p>
        </p:txBody>
      </p:sp>
    </p:spTree>
    <p:extLst>
      <p:ext uri="{BB962C8B-B14F-4D97-AF65-F5344CB8AC3E}">
        <p14:creationId xmlns:p14="http://schemas.microsoft.com/office/powerpoint/2010/main" val="2769128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fade">
                                      <p:cBhvr>
                                        <p:cTn id="7" dur="500"/>
                                        <p:tgtEl>
                                          <p:spTgt spid="6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6"/>
                                        </p:tgtEl>
                                        <p:attrNameLst>
                                          <p:attrName>style.visibility</p:attrName>
                                        </p:attrNameLst>
                                      </p:cBhvr>
                                      <p:to>
                                        <p:strVal val="visible"/>
                                      </p:to>
                                    </p:set>
                                    <p:animEffect transition="in" filter="fade">
                                      <p:cBhvr>
                                        <p:cTn id="10" dur="500"/>
                                        <p:tgtEl>
                                          <p:spTgt spid="6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fade">
                                      <p:cBhvr>
                                        <p:cTn id="15" dur="500"/>
                                        <p:tgtEl>
                                          <p:spTgt spid="6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fade">
                                      <p:cBhvr>
                                        <p:cTn id="18" dur="500"/>
                                        <p:tgtEl>
                                          <p:spTgt spid="6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500"/>
                                        <p:tgtEl>
                                          <p:spTgt spid="6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fade">
                                      <p:cBhvr>
                                        <p:cTn id="26" dur="500"/>
                                        <p:tgtEl>
                                          <p:spTgt spid="7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6" grpId="0"/>
      <p:bldP spid="69" grpId="0"/>
      <p:bldP spid="72" grpId="0"/>
      <p:bldP spid="11" grpId="0"/>
      <p:bldP spid="13"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Parallelogram 60">
            <a:extLst>
              <a:ext uri="{FF2B5EF4-FFF2-40B4-BE49-F238E27FC236}">
                <a16:creationId xmlns:a16="http://schemas.microsoft.com/office/drawing/2014/main" id="{27DA14ED-6722-493A-8355-6AC9A0A2FF81}"/>
              </a:ext>
            </a:extLst>
          </p:cNvPr>
          <p:cNvSpPr/>
          <p:nvPr/>
        </p:nvSpPr>
        <p:spPr>
          <a:xfrm flipH="1">
            <a:off x="406035" y="2094980"/>
            <a:ext cx="1424022" cy="1068017"/>
          </a:xfrm>
          <a:prstGeom prst="parallelogram">
            <a:avLst>
              <a:gd name="adj" fmla="val 29040"/>
            </a:avLst>
          </a:prstGeom>
          <a:solidFill>
            <a:srgbClr val="BB5B43"/>
          </a:solidFill>
          <a:ln>
            <a:noFill/>
          </a:ln>
          <a:effectLst>
            <a:innerShdw dist="152400" dir="84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tIns="777240" rtlCol="0" anchor="b" anchorCtr="0"/>
          <a:lstStyle/>
          <a:p>
            <a:r>
              <a:rPr lang="en-US" sz="5400" b="1" dirty="0">
                <a:effectLst>
                  <a:outerShdw blurRad="38100" dist="38100" dir="2700000" algn="tl">
                    <a:srgbClr val="000000">
                      <a:alpha val="43137"/>
                    </a:srgbClr>
                  </a:outerShdw>
                </a:effectLst>
              </a:rPr>
              <a:t>01</a:t>
            </a:r>
          </a:p>
        </p:txBody>
      </p:sp>
      <p:sp>
        <p:nvSpPr>
          <p:cNvPr id="62" name="Parallelogram 61">
            <a:extLst>
              <a:ext uri="{FF2B5EF4-FFF2-40B4-BE49-F238E27FC236}">
                <a16:creationId xmlns:a16="http://schemas.microsoft.com/office/drawing/2014/main" id="{51C62417-4091-45A3-A851-3B9B0D43ED67}"/>
              </a:ext>
            </a:extLst>
          </p:cNvPr>
          <p:cNvSpPr/>
          <p:nvPr/>
        </p:nvSpPr>
        <p:spPr>
          <a:xfrm flipH="1">
            <a:off x="479384" y="4284668"/>
            <a:ext cx="1424022" cy="1068017"/>
          </a:xfrm>
          <a:prstGeom prst="parallelogram">
            <a:avLst>
              <a:gd name="adj" fmla="val 29040"/>
            </a:avLst>
          </a:prstGeom>
          <a:solidFill>
            <a:srgbClr val="264B80"/>
          </a:solidFill>
          <a:ln>
            <a:noFill/>
          </a:ln>
          <a:effectLst>
            <a:innerShdw dist="152400" dir="84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77240" rIns="91440" bIns="45720" numCol="1" spcCol="0" rtlCol="0" fromWordArt="0" anchor="b" anchorCtr="0" forceAA="0" compatLnSpc="1">
            <a:prstTxWarp prst="textNoShape">
              <a:avLst/>
            </a:prstTxWarp>
            <a:noAutofit/>
          </a:bodyPr>
          <a:lstStyle/>
          <a:p>
            <a:r>
              <a:rPr lang="en-US" sz="5400" b="1" dirty="0">
                <a:effectLst>
                  <a:outerShdw blurRad="38100" dist="38100" dir="2700000" algn="tl">
                    <a:srgbClr val="000000">
                      <a:alpha val="43137"/>
                    </a:srgbClr>
                  </a:outerShdw>
                </a:effectLst>
              </a:rPr>
              <a:t>02</a:t>
            </a:r>
          </a:p>
        </p:txBody>
      </p:sp>
      <p:sp>
        <p:nvSpPr>
          <p:cNvPr id="63" name="Parallelogram 62">
            <a:extLst>
              <a:ext uri="{FF2B5EF4-FFF2-40B4-BE49-F238E27FC236}">
                <a16:creationId xmlns:a16="http://schemas.microsoft.com/office/drawing/2014/main" id="{A7F7AA09-2CDD-43F1-AA42-7A9E7771252F}"/>
              </a:ext>
            </a:extLst>
          </p:cNvPr>
          <p:cNvSpPr/>
          <p:nvPr/>
        </p:nvSpPr>
        <p:spPr>
          <a:xfrm flipH="1">
            <a:off x="6431667" y="1973312"/>
            <a:ext cx="1424022" cy="1068017"/>
          </a:xfrm>
          <a:prstGeom prst="parallelogram">
            <a:avLst>
              <a:gd name="adj" fmla="val 29040"/>
            </a:avLst>
          </a:prstGeom>
          <a:solidFill>
            <a:srgbClr val="E9DB82"/>
          </a:solidFill>
          <a:ln>
            <a:noFill/>
          </a:ln>
          <a:effectLst>
            <a:innerShdw dist="152400" dir="84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77240" rIns="91440" bIns="45720" numCol="1" spcCol="0" rtlCol="0" fromWordArt="0" anchor="b" anchorCtr="0" forceAA="0" compatLnSpc="1">
            <a:prstTxWarp prst="textNoShape">
              <a:avLst/>
            </a:prstTxWarp>
            <a:noAutofit/>
          </a:bodyPr>
          <a:lstStyle/>
          <a:p>
            <a:r>
              <a:rPr lang="en-US" sz="5400" b="1" dirty="0">
                <a:effectLst>
                  <a:outerShdw blurRad="38100" dist="38100" dir="2700000" algn="tl">
                    <a:srgbClr val="000000">
                      <a:alpha val="43137"/>
                    </a:srgbClr>
                  </a:outerShdw>
                </a:effectLst>
              </a:rPr>
              <a:t>03</a:t>
            </a:r>
          </a:p>
        </p:txBody>
      </p:sp>
      <p:sp>
        <p:nvSpPr>
          <p:cNvPr id="66" name="TextBox 65">
            <a:extLst>
              <a:ext uri="{FF2B5EF4-FFF2-40B4-BE49-F238E27FC236}">
                <a16:creationId xmlns:a16="http://schemas.microsoft.com/office/drawing/2014/main" id="{E4171DA3-84D6-4DEE-9894-B87EDEB590B3}"/>
              </a:ext>
            </a:extLst>
          </p:cNvPr>
          <p:cNvSpPr txBox="1"/>
          <p:nvPr/>
        </p:nvSpPr>
        <p:spPr>
          <a:xfrm>
            <a:off x="2115565" y="1813380"/>
            <a:ext cx="3980435" cy="1631216"/>
          </a:xfrm>
          <a:prstGeom prst="rect">
            <a:avLst/>
          </a:prstGeom>
          <a:noFill/>
        </p:spPr>
        <p:txBody>
          <a:bodyPr wrap="square" lIns="0" rIns="0" rtlCol="0" anchor="t">
            <a:spAutoFit/>
          </a:bodyPr>
          <a:lstStyle/>
          <a:p>
            <a:pPr algn="just"/>
            <a:r>
              <a:rPr lang="en-US" sz="2000" dirty="0">
                <a:latin typeface="Franklin Gothic Medium Cond" panose="020B0606030402020204" pitchFamily="34" charset="0"/>
              </a:rPr>
              <a:t> The SK annual budget, which is the financial plan embodying the estimates of the income and expenditures of the SK for one fiscal year, shall be prepared in accordance with the approved ABYIP.</a:t>
            </a:r>
          </a:p>
        </p:txBody>
      </p:sp>
      <p:sp>
        <p:nvSpPr>
          <p:cNvPr id="69" name="TextBox 68">
            <a:extLst>
              <a:ext uri="{FF2B5EF4-FFF2-40B4-BE49-F238E27FC236}">
                <a16:creationId xmlns:a16="http://schemas.microsoft.com/office/drawing/2014/main" id="{2BA67B17-3B27-4047-AFE4-6DA11C0DEE4F}"/>
              </a:ext>
            </a:extLst>
          </p:cNvPr>
          <p:cNvSpPr txBox="1"/>
          <p:nvPr/>
        </p:nvSpPr>
        <p:spPr>
          <a:xfrm>
            <a:off x="2115565" y="4156956"/>
            <a:ext cx="4002059" cy="1323439"/>
          </a:xfrm>
          <a:prstGeom prst="rect">
            <a:avLst/>
          </a:prstGeom>
          <a:noFill/>
        </p:spPr>
        <p:txBody>
          <a:bodyPr wrap="square" lIns="0" rIns="0" rtlCol="0" anchor="t">
            <a:spAutoFit/>
          </a:bodyPr>
          <a:lstStyle/>
          <a:p>
            <a:pPr algn="just"/>
            <a:r>
              <a:rPr lang="en-US" sz="2000" dirty="0">
                <a:latin typeface="Franklin Gothic Medium Cond" panose="020B0606030402020204" pitchFamily="34" charset="0"/>
              </a:rPr>
              <a:t>The SK chairperson, with the assistance of the SK treasurer, shall prepare the SK annual budget consisting the estimates of income and expenditure program.</a:t>
            </a:r>
          </a:p>
        </p:txBody>
      </p:sp>
      <p:sp>
        <p:nvSpPr>
          <p:cNvPr id="72" name="TextBox 71">
            <a:extLst>
              <a:ext uri="{FF2B5EF4-FFF2-40B4-BE49-F238E27FC236}">
                <a16:creationId xmlns:a16="http://schemas.microsoft.com/office/drawing/2014/main" id="{0282D51D-44BB-4B8E-B6ED-D1D1B4301931}"/>
              </a:ext>
            </a:extLst>
          </p:cNvPr>
          <p:cNvSpPr txBox="1"/>
          <p:nvPr/>
        </p:nvSpPr>
        <p:spPr>
          <a:xfrm>
            <a:off x="8141197" y="1813380"/>
            <a:ext cx="3644768" cy="4278094"/>
          </a:xfrm>
          <a:prstGeom prst="rect">
            <a:avLst/>
          </a:prstGeom>
          <a:noFill/>
        </p:spPr>
        <p:txBody>
          <a:bodyPr wrap="square" lIns="0" rIns="0" rtlCol="0" anchor="t">
            <a:spAutoFit/>
          </a:bodyPr>
          <a:lstStyle/>
          <a:p>
            <a:pPr algn="just"/>
            <a:r>
              <a:rPr lang="en-US" sz="1600" dirty="0">
                <a:latin typeface="Franklin Gothic Medium Cond" panose="020B0606030402020204" pitchFamily="34" charset="0"/>
              </a:rPr>
              <a:t>Priority should be given to youth development and empowerment PPAs in accordance with the Philippine Youth Development Plan and Local Youth Development Plan, as embodied in the approved CBYDP and ABYIP, that will promote the following:</a:t>
            </a:r>
          </a:p>
          <a:p>
            <a:pPr algn="just"/>
            <a:endParaRPr lang="en-US" sz="700" dirty="0">
              <a:latin typeface="Franklin Gothic Medium Cond" panose="020B0606030402020204" pitchFamily="34" charset="0"/>
            </a:endParaRPr>
          </a:p>
          <a:p>
            <a:pPr marL="447675" indent="-285750" algn="just">
              <a:buFont typeface="Wingdings" panose="05000000000000000000" pitchFamily="2" charset="2"/>
              <a:buChar char="ü"/>
            </a:pPr>
            <a:r>
              <a:rPr lang="en-US" sz="1600" dirty="0">
                <a:latin typeface="Franklin Gothic Medium Cond" panose="020B0606030402020204" pitchFamily="34" charset="0"/>
              </a:rPr>
              <a:t>Equitable access to quality education;</a:t>
            </a:r>
          </a:p>
          <a:p>
            <a:pPr marL="447675" indent="-285750" algn="just">
              <a:buFont typeface="Wingdings" panose="05000000000000000000" pitchFamily="2" charset="2"/>
              <a:buChar char="ü"/>
            </a:pPr>
            <a:r>
              <a:rPr lang="en-US" sz="1600" dirty="0">
                <a:latin typeface="Franklin Gothic Medium Cond" panose="020B0606030402020204" pitchFamily="34" charset="0"/>
              </a:rPr>
              <a:t>Environmental protection;</a:t>
            </a:r>
          </a:p>
          <a:p>
            <a:pPr marL="447675" indent="-285750" algn="just">
              <a:buFont typeface="Wingdings" panose="05000000000000000000" pitchFamily="2" charset="2"/>
              <a:buChar char="ü"/>
            </a:pPr>
            <a:r>
              <a:rPr lang="en-US" sz="1600" dirty="0">
                <a:latin typeface="Franklin Gothic Medium Cond" panose="020B0606030402020204" pitchFamily="34" charset="0"/>
              </a:rPr>
              <a:t>Climate change adaptation;</a:t>
            </a:r>
          </a:p>
          <a:p>
            <a:pPr marL="447675" indent="-285750" algn="just">
              <a:buFont typeface="Wingdings" panose="05000000000000000000" pitchFamily="2" charset="2"/>
              <a:buChar char="ü"/>
            </a:pPr>
            <a:r>
              <a:rPr lang="en-US" sz="1600" dirty="0">
                <a:latin typeface="Franklin Gothic Medium Cond" panose="020B0606030402020204" pitchFamily="34" charset="0"/>
              </a:rPr>
              <a:t>Disaster risk reduction and resiliency;</a:t>
            </a:r>
          </a:p>
          <a:p>
            <a:pPr marL="447675" indent="-285750" algn="just">
              <a:buFont typeface="Wingdings" panose="05000000000000000000" pitchFamily="2" charset="2"/>
              <a:buChar char="ü"/>
            </a:pPr>
            <a:r>
              <a:rPr lang="en-US" sz="1600" dirty="0">
                <a:latin typeface="Franklin Gothic Medium Cond" panose="020B0606030402020204" pitchFamily="34" charset="0"/>
              </a:rPr>
              <a:t>Youth employment and livelihood;</a:t>
            </a:r>
          </a:p>
          <a:p>
            <a:pPr marL="447675" indent="-285750" algn="just">
              <a:buFont typeface="Wingdings" panose="05000000000000000000" pitchFamily="2" charset="2"/>
              <a:buChar char="ü"/>
            </a:pPr>
            <a:r>
              <a:rPr lang="en-US" sz="1600" dirty="0">
                <a:latin typeface="Franklin Gothic Medium Cond" panose="020B0606030402020204" pitchFamily="34" charset="0"/>
              </a:rPr>
              <a:t>Health and antidrug abuse; </a:t>
            </a:r>
          </a:p>
          <a:p>
            <a:pPr marL="447675" indent="-285750" algn="just">
              <a:buFont typeface="Wingdings" panose="05000000000000000000" pitchFamily="2" charset="2"/>
              <a:buChar char="ü"/>
            </a:pPr>
            <a:r>
              <a:rPr lang="en-US" sz="1600" dirty="0">
                <a:latin typeface="Franklin Gothic Medium Cond" panose="020B0606030402020204" pitchFamily="34" charset="0"/>
              </a:rPr>
              <a:t>Gender sensitivity; </a:t>
            </a:r>
          </a:p>
          <a:p>
            <a:pPr marL="447675" indent="-285750" algn="just">
              <a:buFont typeface="Wingdings" panose="05000000000000000000" pitchFamily="2" charset="2"/>
              <a:buChar char="ü"/>
            </a:pPr>
            <a:r>
              <a:rPr lang="en-US" sz="1600" dirty="0">
                <a:latin typeface="Franklin Gothic Medium Cond" panose="020B0606030402020204" pitchFamily="34" charset="0"/>
              </a:rPr>
              <a:t>Sports development; and </a:t>
            </a:r>
          </a:p>
          <a:p>
            <a:pPr marL="447675" indent="-285750" algn="just">
              <a:buFont typeface="Wingdings" panose="05000000000000000000" pitchFamily="2" charset="2"/>
              <a:buChar char="ü"/>
            </a:pPr>
            <a:r>
              <a:rPr lang="en-US" sz="1600" dirty="0">
                <a:latin typeface="Franklin Gothic Medium Cond" panose="020B0606030402020204" pitchFamily="34" charset="0"/>
              </a:rPr>
              <a:t>Capability Building, which emphasizes leadership training.</a:t>
            </a:r>
          </a:p>
        </p:txBody>
      </p:sp>
      <p:sp>
        <p:nvSpPr>
          <p:cNvPr id="9" name="Title 4">
            <a:extLst>
              <a:ext uri="{FF2B5EF4-FFF2-40B4-BE49-F238E27FC236}">
                <a16:creationId xmlns:a16="http://schemas.microsoft.com/office/drawing/2014/main" id="{CFFDEE06-3CB2-40CA-BE50-115B2F1E5988}"/>
              </a:ext>
            </a:extLst>
          </p:cNvPr>
          <p:cNvSpPr txBox="1">
            <a:spLocks/>
          </p:cNvSpPr>
          <p:nvPr/>
        </p:nvSpPr>
        <p:spPr>
          <a:xfrm>
            <a:off x="152400" y="502881"/>
            <a:ext cx="11887200" cy="1240088"/>
          </a:xfrm>
          <a:prstGeom prst="rect">
            <a:avLst/>
          </a:prstGeom>
        </p:spPr>
        <p:txBody>
          <a:bodyPr vert="horz" lIns="68580" tIns="34290" rIns="68580" bIns="3429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800" b="1" dirty="0">
                <a:latin typeface="Franklin Gothic Demi Cond"/>
                <a:cs typeface="Times New Roman"/>
              </a:rPr>
              <a:t>BUDGET PREPARATION BY THE SK </a:t>
            </a:r>
          </a:p>
        </p:txBody>
      </p:sp>
    </p:spTree>
    <p:extLst>
      <p:ext uri="{BB962C8B-B14F-4D97-AF65-F5344CB8AC3E}">
        <p14:creationId xmlns:p14="http://schemas.microsoft.com/office/powerpoint/2010/main" val="447232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fade">
                                      <p:cBhvr>
                                        <p:cTn id="7" dur="500"/>
                                        <p:tgtEl>
                                          <p:spTgt spid="6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6"/>
                                        </p:tgtEl>
                                        <p:attrNameLst>
                                          <p:attrName>style.visibility</p:attrName>
                                        </p:attrNameLst>
                                      </p:cBhvr>
                                      <p:to>
                                        <p:strVal val="visible"/>
                                      </p:to>
                                    </p:set>
                                    <p:animEffect transition="in" filter="fade">
                                      <p:cBhvr>
                                        <p:cTn id="10" dur="500"/>
                                        <p:tgtEl>
                                          <p:spTgt spid="6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fade">
                                      <p:cBhvr>
                                        <p:cTn id="15" dur="500"/>
                                        <p:tgtEl>
                                          <p:spTgt spid="6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fade">
                                      <p:cBhvr>
                                        <p:cTn id="18" dur="500"/>
                                        <p:tgtEl>
                                          <p:spTgt spid="6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500"/>
                                        <p:tgtEl>
                                          <p:spTgt spid="63"/>
                                        </p:tgtEl>
                                      </p:cBhvr>
                                    </p:animEffect>
                                  </p:childTnLst>
                                </p:cTn>
                              </p:par>
                              <p:par>
                                <p:cTn id="24" presetID="10" presetClass="entr" presetSubtype="0" fill="hold" nodeType="withEffect">
                                  <p:stCondLst>
                                    <p:cond delay="0"/>
                                  </p:stCondLst>
                                  <p:childTnLst>
                                    <p:set>
                                      <p:cBhvr>
                                        <p:cTn id="25" dur="1" fill="hold">
                                          <p:stCondLst>
                                            <p:cond delay="0"/>
                                          </p:stCondLst>
                                        </p:cTn>
                                        <p:tgtEl>
                                          <p:spTgt spid="72">
                                            <p:txEl>
                                              <p:pRg st="0" end="0"/>
                                            </p:txEl>
                                          </p:spTgt>
                                        </p:tgtEl>
                                        <p:attrNameLst>
                                          <p:attrName>style.visibility</p:attrName>
                                        </p:attrNameLst>
                                      </p:cBhvr>
                                      <p:to>
                                        <p:strVal val="visible"/>
                                      </p:to>
                                    </p:set>
                                    <p:animEffect transition="in" filter="fade">
                                      <p:cBhvr>
                                        <p:cTn id="26" dur="500"/>
                                        <p:tgtEl>
                                          <p:spTgt spid="72">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72">
                                            <p:txEl>
                                              <p:pRg st="2" end="2"/>
                                            </p:txEl>
                                          </p:spTgt>
                                        </p:tgtEl>
                                        <p:attrNameLst>
                                          <p:attrName>style.visibility</p:attrName>
                                        </p:attrNameLst>
                                      </p:cBhvr>
                                      <p:to>
                                        <p:strVal val="visible"/>
                                      </p:to>
                                    </p:set>
                                    <p:animEffect transition="in" filter="fade">
                                      <p:cBhvr>
                                        <p:cTn id="31" dur="500"/>
                                        <p:tgtEl>
                                          <p:spTgt spid="72">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72">
                                            <p:txEl>
                                              <p:pRg st="3" end="3"/>
                                            </p:txEl>
                                          </p:spTgt>
                                        </p:tgtEl>
                                        <p:attrNameLst>
                                          <p:attrName>style.visibility</p:attrName>
                                        </p:attrNameLst>
                                      </p:cBhvr>
                                      <p:to>
                                        <p:strVal val="visible"/>
                                      </p:to>
                                    </p:set>
                                    <p:animEffect transition="in" filter="fade">
                                      <p:cBhvr>
                                        <p:cTn id="36" dur="500"/>
                                        <p:tgtEl>
                                          <p:spTgt spid="72">
                                            <p:txEl>
                                              <p:pRg st="3" end="3"/>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72">
                                            <p:txEl>
                                              <p:pRg st="4" end="4"/>
                                            </p:txEl>
                                          </p:spTgt>
                                        </p:tgtEl>
                                        <p:attrNameLst>
                                          <p:attrName>style.visibility</p:attrName>
                                        </p:attrNameLst>
                                      </p:cBhvr>
                                      <p:to>
                                        <p:strVal val="visible"/>
                                      </p:to>
                                    </p:set>
                                    <p:animEffect transition="in" filter="fade">
                                      <p:cBhvr>
                                        <p:cTn id="41" dur="500"/>
                                        <p:tgtEl>
                                          <p:spTgt spid="72">
                                            <p:txEl>
                                              <p:pRg st="4" end="4"/>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72">
                                            <p:txEl>
                                              <p:pRg st="5" end="5"/>
                                            </p:txEl>
                                          </p:spTgt>
                                        </p:tgtEl>
                                        <p:attrNameLst>
                                          <p:attrName>style.visibility</p:attrName>
                                        </p:attrNameLst>
                                      </p:cBhvr>
                                      <p:to>
                                        <p:strVal val="visible"/>
                                      </p:to>
                                    </p:set>
                                    <p:animEffect transition="in" filter="fade">
                                      <p:cBhvr>
                                        <p:cTn id="46" dur="500"/>
                                        <p:tgtEl>
                                          <p:spTgt spid="72">
                                            <p:txEl>
                                              <p:pRg st="5" end="5"/>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72">
                                            <p:txEl>
                                              <p:pRg st="6" end="6"/>
                                            </p:txEl>
                                          </p:spTgt>
                                        </p:tgtEl>
                                        <p:attrNameLst>
                                          <p:attrName>style.visibility</p:attrName>
                                        </p:attrNameLst>
                                      </p:cBhvr>
                                      <p:to>
                                        <p:strVal val="visible"/>
                                      </p:to>
                                    </p:set>
                                    <p:animEffect transition="in" filter="fade">
                                      <p:cBhvr>
                                        <p:cTn id="51" dur="500"/>
                                        <p:tgtEl>
                                          <p:spTgt spid="72">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72">
                                            <p:txEl>
                                              <p:pRg st="7" end="7"/>
                                            </p:txEl>
                                          </p:spTgt>
                                        </p:tgtEl>
                                        <p:attrNameLst>
                                          <p:attrName>style.visibility</p:attrName>
                                        </p:attrNameLst>
                                      </p:cBhvr>
                                      <p:to>
                                        <p:strVal val="visible"/>
                                      </p:to>
                                    </p:set>
                                    <p:animEffect transition="in" filter="fade">
                                      <p:cBhvr>
                                        <p:cTn id="56" dur="500"/>
                                        <p:tgtEl>
                                          <p:spTgt spid="72">
                                            <p:txEl>
                                              <p:pRg st="7" end="7"/>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72">
                                            <p:txEl>
                                              <p:pRg st="8" end="8"/>
                                            </p:txEl>
                                          </p:spTgt>
                                        </p:tgtEl>
                                        <p:attrNameLst>
                                          <p:attrName>style.visibility</p:attrName>
                                        </p:attrNameLst>
                                      </p:cBhvr>
                                      <p:to>
                                        <p:strVal val="visible"/>
                                      </p:to>
                                    </p:set>
                                    <p:animEffect transition="in" filter="fade">
                                      <p:cBhvr>
                                        <p:cTn id="61" dur="500"/>
                                        <p:tgtEl>
                                          <p:spTgt spid="72">
                                            <p:txEl>
                                              <p:pRg st="8" end="8"/>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72">
                                            <p:txEl>
                                              <p:pRg st="9" end="9"/>
                                            </p:txEl>
                                          </p:spTgt>
                                        </p:tgtEl>
                                        <p:attrNameLst>
                                          <p:attrName>style.visibility</p:attrName>
                                        </p:attrNameLst>
                                      </p:cBhvr>
                                      <p:to>
                                        <p:strVal val="visible"/>
                                      </p:to>
                                    </p:set>
                                    <p:animEffect transition="in" filter="fade">
                                      <p:cBhvr>
                                        <p:cTn id="66" dur="500"/>
                                        <p:tgtEl>
                                          <p:spTgt spid="72">
                                            <p:txEl>
                                              <p:pRg st="9" end="9"/>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72">
                                            <p:txEl>
                                              <p:pRg st="10" end="10"/>
                                            </p:txEl>
                                          </p:spTgt>
                                        </p:tgtEl>
                                        <p:attrNameLst>
                                          <p:attrName>style.visibility</p:attrName>
                                        </p:attrNameLst>
                                      </p:cBhvr>
                                      <p:to>
                                        <p:strVal val="visible"/>
                                      </p:to>
                                    </p:set>
                                    <p:animEffect transition="in" filter="fade">
                                      <p:cBhvr>
                                        <p:cTn id="71" dur="500"/>
                                        <p:tgtEl>
                                          <p:spTgt spid="7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6" grpId="0"/>
      <p:bldP spid="69"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Parallelogram 60">
            <a:extLst>
              <a:ext uri="{FF2B5EF4-FFF2-40B4-BE49-F238E27FC236}">
                <a16:creationId xmlns:a16="http://schemas.microsoft.com/office/drawing/2014/main" id="{27DA14ED-6722-493A-8355-6AC9A0A2FF81}"/>
              </a:ext>
            </a:extLst>
          </p:cNvPr>
          <p:cNvSpPr/>
          <p:nvPr/>
        </p:nvSpPr>
        <p:spPr>
          <a:xfrm flipH="1">
            <a:off x="406035" y="2094980"/>
            <a:ext cx="1424022" cy="1068017"/>
          </a:xfrm>
          <a:prstGeom prst="parallelogram">
            <a:avLst>
              <a:gd name="adj" fmla="val 29040"/>
            </a:avLst>
          </a:prstGeom>
          <a:solidFill>
            <a:srgbClr val="BB5B43"/>
          </a:solidFill>
          <a:ln>
            <a:noFill/>
          </a:ln>
          <a:effectLst>
            <a:innerShdw dist="152400" dir="84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tIns="777240" rtlCol="0" anchor="b" anchorCtr="0"/>
          <a:lstStyle/>
          <a:p>
            <a:r>
              <a:rPr lang="en-US" sz="5400" b="1" dirty="0">
                <a:effectLst>
                  <a:outerShdw blurRad="38100" dist="38100" dir="2700000" algn="tl">
                    <a:srgbClr val="000000">
                      <a:alpha val="43137"/>
                    </a:srgbClr>
                  </a:outerShdw>
                </a:effectLst>
              </a:rPr>
              <a:t>04</a:t>
            </a:r>
          </a:p>
        </p:txBody>
      </p:sp>
      <p:sp>
        <p:nvSpPr>
          <p:cNvPr id="62" name="Parallelogram 61">
            <a:extLst>
              <a:ext uri="{FF2B5EF4-FFF2-40B4-BE49-F238E27FC236}">
                <a16:creationId xmlns:a16="http://schemas.microsoft.com/office/drawing/2014/main" id="{51C62417-4091-45A3-A851-3B9B0D43ED67}"/>
              </a:ext>
            </a:extLst>
          </p:cNvPr>
          <p:cNvSpPr/>
          <p:nvPr/>
        </p:nvSpPr>
        <p:spPr>
          <a:xfrm flipH="1">
            <a:off x="479384" y="4284668"/>
            <a:ext cx="1424022" cy="1068017"/>
          </a:xfrm>
          <a:prstGeom prst="parallelogram">
            <a:avLst>
              <a:gd name="adj" fmla="val 29040"/>
            </a:avLst>
          </a:prstGeom>
          <a:solidFill>
            <a:srgbClr val="264B80"/>
          </a:solidFill>
          <a:ln>
            <a:noFill/>
          </a:ln>
          <a:effectLst>
            <a:innerShdw dist="152400" dir="84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77240" rIns="91440" bIns="45720" numCol="1" spcCol="0" rtlCol="0" fromWordArt="0" anchor="b" anchorCtr="0" forceAA="0" compatLnSpc="1">
            <a:prstTxWarp prst="textNoShape">
              <a:avLst/>
            </a:prstTxWarp>
            <a:noAutofit/>
          </a:bodyPr>
          <a:lstStyle/>
          <a:p>
            <a:r>
              <a:rPr lang="en-US" sz="5400" b="1" dirty="0">
                <a:effectLst>
                  <a:outerShdw blurRad="38100" dist="38100" dir="2700000" algn="tl">
                    <a:srgbClr val="000000">
                      <a:alpha val="43137"/>
                    </a:srgbClr>
                  </a:outerShdw>
                </a:effectLst>
              </a:rPr>
              <a:t>05</a:t>
            </a:r>
          </a:p>
        </p:txBody>
      </p:sp>
      <p:sp>
        <p:nvSpPr>
          <p:cNvPr id="63" name="Parallelogram 62">
            <a:extLst>
              <a:ext uri="{FF2B5EF4-FFF2-40B4-BE49-F238E27FC236}">
                <a16:creationId xmlns:a16="http://schemas.microsoft.com/office/drawing/2014/main" id="{A7F7AA09-2CDD-43F1-AA42-7A9E7771252F}"/>
              </a:ext>
            </a:extLst>
          </p:cNvPr>
          <p:cNvSpPr/>
          <p:nvPr/>
        </p:nvSpPr>
        <p:spPr>
          <a:xfrm flipH="1">
            <a:off x="6431667" y="1973312"/>
            <a:ext cx="1424022" cy="1068017"/>
          </a:xfrm>
          <a:prstGeom prst="parallelogram">
            <a:avLst>
              <a:gd name="adj" fmla="val 29040"/>
            </a:avLst>
          </a:prstGeom>
          <a:solidFill>
            <a:srgbClr val="E9DB82"/>
          </a:solidFill>
          <a:ln>
            <a:noFill/>
          </a:ln>
          <a:effectLst>
            <a:innerShdw dist="152400" dir="84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77240" rIns="91440" bIns="45720" numCol="1" spcCol="0" rtlCol="0" fromWordArt="0" anchor="b" anchorCtr="0" forceAA="0" compatLnSpc="1">
            <a:prstTxWarp prst="textNoShape">
              <a:avLst/>
            </a:prstTxWarp>
            <a:noAutofit/>
          </a:bodyPr>
          <a:lstStyle/>
          <a:p>
            <a:r>
              <a:rPr lang="en-US" sz="5400" b="1" dirty="0">
                <a:effectLst>
                  <a:outerShdw blurRad="38100" dist="38100" dir="2700000" algn="tl">
                    <a:srgbClr val="000000">
                      <a:alpha val="43137"/>
                    </a:srgbClr>
                  </a:outerShdw>
                </a:effectLst>
              </a:rPr>
              <a:t>06</a:t>
            </a:r>
          </a:p>
        </p:txBody>
      </p:sp>
      <p:sp>
        <p:nvSpPr>
          <p:cNvPr id="66" name="TextBox 65">
            <a:extLst>
              <a:ext uri="{FF2B5EF4-FFF2-40B4-BE49-F238E27FC236}">
                <a16:creationId xmlns:a16="http://schemas.microsoft.com/office/drawing/2014/main" id="{E4171DA3-84D6-4DEE-9894-B87EDEB590B3}"/>
              </a:ext>
            </a:extLst>
          </p:cNvPr>
          <p:cNvSpPr txBox="1"/>
          <p:nvPr/>
        </p:nvSpPr>
        <p:spPr>
          <a:xfrm>
            <a:off x="2115565" y="1813380"/>
            <a:ext cx="3980435" cy="1631216"/>
          </a:xfrm>
          <a:prstGeom prst="rect">
            <a:avLst/>
          </a:prstGeom>
          <a:noFill/>
        </p:spPr>
        <p:txBody>
          <a:bodyPr wrap="square" lIns="0" rIns="0" rtlCol="0" anchor="t">
            <a:spAutoFit/>
          </a:bodyPr>
          <a:lstStyle/>
          <a:p>
            <a:pPr algn="just"/>
            <a:r>
              <a:rPr lang="en-US" sz="2000" dirty="0">
                <a:latin typeface="Franklin Gothic Medium Cond" panose="020B0606030402020204" pitchFamily="34" charset="0"/>
              </a:rPr>
              <a:t>All regular operating expenses pertaining to the activities of the SK shall be charged against the SK funds, subject to the applicable budgeting, accounting, and auditing laws, rules and regulations. </a:t>
            </a:r>
          </a:p>
        </p:txBody>
      </p:sp>
      <p:sp>
        <p:nvSpPr>
          <p:cNvPr id="69" name="TextBox 68">
            <a:extLst>
              <a:ext uri="{FF2B5EF4-FFF2-40B4-BE49-F238E27FC236}">
                <a16:creationId xmlns:a16="http://schemas.microsoft.com/office/drawing/2014/main" id="{2BA67B17-3B27-4047-AFE4-6DA11C0DEE4F}"/>
              </a:ext>
            </a:extLst>
          </p:cNvPr>
          <p:cNvSpPr txBox="1"/>
          <p:nvPr/>
        </p:nvSpPr>
        <p:spPr>
          <a:xfrm>
            <a:off x="2115565" y="3999054"/>
            <a:ext cx="4002059" cy="1631216"/>
          </a:xfrm>
          <a:prstGeom prst="rect">
            <a:avLst/>
          </a:prstGeom>
          <a:noFill/>
        </p:spPr>
        <p:txBody>
          <a:bodyPr wrap="square" lIns="0" rIns="0" rtlCol="0" anchor="t">
            <a:spAutoFit/>
          </a:bodyPr>
          <a:lstStyle/>
          <a:p>
            <a:pPr algn="just"/>
            <a:r>
              <a:rPr lang="en-US" sz="2000" dirty="0">
                <a:latin typeface="Franklin Gothic Medium Cond" panose="020B0606030402020204" pitchFamily="34" charset="0"/>
              </a:rPr>
              <a:t>The conduct of study tours of the SK officials, chargeable against the SK fund, shall be subject to the policies and guidelines prescribed under DILG-DBM JMC No. 2 dated September 23, 2016.</a:t>
            </a:r>
          </a:p>
        </p:txBody>
      </p:sp>
      <p:sp>
        <p:nvSpPr>
          <p:cNvPr id="9" name="Title 4">
            <a:extLst>
              <a:ext uri="{FF2B5EF4-FFF2-40B4-BE49-F238E27FC236}">
                <a16:creationId xmlns:a16="http://schemas.microsoft.com/office/drawing/2014/main" id="{CFFDEE06-3CB2-40CA-BE50-115B2F1E5988}"/>
              </a:ext>
            </a:extLst>
          </p:cNvPr>
          <p:cNvSpPr txBox="1">
            <a:spLocks/>
          </p:cNvSpPr>
          <p:nvPr/>
        </p:nvSpPr>
        <p:spPr>
          <a:xfrm>
            <a:off x="152400" y="502881"/>
            <a:ext cx="11887200" cy="1240088"/>
          </a:xfrm>
          <a:prstGeom prst="rect">
            <a:avLst/>
          </a:prstGeom>
        </p:spPr>
        <p:txBody>
          <a:bodyPr vert="horz" lIns="68580" tIns="34290" rIns="68580" bIns="3429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800" b="1" dirty="0">
                <a:latin typeface="Franklin Gothic Demi Cond"/>
                <a:cs typeface="Times New Roman"/>
              </a:rPr>
              <a:t>BUDGET PREPARATION BY THE SK </a:t>
            </a:r>
          </a:p>
        </p:txBody>
      </p:sp>
      <p:sp>
        <p:nvSpPr>
          <p:cNvPr id="11" name="TextBox 10">
            <a:extLst>
              <a:ext uri="{FF2B5EF4-FFF2-40B4-BE49-F238E27FC236}">
                <a16:creationId xmlns:a16="http://schemas.microsoft.com/office/drawing/2014/main" id="{2F955DCE-1A88-4552-ADCA-B2C4A18B75C8}"/>
              </a:ext>
            </a:extLst>
          </p:cNvPr>
          <p:cNvSpPr txBox="1"/>
          <p:nvPr/>
        </p:nvSpPr>
        <p:spPr>
          <a:xfrm>
            <a:off x="8075405" y="1813380"/>
            <a:ext cx="3710560" cy="1631216"/>
          </a:xfrm>
          <a:prstGeom prst="rect">
            <a:avLst/>
          </a:prstGeom>
          <a:noFill/>
        </p:spPr>
        <p:txBody>
          <a:bodyPr wrap="square" lIns="0" rIns="0" rtlCol="0" anchor="t">
            <a:spAutoFit/>
          </a:bodyPr>
          <a:lstStyle/>
          <a:p>
            <a:pPr algn="just"/>
            <a:r>
              <a:rPr lang="en-US" sz="2000" dirty="0">
                <a:latin typeface="Franklin Gothic Medium Cond" panose="020B0606030402020204" pitchFamily="34" charset="0"/>
              </a:rPr>
              <a:t>The SK chairperson shall submit the proposed SK annual budget to the SK members not later than the 16th day of October of the current year for budget authorization purposes.</a:t>
            </a:r>
          </a:p>
        </p:txBody>
      </p:sp>
    </p:spTree>
    <p:extLst>
      <p:ext uri="{BB962C8B-B14F-4D97-AF65-F5344CB8AC3E}">
        <p14:creationId xmlns:p14="http://schemas.microsoft.com/office/powerpoint/2010/main" val="1176375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fade">
                                      <p:cBhvr>
                                        <p:cTn id="7" dur="500"/>
                                        <p:tgtEl>
                                          <p:spTgt spid="6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6"/>
                                        </p:tgtEl>
                                        <p:attrNameLst>
                                          <p:attrName>style.visibility</p:attrName>
                                        </p:attrNameLst>
                                      </p:cBhvr>
                                      <p:to>
                                        <p:strVal val="visible"/>
                                      </p:to>
                                    </p:set>
                                    <p:animEffect transition="in" filter="fade">
                                      <p:cBhvr>
                                        <p:cTn id="10" dur="500"/>
                                        <p:tgtEl>
                                          <p:spTgt spid="6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fade">
                                      <p:cBhvr>
                                        <p:cTn id="15" dur="500"/>
                                        <p:tgtEl>
                                          <p:spTgt spid="6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fade">
                                      <p:cBhvr>
                                        <p:cTn id="18" dur="500"/>
                                        <p:tgtEl>
                                          <p:spTgt spid="6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500"/>
                                        <p:tgtEl>
                                          <p:spTgt spid="6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6" grpId="0"/>
      <p:bldP spid="69" grpId="0"/>
      <p:bldP spid="11"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Parallelogram 60">
            <a:extLst>
              <a:ext uri="{FF2B5EF4-FFF2-40B4-BE49-F238E27FC236}">
                <a16:creationId xmlns:a16="http://schemas.microsoft.com/office/drawing/2014/main" id="{27DA14ED-6722-493A-8355-6AC9A0A2FF81}"/>
              </a:ext>
            </a:extLst>
          </p:cNvPr>
          <p:cNvSpPr/>
          <p:nvPr/>
        </p:nvSpPr>
        <p:spPr>
          <a:xfrm flipH="1">
            <a:off x="406035" y="2094980"/>
            <a:ext cx="1424022" cy="1068017"/>
          </a:xfrm>
          <a:prstGeom prst="parallelogram">
            <a:avLst>
              <a:gd name="adj" fmla="val 29040"/>
            </a:avLst>
          </a:prstGeom>
          <a:solidFill>
            <a:srgbClr val="BB5B43"/>
          </a:solidFill>
          <a:ln>
            <a:noFill/>
          </a:ln>
          <a:effectLst>
            <a:innerShdw dist="152400" dir="84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tIns="777240" rtlCol="0" anchor="b" anchorCtr="0"/>
          <a:lstStyle/>
          <a:p>
            <a:r>
              <a:rPr lang="en-US" sz="5400" b="1" dirty="0">
                <a:effectLst>
                  <a:outerShdw blurRad="38100" dist="38100" dir="2700000" algn="tl">
                    <a:srgbClr val="000000">
                      <a:alpha val="43137"/>
                    </a:srgbClr>
                  </a:outerShdw>
                </a:effectLst>
              </a:rPr>
              <a:t>01</a:t>
            </a:r>
          </a:p>
        </p:txBody>
      </p:sp>
      <p:sp>
        <p:nvSpPr>
          <p:cNvPr id="62" name="Parallelogram 61">
            <a:extLst>
              <a:ext uri="{FF2B5EF4-FFF2-40B4-BE49-F238E27FC236}">
                <a16:creationId xmlns:a16="http://schemas.microsoft.com/office/drawing/2014/main" id="{51C62417-4091-45A3-A851-3B9B0D43ED67}"/>
              </a:ext>
            </a:extLst>
          </p:cNvPr>
          <p:cNvSpPr/>
          <p:nvPr/>
        </p:nvSpPr>
        <p:spPr>
          <a:xfrm flipH="1">
            <a:off x="481937" y="4284665"/>
            <a:ext cx="1424022" cy="1068017"/>
          </a:xfrm>
          <a:prstGeom prst="parallelogram">
            <a:avLst>
              <a:gd name="adj" fmla="val 29040"/>
            </a:avLst>
          </a:prstGeom>
          <a:solidFill>
            <a:srgbClr val="264B80"/>
          </a:solidFill>
          <a:ln>
            <a:noFill/>
          </a:ln>
          <a:effectLst>
            <a:innerShdw dist="152400" dir="84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77240" rIns="91440" bIns="45720" numCol="1" spcCol="0" rtlCol="0" fromWordArt="0" anchor="b" anchorCtr="0" forceAA="0" compatLnSpc="1">
            <a:prstTxWarp prst="textNoShape">
              <a:avLst/>
            </a:prstTxWarp>
            <a:noAutofit/>
          </a:bodyPr>
          <a:lstStyle/>
          <a:p>
            <a:r>
              <a:rPr lang="en-US" sz="5400" b="1" dirty="0">
                <a:effectLst>
                  <a:outerShdw blurRad="38100" dist="38100" dir="2700000" algn="tl">
                    <a:srgbClr val="000000">
                      <a:alpha val="43137"/>
                    </a:srgbClr>
                  </a:outerShdw>
                </a:effectLst>
              </a:rPr>
              <a:t>02</a:t>
            </a:r>
          </a:p>
        </p:txBody>
      </p:sp>
      <p:sp>
        <p:nvSpPr>
          <p:cNvPr id="63" name="Parallelogram 62">
            <a:extLst>
              <a:ext uri="{FF2B5EF4-FFF2-40B4-BE49-F238E27FC236}">
                <a16:creationId xmlns:a16="http://schemas.microsoft.com/office/drawing/2014/main" id="{A7F7AA09-2CDD-43F1-AA42-7A9E7771252F}"/>
              </a:ext>
            </a:extLst>
          </p:cNvPr>
          <p:cNvSpPr/>
          <p:nvPr/>
        </p:nvSpPr>
        <p:spPr>
          <a:xfrm flipH="1">
            <a:off x="6431667" y="1973312"/>
            <a:ext cx="1424022" cy="1068017"/>
          </a:xfrm>
          <a:prstGeom prst="parallelogram">
            <a:avLst>
              <a:gd name="adj" fmla="val 29040"/>
            </a:avLst>
          </a:prstGeom>
          <a:solidFill>
            <a:srgbClr val="E9DB82"/>
          </a:solidFill>
          <a:ln>
            <a:noFill/>
          </a:ln>
          <a:effectLst>
            <a:innerShdw dist="152400" dir="84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77240" rIns="91440" bIns="45720" numCol="1" spcCol="0" rtlCol="0" fromWordArt="0" anchor="b" anchorCtr="0" forceAA="0" compatLnSpc="1">
            <a:prstTxWarp prst="textNoShape">
              <a:avLst/>
            </a:prstTxWarp>
            <a:noAutofit/>
          </a:bodyPr>
          <a:lstStyle/>
          <a:p>
            <a:r>
              <a:rPr lang="en-US" sz="5400" b="1" dirty="0">
                <a:effectLst>
                  <a:outerShdw blurRad="38100" dist="38100" dir="2700000" algn="tl">
                    <a:srgbClr val="000000">
                      <a:alpha val="43137"/>
                    </a:srgbClr>
                  </a:outerShdw>
                </a:effectLst>
              </a:rPr>
              <a:t>03</a:t>
            </a:r>
          </a:p>
        </p:txBody>
      </p:sp>
      <p:sp>
        <p:nvSpPr>
          <p:cNvPr id="66" name="TextBox 65">
            <a:extLst>
              <a:ext uri="{FF2B5EF4-FFF2-40B4-BE49-F238E27FC236}">
                <a16:creationId xmlns:a16="http://schemas.microsoft.com/office/drawing/2014/main" id="{E4171DA3-84D6-4DEE-9894-B87EDEB590B3}"/>
              </a:ext>
            </a:extLst>
          </p:cNvPr>
          <p:cNvSpPr txBox="1"/>
          <p:nvPr/>
        </p:nvSpPr>
        <p:spPr>
          <a:xfrm>
            <a:off x="2115565" y="1813380"/>
            <a:ext cx="3980435" cy="1323439"/>
          </a:xfrm>
          <a:prstGeom prst="rect">
            <a:avLst/>
          </a:prstGeom>
          <a:noFill/>
        </p:spPr>
        <p:txBody>
          <a:bodyPr wrap="square" lIns="0" rIns="0" rtlCol="0" anchor="t">
            <a:spAutoFit/>
          </a:bodyPr>
          <a:lstStyle/>
          <a:p>
            <a:pPr algn="just"/>
            <a:r>
              <a:rPr lang="en-US" sz="2000" dirty="0">
                <a:latin typeface="Franklin Gothic Medium Cond" panose="020B0606030402020204" pitchFamily="34" charset="0"/>
              </a:rPr>
              <a:t>The SK shall pass a resolution approving the SK AB/SB. For the annual budget, the resolution shall be passed before the beginning of the ensuing year. </a:t>
            </a:r>
          </a:p>
        </p:txBody>
      </p:sp>
      <p:sp>
        <p:nvSpPr>
          <p:cNvPr id="69" name="TextBox 68">
            <a:extLst>
              <a:ext uri="{FF2B5EF4-FFF2-40B4-BE49-F238E27FC236}">
                <a16:creationId xmlns:a16="http://schemas.microsoft.com/office/drawing/2014/main" id="{2BA67B17-3B27-4047-AFE4-6DA11C0DEE4F}"/>
              </a:ext>
            </a:extLst>
          </p:cNvPr>
          <p:cNvSpPr txBox="1"/>
          <p:nvPr/>
        </p:nvSpPr>
        <p:spPr>
          <a:xfrm>
            <a:off x="2115565" y="3721182"/>
            <a:ext cx="4002059" cy="2446824"/>
          </a:xfrm>
          <a:prstGeom prst="rect">
            <a:avLst/>
          </a:prstGeom>
          <a:noFill/>
        </p:spPr>
        <p:txBody>
          <a:bodyPr wrap="square" lIns="0" rIns="0" rtlCol="0" anchor="t">
            <a:spAutoFit/>
          </a:bodyPr>
          <a:lstStyle/>
          <a:p>
            <a:pPr algn="just"/>
            <a:r>
              <a:rPr lang="en-US" dirty="0">
                <a:latin typeface="Franklin Gothic Medium Cond" panose="020B0606030402020204" pitchFamily="34" charset="0"/>
              </a:rPr>
              <a:t>All budgetary items shall be included and considered in the preparation of the AB. However, if funds allow, changes in the AB may be done through SBs under the following circumstances: </a:t>
            </a:r>
          </a:p>
          <a:p>
            <a:pPr algn="just"/>
            <a:endParaRPr lang="en-US" sz="700" dirty="0">
              <a:latin typeface="Franklin Gothic Medium Cond" panose="020B0606030402020204" pitchFamily="34" charset="0"/>
            </a:endParaRPr>
          </a:p>
          <a:p>
            <a:pPr marL="342900" indent="-342900" algn="just">
              <a:buFont typeface="+mj-lt"/>
              <a:buAutoNum type="alphaLcPeriod"/>
            </a:pPr>
            <a:r>
              <a:rPr lang="en-US" sz="1600" dirty="0">
                <a:latin typeface="Franklin Gothic Medium Cond" panose="020B0606030402020204" pitchFamily="34" charset="0"/>
              </a:rPr>
              <a:t>When supported by funds actually available as certified by the SK treasurer; and</a:t>
            </a:r>
          </a:p>
          <a:p>
            <a:pPr marL="342900" indent="-342900" algn="just">
              <a:buFont typeface="+mj-lt"/>
              <a:buAutoNum type="alphaLcPeriod"/>
            </a:pPr>
            <a:r>
              <a:rPr lang="en-US" sz="1600" dirty="0">
                <a:latin typeface="Franklin Gothic Medium Cond" panose="020B0606030402020204" pitchFamily="34" charset="0"/>
              </a:rPr>
              <a:t>If covered by new revenue source(s).</a:t>
            </a:r>
            <a:r>
              <a:rPr lang="en-US" sz="2000" dirty="0">
                <a:latin typeface="Franklin Gothic Medium Cond" panose="020B0606030402020204" pitchFamily="34" charset="0"/>
              </a:rPr>
              <a:t> </a:t>
            </a:r>
          </a:p>
        </p:txBody>
      </p:sp>
      <p:sp>
        <p:nvSpPr>
          <p:cNvPr id="72" name="TextBox 71">
            <a:extLst>
              <a:ext uri="{FF2B5EF4-FFF2-40B4-BE49-F238E27FC236}">
                <a16:creationId xmlns:a16="http://schemas.microsoft.com/office/drawing/2014/main" id="{0282D51D-44BB-4B8E-B6ED-D1D1B4301931}"/>
              </a:ext>
            </a:extLst>
          </p:cNvPr>
          <p:cNvSpPr txBox="1"/>
          <p:nvPr/>
        </p:nvSpPr>
        <p:spPr>
          <a:xfrm>
            <a:off x="8141197" y="1768656"/>
            <a:ext cx="3644768" cy="1477328"/>
          </a:xfrm>
          <a:prstGeom prst="rect">
            <a:avLst/>
          </a:prstGeom>
          <a:noFill/>
        </p:spPr>
        <p:txBody>
          <a:bodyPr wrap="square" lIns="0" rIns="0" rtlCol="0" anchor="t">
            <a:spAutoFit/>
          </a:bodyPr>
          <a:lstStyle/>
          <a:p>
            <a:pPr algn="just"/>
            <a:r>
              <a:rPr lang="en-US" dirty="0">
                <a:latin typeface="Franklin Gothic Medium Cond" panose="020B0606030402020204" pitchFamily="34" charset="0"/>
              </a:rPr>
              <a:t>The SK secretary shall post the resolution approving the SK AB/SB in the barangay bulletin board, and in at least 3 conspicuous places within the jurisdiction of the barangay.</a:t>
            </a:r>
          </a:p>
        </p:txBody>
      </p:sp>
      <p:sp>
        <p:nvSpPr>
          <p:cNvPr id="9" name="Title 4">
            <a:extLst>
              <a:ext uri="{FF2B5EF4-FFF2-40B4-BE49-F238E27FC236}">
                <a16:creationId xmlns:a16="http://schemas.microsoft.com/office/drawing/2014/main" id="{CFFDEE06-3CB2-40CA-BE50-115B2F1E5988}"/>
              </a:ext>
            </a:extLst>
          </p:cNvPr>
          <p:cNvSpPr txBox="1">
            <a:spLocks/>
          </p:cNvSpPr>
          <p:nvPr/>
        </p:nvSpPr>
        <p:spPr>
          <a:xfrm>
            <a:off x="152400" y="502881"/>
            <a:ext cx="11887200" cy="1240088"/>
          </a:xfrm>
          <a:prstGeom prst="rect">
            <a:avLst/>
          </a:prstGeom>
        </p:spPr>
        <p:txBody>
          <a:bodyPr vert="horz" lIns="68580" tIns="34290" rIns="68580" bIns="3429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800" b="1" dirty="0">
                <a:latin typeface="Franklin Gothic Demi Cond"/>
                <a:cs typeface="Times New Roman"/>
              </a:rPr>
              <a:t>BUDGET AUTHORIZATION BY THE SK</a:t>
            </a:r>
          </a:p>
        </p:txBody>
      </p:sp>
      <p:sp>
        <p:nvSpPr>
          <p:cNvPr id="11" name="TextBox 10">
            <a:extLst>
              <a:ext uri="{FF2B5EF4-FFF2-40B4-BE49-F238E27FC236}">
                <a16:creationId xmlns:a16="http://schemas.microsoft.com/office/drawing/2014/main" id="{2F955DCE-1A88-4552-ADCA-B2C4A18B75C8}"/>
              </a:ext>
            </a:extLst>
          </p:cNvPr>
          <p:cNvSpPr txBox="1"/>
          <p:nvPr/>
        </p:nvSpPr>
        <p:spPr>
          <a:xfrm>
            <a:off x="8141197" y="4003066"/>
            <a:ext cx="3710560" cy="1631216"/>
          </a:xfrm>
          <a:prstGeom prst="rect">
            <a:avLst/>
          </a:prstGeom>
          <a:noFill/>
        </p:spPr>
        <p:txBody>
          <a:bodyPr wrap="square" lIns="0" rIns="0" rtlCol="0" anchor="t">
            <a:spAutoFit/>
          </a:bodyPr>
          <a:lstStyle/>
          <a:p>
            <a:pPr algn="just"/>
            <a:r>
              <a:rPr lang="en-US" sz="2000" dirty="0">
                <a:latin typeface="Franklin Gothic Medium Cond" panose="020B0606030402020204" pitchFamily="34" charset="0"/>
              </a:rPr>
              <a:t>The SK secretary shall submit the SK AB/SB to the sangguniang panlungsod or sangguniang bayan, through the city/municipal budget officer, within 10 days upon the approval thereof. </a:t>
            </a:r>
          </a:p>
        </p:txBody>
      </p:sp>
      <p:sp>
        <p:nvSpPr>
          <p:cNvPr id="13" name="Parallelogram 12">
            <a:extLst>
              <a:ext uri="{FF2B5EF4-FFF2-40B4-BE49-F238E27FC236}">
                <a16:creationId xmlns:a16="http://schemas.microsoft.com/office/drawing/2014/main" id="{0D3706C1-9E9A-41B5-BD05-9B7F1FB966EB}"/>
              </a:ext>
            </a:extLst>
          </p:cNvPr>
          <p:cNvSpPr/>
          <p:nvPr/>
        </p:nvSpPr>
        <p:spPr>
          <a:xfrm flipH="1">
            <a:off x="6553760" y="4284668"/>
            <a:ext cx="1424022" cy="1068017"/>
          </a:xfrm>
          <a:prstGeom prst="parallelogram">
            <a:avLst>
              <a:gd name="adj" fmla="val 29040"/>
            </a:avLst>
          </a:prstGeom>
          <a:solidFill>
            <a:schemeClr val="accent6">
              <a:lumMod val="75000"/>
            </a:schemeClr>
          </a:solidFill>
          <a:ln>
            <a:noFill/>
          </a:ln>
          <a:effectLst>
            <a:innerShdw dist="152400" dir="84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77240" rIns="91440" bIns="45720" numCol="1" spcCol="0" rtlCol="0" fromWordArt="0" anchor="b" anchorCtr="0" forceAA="0" compatLnSpc="1">
            <a:prstTxWarp prst="textNoShape">
              <a:avLst/>
            </a:prstTxWarp>
            <a:noAutofit/>
          </a:bodyPr>
          <a:lstStyle/>
          <a:p>
            <a:r>
              <a:rPr lang="en-US" sz="5400" b="1" dirty="0">
                <a:effectLst>
                  <a:outerShdw blurRad="38100" dist="38100" dir="2700000" algn="tl">
                    <a:srgbClr val="000000">
                      <a:alpha val="43137"/>
                    </a:srgbClr>
                  </a:outerShdw>
                </a:effectLst>
              </a:rPr>
              <a:t>04</a:t>
            </a:r>
          </a:p>
        </p:txBody>
      </p:sp>
    </p:spTree>
    <p:extLst>
      <p:ext uri="{BB962C8B-B14F-4D97-AF65-F5344CB8AC3E}">
        <p14:creationId xmlns:p14="http://schemas.microsoft.com/office/powerpoint/2010/main" val="750195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fade">
                                      <p:cBhvr>
                                        <p:cTn id="7" dur="500"/>
                                        <p:tgtEl>
                                          <p:spTgt spid="6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6"/>
                                        </p:tgtEl>
                                        <p:attrNameLst>
                                          <p:attrName>style.visibility</p:attrName>
                                        </p:attrNameLst>
                                      </p:cBhvr>
                                      <p:to>
                                        <p:strVal val="visible"/>
                                      </p:to>
                                    </p:set>
                                    <p:animEffect transition="in" filter="fade">
                                      <p:cBhvr>
                                        <p:cTn id="10" dur="500"/>
                                        <p:tgtEl>
                                          <p:spTgt spid="6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fade">
                                      <p:cBhvr>
                                        <p:cTn id="15" dur="500"/>
                                        <p:tgtEl>
                                          <p:spTgt spid="6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fade">
                                      <p:cBhvr>
                                        <p:cTn id="18" dur="500"/>
                                        <p:tgtEl>
                                          <p:spTgt spid="6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500"/>
                                        <p:tgtEl>
                                          <p:spTgt spid="6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fade">
                                      <p:cBhvr>
                                        <p:cTn id="26" dur="500"/>
                                        <p:tgtEl>
                                          <p:spTgt spid="7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6" grpId="0"/>
      <p:bldP spid="69" grpId="0"/>
      <p:bldP spid="72" grpId="0"/>
      <p:bldP spid="11" grpId="0"/>
      <p:bldP spid="13"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Parallelogram 60">
            <a:extLst>
              <a:ext uri="{FF2B5EF4-FFF2-40B4-BE49-F238E27FC236}">
                <a16:creationId xmlns:a16="http://schemas.microsoft.com/office/drawing/2014/main" id="{27DA14ED-6722-493A-8355-6AC9A0A2FF81}"/>
              </a:ext>
            </a:extLst>
          </p:cNvPr>
          <p:cNvSpPr/>
          <p:nvPr/>
        </p:nvSpPr>
        <p:spPr>
          <a:xfrm flipH="1">
            <a:off x="406035" y="2281593"/>
            <a:ext cx="1424022" cy="1068017"/>
          </a:xfrm>
          <a:prstGeom prst="parallelogram">
            <a:avLst>
              <a:gd name="adj" fmla="val 29040"/>
            </a:avLst>
          </a:prstGeom>
          <a:solidFill>
            <a:srgbClr val="BB5B43"/>
          </a:solidFill>
          <a:ln>
            <a:noFill/>
          </a:ln>
          <a:effectLst>
            <a:innerShdw dist="152400" dir="84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tIns="777240" rtlCol="0" anchor="b" anchorCtr="0"/>
          <a:lstStyle/>
          <a:p>
            <a:r>
              <a:rPr lang="en-US" sz="5400" b="1" dirty="0">
                <a:effectLst>
                  <a:outerShdw blurRad="38100" dist="38100" dir="2700000" algn="tl">
                    <a:srgbClr val="000000">
                      <a:alpha val="43137"/>
                    </a:srgbClr>
                  </a:outerShdw>
                </a:effectLst>
              </a:rPr>
              <a:t>01</a:t>
            </a:r>
          </a:p>
        </p:txBody>
      </p:sp>
      <p:sp>
        <p:nvSpPr>
          <p:cNvPr id="62" name="Parallelogram 61">
            <a:extLst>
              <a:ext uri="{FF2B5EF4-FFF2-40B4-BE49-F238E27FC236}">
                <a16:creationId xmlns:a16="http://schemas.microsoft.com/office/drawing/2014/main" id="{51C62417-4091-45A3-A851-3B9B0D43ED67}"/>
              </a:ext>
            </a:extLst>
          </p:cNvPr>
          <p:cNvSpPr/>
          <p:nvPr/>
        </p:nvSpPr>
        <p:spPr>
          <a:xfrm flipH="1">
            <a:off x="479384" y="4471281"/>
            <a:ext cx="1424022" cy="1068017"/>
          </a:xfrm>
          <a:prstGeom prst="parallelogram">
            <a:avLst>
              <a:gd name="adj" fmla="val 29040"/>
            </a:avLst>
          </a:prstGeom>
          <a:solidFill>
            <a:srgbClr val="264B80"/>
          </a:solidFill>
          <a:ln>
            <a:noFill/>
          </a:ln>
          <a:effectLst>
            <a:innerShdw dist="152400" dir="84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77240" rIns="91440" bIns="45720" numCol="1" spcCol="0" rtlCol="0" fromWordArt="0" anchor="b" anchorCtr="0" forceAA="0" compatLnSpc="1">
            <a:prstTxWarp prst="textNoShape">
              <a:avLst/>
            </a:prstTxWarp>
            <a:noAutofit/>
          </a:bodyPr>
          <a:lstStyle/>
          <a:p>
            <a:r>
              <a:rPr lang="en-US" sz="5400" b="1" dirty="0">
                <a:effectLst>
                  <a:outerShdw blurRad="38100" dist="38100" dir="2700000" algn="tl">
                    <a:srgbClr val="000000">
                      <a:alpha val="43137"/>
                    </a:srgbClr>
                  </a:outerShdw>
                </a:effectLst>
              </a:rPr>
              <a:t>02</a:t>
            </a:r>
          </a:p>
        </p:txBody>
      </p:sp>
      <p:sp>
        <p:nvSpPr>
          <p:cNvPr id="66" name="TextBox 65">
            <a:extLst>
              <a:ext uri="{FF2B5EF4-FFF2-40B4-BE49-F238E27FC236}">
                <a16:creationId xmlns:a16="http://schemas.microsoft.com/office/drawing/2014/main" id="{E4171DA3-84D6-4DEE-9894-B87EDEB590B3}"/>
              </a:ext>
            </a:extLst>
          </p:cNvPr>
          <p:cNvSpPr txBox="1"/>
          <p:nvPr/>
        </p:nvSpPr>
        <p:spPr>
          <a:xfrm>
            <a:off x="2115565" y="2117825"/>
            <a:ext cx="3980435" cy="1515800"/>
          </a:xfrm>
          <a:prstGeom prst="rect">
            <a:avLst/>
          </a:prstGeom>
          <a:noFill/>
        </p:spPr>
        <p:txBody>
          <a:bodyPr wrap="square" lIns="0" rIns="0" rtlCol="0" anchor="t">
            <a:spAutoFit/>
          </a:bodyPr>
          <a:lstStyle/>
          <a:p>
            <a:pPr algn="just"/>
            <a:r>
              <a:rPr lang="en-US" sz="1850" dirty="0">
                <a:latin typeface="Franklin Gothic Medium Cond" panose="020B0606030402020204" pitchFamily="34" charset="0"/>
              </a:rPr>
              <a:t>The reviewing authority shall within 60 days upon receipt review the SK AB/SB on their compliance with the priority PPAs identified under Section 20 (c) of RA No. 10742, and with other existing laws, rules and regulations. </a:t>
            </a:r>
          </a:p>
        </p:txBody>
      </p:sp>
      <p:sp>
        <p:nvSpPr>
          <p:cNvPr id="69" name="TextBox 68">
            <a:extLst>
              <a:ext uri="{FF2B5EF4-FFF2-40B4-BE49-F238E27FC236}">
                <a16:creationId xmlns:a16="http://schemas.microsoft.com/office/drawing/2014/main" id="{2BA67B17-3B27-4047-AFE4-6DA11C0DEE4F}"/>
              </a:ext>
            </a:extLst>
          </p:cNvPr>
          <p:cNvSpPr txBox="1"/>
          <p:nvPr/>
        </p:nvSpPr>
        <p:spPr>
          <a:xfrm>
            <a:off x="2115565" y="4343569"/>
            <a:ext cx="4002059" cy="1323439"/>
          </a:xfrm>
          <a:prstGeom prst="rect">
            <a:avLst/>
          </a:prstGeom>
          <a:noFill/>
        </p:spPr>
        <p:txBody>
          <a:bodyPr wrap="square" lIns="0" rIns="0" rtlCol="0" anchor="t">
            <a:spAutoFit/>
          </a:bodyPr>
          <a:lstStyle/>
          <a:p>
            <a:pPr algn="just"/>
            <a:r>
              <a:rPr lang="en-US" sz="2000" dirty="0">
                <a:latin typeface="Franklin Gothic Medium Cond" panose="020B0606030402020204" pitchFamily="34" charset="0"/>
              </a:rPr>
              <a:t>Depending on its findings, the sangguniang panlungsod or sangguniang bayan may render the following review actions.</a:t>
            </a:r>
          </a:p>
        </p:txBody>
      </p:sp>
      <p:sp>
        <p:nvSpPr>
          <p:cNvPr id="9" name="Title 4">
            <a:extLst>
              <a:ext uri="{FF2B5EF4-FFF2-40B4-BE49-F238E27FC236}">
                <a16:creationId xmlns:a16="http://schemas.microsoft.com/office/drawing/2014/main" id="{CFFDEE06-3CB2-40CA-BE50-115B2F1E5988}"/>
              </a:ext>
            </a:extLst>
          </p:cNvPr>
          <p:cNvSpPr txBox="1">
            <a:spLocks/>
          </p:cNvSpPr>
          <p:nvPr/>
        </p:nvSpPr>
        <p:spPr>
          <a:xfrm>
            <a:off x="152400" y="670830"/>
            <a:ext cx="11887200" cy="1240088"/>
          </a:xfrm>
          <a:prstGeom prst="rect">
            <a:avLst/>
          </a:prstGeom>
        </p:spPr>
        <p:txBody>
          <a:bodyPr vert="horz" lIns="68580" tIns="34290" rIns="68580" bIns="3429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a:latin typeface="Franklin Gothic Demi Cond"/>
                <a:cs typeface="Times New Roman"/>
              </a:rPr>
              <a:t>BUDGET REVIEW BY THE SANGGUNIANG PANLUNGSOD </a:t>
            </a:r>
          </a:p>
          <a:p>
            <a:r>
              <a:rPr lang="en-US" sz="4000" b="1" dirty="0">
                <a:latin typeface="Franklin Gothic Demi Cond"/>
                <a:cs typeface="Times New Roman"/>
              </a:rPr>
              <a:t>OR SANGGUNIANG BAYAN</a:t>
            </a:r>
          </a:p>
        </p:txBody>
      </p:sp>
    </p:spTree>
    <p:extLst>
      <p:ext uri="{BB962C8B-B14F-4D97-AF65-F5344CB8AC3E}">
        <p14:creationId xmlns:p14="http://schemas.microsoft.com/office/powerpoint/2010/main" val="85011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fade">
                                      <p:cBhvr>
                                        <p:cTn id="7" dur="500"/>
                                        <p:tgtEl>
                                          <p:spTgt spid="6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6"/>
                                        </p:tgtEl>
                                        <p:attrNameLst>
                                          <p:attrName>style.visibility</p:attrName>
                                        </p:attrNameLst>
                                      </p:cBhvr>
                                      <p:to>
                                        <p:strVal val="visible"/>
                                      </p:to>
                                    </p:set>
                                    <p:animEffect transition="in" filter="fade">
                                      <p:cBhvr>
                                        <p:cTn id="10" dur="500"/>
                                        <p:tgtEl>
                                          <p:spTgt spid="6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fade">
                                      <p:cBhvr>
                                        <p:cTn id="15" dur="500"/>
                                        <p:tgtEl>
                                          <p:spTgt spid="6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fade">
                                      <p:cBhvr>
                                        <p:cTn id="18"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6" grpId="0"/>
      <p:bldP spid="69"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Parallelogram 60">
            <a:extLst>
              <a:ext uri="{FF2B5EF4-FFF2-40B4-BE49-F238E27FC236}">
                <a16:creationId xmlns:a16="http://schemas.microsoft.com/office/drawing/2014/main" id="{27DA14ED-6722-493A-8355-6AC9A0A2FF81}"/>
              </a:ext>
            </a:extLst>
          </p:cNvPr>
          <p:cNvSpPr/>
          <p:nvPr/>
        </p:nvSpPr>
        <p:spPr>
          <a:xfrm flipH="1">
            <a:off x="259463" y="2125159"/>
            <a:ext cx="1424022" cy="1068017"/>
          </a:xfrm>
          <a:prstGeom prst="parallelogram">
            <a:avLst>
              <a:gd name="adj" fmla="val 29040"/>
            </a:avLst>
          </a:prstGeom>
          <a:solidFill>
            <a:schemeClr val="accent1">
              <a:lumMod val="60000"/>
              <a:lumOff val="40000"/>
            </a:schemeClr>
          </a:solidFill>
          <a:ln>
            <a:noFill/>
          </a:ln>
          <a:effectLst>
            <a:innerShdw dist="152400" dir="84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tIns="777240" rtlCol="0" anchor="b" anchorCtr="0"/>
          <a:lstStyle/>
          <a:p>
            <a:r>
              <a:rPr lang="en-US" sz="5400" b="1" dirty="0">
                <a:effectLst>
                  <a:outerShdw blurRad="38100" dist="38100" dir="2700000" algn="tl">
                    <a:srgbClr val="000000">
                      <a:alpha val="43137"/>
                    </a:srgbClr>
                  </a:outerShdw>
                </a:effectLst>
              </a:rPr>
              <a:t>01</a:t>
            </a:r>
          </a:p>
        </p:txBody>
      </p:sp>
      <p:sp>
        <p:nvSpPr>
          <p:cNvPr id="62" name="Parallelogram 61">
            <a:extLst>
              <a:ext uri="{FF2B5EF4-FFF2-40B4-BE49-F238E27FC236}">
                <a16:creationId xmlns:a16="http://schemas.microsoft.com/office/drawing/2014/main" id="{51C62417-4091-45A3-A851-3B9B0D43ED67}"/>
              </a:ext>
            </a:extLst>
          </p:cNvPr>
          <p:cNvSpPr/>
          <p:nvPr/>
        </p:nvSpPr>
        <p:spPr>
          <a:xfrm flipH="1">
            <a:off x="294188" y="4437588"/>
            <a:ext cx="1424022" cy="1068017"/>
          </a:xfrm>
          <a:prstGeom prst="parallelogram">
            <a:avLst>
              <a:gd name="adj" fmla="val 29040"/>
            </a:avLst>
          </a:prstGeom>
          <a:solidFill>
            <a:schemeClr val="accent6">
              <a:lumMod val="60000"/>
              <a:lumOff val="40000"/>
            </a:schemeClr>
          </a:solidFill>
          <a:ln>
            <a:noFill/>
          </a:ln>
          <a:effectLst>
            <a:innerShdw dist="152400" dir="84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77240" rIns="91440" bIns="45720" numCol="1" spcCol="0" rtlCol="0" fromWordArt="0" anchor="b" anchorCtr="0" forceAA="0" compatLnSpc="1">
            <a:prstTxWarp prst="textNoShape">
              <a:avLst/>
            </a:prstTxWarp>
            <a:noAutofit/>
          </a:bodyPr>
          <a:lstStyle/>
          <a:p>
            <a:r>
              <a:rPr lang="en-US" sz="5400" b="1" dirty="0">
                <a:effectLst>
                  <a:outerShdw blurRad="38100" dist="38100" dir="2700000" algn="tl">
                    <a:srgbClr val="000000">
                      <a:alpha val="43137"/>
                    </a:srgbClr>
                  </a:outerShdw>
                </a:effectLst>
              </a:rPr>
              <a:t>02</a:t>
            </a:r>
          </a:p>
        </p:txBody>
      </p:sp>
      <p:sp>
        <p:nvSpPr>
          <p:cNvPr id="63" name="Parallelogram 62">
            <a:extLst>
              <a:ext uri="{FF2B5EF4-FFF2-40B4-BE49-F238E27FC236}">
                <a16:creationId xmlns:a16="http://schemas.microsoft.com/office/drawing/2014/main" id="{A7F7AA09-2CDD-43F1-AA42-7A9E7771252F}"/>
              </a:ext>
            </a:extLst>
          </p:cNvPr>
          <p:cNvSpPr/>
          <p:nvPr/>
        </p:nvSpPr>
        <p:spPr>
          <a:xfrm flipH="1">
            <a:off x="6096000" y="2125159"/>
            <a:ext cx="1424022" cy="1068017"/>
          </a:xfrm>
          <a:prstGeom prst="parallelogram">
            <a:avLst>
              <a:gd name="adj" fmla="val 29040"/>
            </a:avLst>
          </a:prstGeom>
          <a:solidFill>
            <a:schemeClr val="accent4">
              <a:lumMod val="60000"/>
              <a:lumOff val="40000"/>
            </a:schemeClr>
          </a:solidFill>
          <a:ln>
            <a:noFill/>
          </a:ln>
          <a:effectLst>
            <a:innerShdw dist="152400" dir="84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77240" rIns="91440" bIns="45720" numCol="1" spcCol="0" rtlCol="0" fromWordArt="0" anchor="b" anchorCtr="0" forceAA="0" compatLnSpc="1">
            <a:prstTxWarp prst="textNoShape">
              <a:avLst/>
            </a:prstTxWarp>
            <a:noAutofit/>
          </a:bodyPr>
          <a:lstStyle/>
          <a:p>
            <a:r>
              <a:rPr lang="en-US" sz="5400" b="1" dirty="0">
                <a:effectLst>
                  <a:outerShdw blurRad="38100" dist="38100" dir="2700000" algn="tl">
                    <a:srgbClr val="000000">
                      <a:alpha val="43137"/>
                    </a:srgbClr>
                  </a:outerShdw>
                </a:effectLst>
              </a:rPr>
              <a:t>03</a:t>
            </a:r>
          </a:p>
        </p:txBody>
      </p:sp>
      <p:sp>
        <p:nvSpPr>
          <p:cNvPr id="66" name="TextBox 65">
            <a:extLst>
              <a:ext uri="{FF2B5EF4-FFF2-40B4-BE49-F238E27FC236}">
                <a16:creationId xmlns:a16="http://schemas.microsoft.com/office/drawing/2014/main" id="{E4171DA3-84D6-4DEE-9894-B87EDEB590B3}"/>
              </a:ext>
            </a:extLst>
          </p:cNvPr>
          <p:cNvSpPr txBox="1"/>
          <p:nvPr/>
        </p:nvSpPr>
        <p:spPr>
          <a:xfrm>
            <a:off x="1930368" y="2016425"/>
            <a:ext cx="3708431" cy="1200329"/>
          </a:xfrm>
          <a:prstGeom prst="rect">
            <a:avLst/>
          </a:prstGeom>
          <a:noFill/>
        </p:spPr>
        <p:txBody>
          <a:bodyPr wrap="square" lIns="0" rIns="0" rtlCol="0" anchor="t">
            <a:spAutoFit/>
          </a:bodyPr>
          <a:lstStyle/>
          <a:p>
            <a:pPr algn="just"/>
            <a:r>
              <a:rPr lang="en-US" sz="3600" dirty="0">
                <a:latin typeface="Franklin Gothic Medium Cond" panose="020B0606030402020204" pitchFamily="34" charset="0"/>
              </a:rPr>
              <a:t>OPERATIVE IN ITS ENTIRETY</a:t>
            </a:r>
          </a:p>
        </p:txBody>
      </p:sp>
      <p:sp>
        <p:nvSpPr>
          <p:cNvPr id="69" name="TextBox 68">
            <a:extLst>
              <a:ext uri="{FF2B5EF4-FFF2-40B4-BE49-F238E27FC236}">
                <a16:creationId xmlns:a16="http://schemas.microsoft.com/office/drawing/2014/main" id="{2BA67B17-3B27-4047-AFE4-6DA11C0DEE4F}"/>
              </a:ext>
            </a:extLst>
          </p:cNvPr>
          <p:cNvSpPr txBox="1"/>
          <p:nvPr/>
        </p:nvSpPr>
        <p:spPr>
          <a:xfrm>
            <a:off x="1930912" y="4177591"/>
            <a:ext cx="3707887" cy="1569660"/>
          </a:xfrm>
          <a:prstGeom prst="rect">
            <a:avLst/>
          </a:prstGeom>
          <a:noFill/>
        </p:spPr>
        <p:txBody>
          <a:bodyPr wrap="square" lIns="0" rIns="0" rtlCol="0" anchor="t">
            <a:spAutoFit/>
          </a:bodyPr>
          <a:lstStyle/>
          <a:p>
            <a:pPr algn="just"/>
            <a:r>
              <a:rPr lang="en-US" sz="3200" dirty="0">
                <a:latin typeface="Franklin Gothic Medium Cond" panose="020B0606030402020204" pitchFamily="34" charset="0"/>
              </a:rPr>
              <a:t>OPERATIVE IN ITS ENTIRETY, SUBJECT TO CONDITIONS</a:t>
            </a:r>
          </a:p>
        </p:txBody>
      </p:sp>
      <p:sp>
        <p:nvSpPr>
          <p:cNvPr id="72" name="TextBox 71">
            <a:extLst>
              <a:ext uri="{FF2B5EF4-FFF2-40B4-BE49-F238E27FC236}">
                <a16:creationId xmlns:a16="http://schemas.microsoft.com/office/drawing/2014/main" id="{0282D51D-44BB-4B8E-B6ED-D1D1B4301931}"/>
              </a:ext>
            </a:extLst>
          </p:cNvPr>
          <p:cNvSpPr txBox="1"/>
          <p:nvPr/>
        </p:nvSpPr>
        <p:spPr>
          <a:xfrm>
            <a:off x="7724496" y="1954963"/>
            <a:ext cx="3926839" cy="1200329"/>
          </a:xfrm>
          <a:prstGeom prst="rect">
            <a:avLst/>
          </a:prstGeom>
          <a:noFill/>
        </p:spPr>
        <p:txBody>
          <a:bodyPr wrap="square" lIns="0" rIns="0" rtlCol="0" anchor="t">
            <a:spAutoFit/>
          </a:bodyPr>
          <a:lstStyle/>
          <a:p>
            <a:pPr algn="just"/>
            <a:r>
              <a:rPr lang="en-US" sz="3600" dirty="0">
                <a:latin typeface="Franklin Gothic Medium Cond" panose="020B0606030402020204" pitchFamily="34" charset="0"/>
              </a:rPr>
              <a:t>INOPERATIVE IN ITS ENTIRETY</a:t>
            </a:r>
          </a:p>
        </p:txBody>
      </p:sp>
      <p:sp>
        <p:nvSpPr>
          <p:cNvPr id="73" name="Parallelogram 72">
            <a:extLst>
              <a:ext uri="{FF2B5EF4-FFF2-40B4-BE49-F238E27FC236}">
                <a16:creationId xmlns:a16="http://schemas.microsoft.com/office/drawing/2014/main" id="{2DDF234A-7F0B-48F3-84EA-97F6D76BF615}"/>
              </a:ext>
            </a:extLst>
          </p:cNvPr>
          <p:cNvSpPr/>
          <p:nvPr/>
        </p:nvSpPr>
        <p:spPr>
          <a:xfrm flipH="1">
            <a:off x="6096000" y="4409239"/>
            <a:ext cx="1424022" cy="1068017"/>
          </a:xfrm>
          <a:prstGeom prst="parallelogram">
            <a:avLst>
              <a:gd name="adj" fmla="val 29040"/>
            </a:avLst>
          </a:prstGeom>
          <a:solidFill>
            <a:schemeClr val="accent2">
              <a:lumMod val="40000"/>
              <a:lumOff val="60000"/>
            </a:schemeClr>
          </a:solidFill>
          <a:ln>
            <a:noFill/>
          </a:ln>
          <a:effectLst>
            <a:innerShdw dist="152400" dir="84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77240" rIns="91440" bIns="45720" numCol="1" spcCol="0" rtlCol="0" fromWordArt="0" anchor="b" anchorCtr="0" forceAA="0" compatLnSpc="1">
            <a:prstTxWarp prst="textNoShape">
              <a:avLst/>
            </a:prstTxWarp>
            <a:noAutofit/>
          </a:bodyPr>
          <a:lstStyle/>
          <a:p>
            <a:r>
              <a:rPr lang="en-US" sz="5400" b="1" dirty="0">
                <a:solidFill>
                  <a:schemeClr val="bg1"/>
                </a:solidFill>
              </a:rPr>
              <a:t>04</a:t>
            </a:r>
          </a:p>
        </p:txBody>
      </p:sp>
      <p:sp>
        <p:nvSpPr>
          <p:cNvPr id="11" name="Title 4">
            <a:extLst>
              <a:ext uri="{FF2B5EF4-FFF2-40B4-BE49-F238E27FC236}">
                <a16:creationId xmlns:a16="http://schemas.microsoft.com/office/drawing/2014/main" id="{02F0AA7F-BC2D-424F-8728-F360BAE28ECC}"/>
              </a:ext>
            </a:extLst>
          </p:cNvPr>
          <p:cNvSpPr txBox="1">
            <a:spLocks/>
          </p:cNvSpPr>
          <p:nvPr/>
        </p:nvSpPr>
        <p:spPr>
          <a:xfrm>
            <a:off x="128016" y="600417"/>
            <a:ext cx="11887200" cy="1240088"/>
          </a:xfrm>
          <a:prstGeom prst="rect">
            <a:avLst/>
          </a:prstGeom>
        </p:spPr>
        <p:txBody>
          <a:bodyPr vert="horz" lIns="68580" tIns="34290" rIns="68580" bIns="3429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000" b="1" dirty="0">
                <a:latin typeface="Franklin Gothic Demi Cond"/>
                <a:cs typeface="Times New Roman"/>
              </a:rPr>
              <a:t>REVIEW ACTIONS</a:t>
            </a:r>
          </a:p>
        </p:txBody>
      </p:sp>
      <p:sp>
        <p:nvSpPr>
          <p:cNvPr id="12" name="TextBox 11">
            <a:extLst>
              <a:ext uri="{FF2B5EF4-FFF2-40B4-BE49-F238E27FC236}">
                <a16:creationId xmlns:a16="http://schemas.microsoft.com/office/drawing/2014/main" id="{D44FC7DA-6351-4328-825E-2E6CC0D72C43}"/>
              </a:ext>
            </a:extLst>
          </p:cNvPr>
          <p:cNvSpPr txBox="1"/>
          <p:nvPr/>
        </p:nvSpPr>
        <p:spPr>
          <a:xfrm>
            <a:off x="7724496" y="4554045"/>
            <a:ext cx="4055128" cy="646331"/>
          </a:xfrm>
          <a:prstGeom prst="rect">
            <a:avLst/>
          </a:prstGeom>
          <a:noFill/>
        </p:spPr>
        <p:txBody>
          <a:bodyPr wrap="square" lIns="0" rIns="0" rtlCol="0" anchor="t">
            <a:spAutoFit/>
          </a:bodyPr>
          <a:lstStyle/>
          <a:p>
            <a:pPr algn="just"/>
            <a:r>
              <a:rPr lang="en-US" sz="3600" dirty="0">
                <a:latin typeface="Franklin Gothic Medium Cond" panose="020B0606030402020204" pitchFamily="34" charset="0"/>
              </a:rPr>
              <a:t>INOPERATIVE IN PART</a:t>
            </a:r>
          </a:p>
        </p:txBody>
      </p:sp>
    </p:spTree>
    <p:extLst>
      <p:ext uri="{BB962C8B-B14F-4D97-AF65-F5344CB8AC3E}">
        <p14:creationId xmlns:p14="http://schemas.microsoft.com/office/powerpoint/2010/main" val="1931253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fade">
                                      <p:cBhvr>
                                        <p:cTn id="7" dur="500"/>
                                        <p:tgtEl>
                                          <p:spTgt spid="6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6"/>
                                        </p:tgtEl>
                                        <p:attrNameLst>
                                          <p:attrName>style.visibility</p:attrName>
                                        </p:attrNameLst>
                                      </p:cBhvr>
                                      <p:to>
                                        <p:strVal val="visible"/>
                                      </p:to>
                                    </p:set>
                                    <p:animEffect transition="in" filter="fade">
                                      <p:cBhvr>
                                        <p:cTn id="10" dur="500"/>
                                        <p:tgtEl>
                                          <p:spTgt spid="6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fade">
                                      <p:cBhvr>
                                        <p:cTn id="15" dur="500"/>
                                        <p:tgtEl>
                                          <p:spTgt spid="6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fade">
                                      <p:cBhvr>
                                        <p:cTn id="18" dur="500"/>
                                        <p:tgtEl>
                                          <p:spTgt spid="6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500"/>
                                        <p:tgtEl>
                                          <p:spTgt spid="6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fade">
                                      <p:cBhvr>
                                        <p:cTn id="26" dur="500"/>
                                        <p:tgtEl>
                                          <p:spTgt spid="7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73"/>
                                        </p:tgtEl>
                                        <p:attrNameLst>
                                          <p:attrName>style.visibility</p:attrName>
                                        </p:attrNameLst>
                                      </p:cBhvr>
                                      <p:to>
                                        <p:strVal val="visible"/>
                                      </p:to>
                                    </p:set>
                                    <p:animEffect transition="in" filter="fade">
                                      <p:cBhvr>
                                        <p:cTn id="31" dur="500"/>
                                        <p:tgtEl>
                                          <p:spTgt spid="7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6" grpId="0"/>
      <p:bldP spid="69" grpId="0"/>
      <p:bldP spid="72" grpId="0"/>
      <p:bldP spid="73" grpId="0" animBg="1"/>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9">
            <a:extLst>
              <a:ext uri="{FF2B5EF4-FFF2-40B4-BE49-F238E27FC236}">
                <a16:creationId xmlns:a16="http://schemas.microsoft.com/office/drawing/2014/main" id="{3C743DBC-E40B-4126-ABD0-9B876E40FD9F}"/>
              </a:ext>
            </a:extLst>
          </p:cNvPr>
          <p:cNvGraphicFramePr/>
          <p:nvPr>
            <p:extLst>
              <p:ext uri="{D42A27DB-BD31-4B8C-83A1-F6EECF244321}">
                <p14:modId xmlns:p14="http://schemas.microsoft.com/office/powerpoint/2010/main" val="1560765827"/>
              </p:ext>
            </p:extLst>
          </p:nvPr>
        </p:nvGraphicFramePr>
        <p:xfrm>
          <a:off x="6084916" y="2339046"/>
          <a:ext cx="5612237" cy="2381289"/>
        </p:xfrm>
        <a:graphic>
          <a:graphicData uri="http://schemas.openxmlformats.org/drawingml/2006/table">
            <a:tbl>
              <a:tblPr/>
              <a:tblGrid>
                <a:gridCol w="2145322">
                  <a:extLst>
                    <a:ext uri="{9D8B030D-6E8A-4147-A177-3AD203B41FA5}">
                      <a16:colId xmlns:a16="http://schemas.microsoft.com/office/drawing/2014/main" val="20000"/>
                    </a:ext>
                  </a:extLst>
                </a:gridCol>
                <a:gridCol w="1778286">
                  <a:extLst>
                    <a:ext uri="{9D8B030D-6E8A-4147-A177-3AD203B41FA5}">
                      <a16:colId xmlns:a16="http://schemas.microsoft.com/office/drawing/2014/main" val="20001"/>
                    </a:ext>
                  </a:extLst>
                </a:gridCol>
                <a:gridCol w="1688629">
                  <a:extLst>
                    <a:ext uri="{9D8B030D-6E8A-4147-A177-3AD203B41FA5}">
                      <a16:colId xmlns:a16="http://schemas.microsoft.com/office/drawing/2014/main" val="20002"/>
                    </a:ext>
                  </a:extLst>
                </a:gridCol>
              </a:tblGrid>
              <a:tr h="453429">
                <a:tc>
                  <a:txBody>
                    <a:bodyPr/>
                    <a:lstStyle/>
                    <a:p>
                      <a:pPr algn="ctr">
                        <a:lnSpc>
                          <a:spcPct val="115000"/>
                        </a:lnSpc>
                        <a:defRPr sz="1800"/>
                      </a:pPr>
                      <a:r>
                        <a:rPr lang="en-US" sz="2200" b="1" dirty="0">
                          <a:latin typeface="Franklin Gothic Medium Cond" panose="020B0606030402020204" pitchFamily="34" charset="0"/>
                          <a:ea typeface="Franklin Gothic Medium Cond"/>
                          <a:cs typeface="Franklin Gothic Medium Cond"/>
                          <a:sym typeface="Franklin Gothic Medium Cond"/>
                        </a:rPr>
                        <a:t>LEVEL OF LGU</a:t>
                      </a:r>
                    </a:p>
                  </a:txBody>
                  <a:tcPr marL="0" marR="0" marT="0" marB="0" anchor="ctr" horzOverflow="overflow">
                    <a:noFill/>
                  </a:tcPr>
                </a:tc>
                <a:tc>
                  <a:txBody>
                    <a:bodyPr/>
                    <a:lstStyle/>
                    <a:p>
                      <a:pPr algn="ctr">
                        <a:lnSpc>
                          <a:spcPct val="115000"/>
                        </a:lnSpc>
                        <a:defRPr sz="1800"/>
                      </a:pPr>
                      <a:r>
                        <a:rPr lang="en-US" sz="2200" b="1" dirty="0">
                          <a:latin typeface="Franklin Gothic Medium Cond" panose="020B0606030402020204" pitchFamily="34" charset="0"/>
                          <a:ea typeface="Franklin Gothic Medium Cond"/>
                          <a:cs typeface="Franklin Gothic Medium Cond"/>
                          <a:sym typeface="Franklin Gothic Medium Cond"/>
                        </a:rPr>
                        <a:t>NO. OF LGUs</a:t>
                      </a:r>
                    </a:p>
                  </a:txBody>
                  <a:tcPr marL="0" marR="0" marT="0" marB="0" anchor="ctr" horzOverflow="overflow">
                    <a:noFill/>
                  </a:tcPr>
                </a:tc>
                <a:tc>
                  <a:txBody>
                    <a:bodyPr/>
                    <a:lstStyle/>
                    <a:p>
                      <a:pPr algn="ctr">
                        <a:lnSpc>
                          <a:spcPct val="115000"/>
                        </a:lnSpc>
                        <a:defRPr sz="1800"/>
                      </a:pPr>
                      <a:r>
                        <a:rPr lang="en-US" sz="2200" b="1" dirty="0">
                          <a:latin typeface="Franklin Gothic Medium Cond" panose="020B0606030402020204" pitchFamily="34" charset="0"/>
                          <a:ea typeface="Franklin Gothic Medium Cond"/>
                          <a:cs typeface="Franklin Gothic Medium Cond"/>
                          <a:sym typeface="Franklin Gothic Medium Cond"/>
                        </a:rPr>
                        <a:t>% ALLOCATION</a:t>
                      </a:r>
                    </a:p>
                  </a:txBody>
                  <a:tcPr marL="0" marR="0" marT="0" marB="0" anchor="ctr" horzOverflow="overflow">
                    <a:noFill/>
                  </a:tcPr>
                </a:tc>
                <a:extLst>
                  <a:ext uri="{0D108BD9-81ED-4DB2-BD59-A6C34878D82A}">
                    <a16:rowId xmlns:a16="http://schemas.microsoft.com/office/drawing/2014/main" val="10000"/>
                  </a:ext>
                </a:extLst>
              </a:tr>
              <a:tr h="216820">
                <a:tc>
                  <a:txBody>
                    <a:bodyPr/>
                    <a:lstStyle/>
                    <a:p>
                      <a:pPr algn="ctr">
                        <a:lnSpc>
                          <a:spcPct val="115000"/>
                        </a:lnSpc>
                        <a:defRPr sz="1800"/>
                      </a:pPr>
                      <a:r>
                        <a:rPr lang="en-US" sz="2400">
                          <a:latin typeface="Franklin Gothic Medium Cond" panose="020B0606030402020204" pitchFamily="34" charset="0"/>
                          <a:ea typeface="Franklin Gothic Book"/>
                          <a:cs typeface="Franklin Gothic Book"/>
                          <a:sym typeface="Franklin Gothic Book"/>
                        </a:rPr>
                        <a:t>Provinces</a:t>
                      </a:r>
                    </a:p>
                  </a:txBody>
                  <a:tcPr marL="0" marR="0" marT="0" marB="0" horzOverflow="overflow">
                    <a:noFill/>
                  </a:tcPr>
                </a:tc>
                <a:tc>
                  <a:txBody>
                    <a:bodyPr/>
                    <a:lstStyle/>
                    <a:p>
                      <a:pPr algn="ctr">
                        <a:lnSpc>
                          <a:spcPct val="115000"/>
                        </a:lnSpc>
                        <a:defRPr sz="1800"/>
                      </a:pPr>
                      <a:r>
                        <a:rPr lang="en-US" sz="2400" dirty="0">
                          <a:latin typeface="Franklin Gothic Medium Cond" panose="020B0606030402020204" pitchFamily="34" charset="0"/>
                          <a:ea typeface="Franklin Gothic Book"/>
                          <a:cs typeface="Franklin Gothic Book"/>
                          <a:sym typeface="Franklin Gothic Book"/>
                        </a:rPr>
                        <a:t>           83</a:t>
                      </a:r>
                      <a:r>
                        <a:rPr lang="en-US" sz="2400" baseline="30000" dirty="0">
                          <a:latin typeface="Franklin Gothic Medium Cond" panose="020B0606030402020204" pitchFamily="34" charset="0"/>
                          <a:ea typeface="Franklin Gothic Book"/>
                          <a:cs typeface="Franklin Gothic Book"/>
                          <a:sym typeface="Franklin Gothic Book"/>
                        </a:rPr>
                        <a:t>1</a:t>
                      </a:r>
                      <a:endParaRPr lang="en-US" sz="2400" dirty="0">
                        <a:latin typeface="Franklin Gothic Medium Cond" panose="020B0606030402020204" pitchFamily="34" charset="0"/>
                        <a:ea typeface="Franklin Gothic Book"/>
                        <a:cs typeface="Franklin Gothic Book"/>
                        <a:sym typeface="Franklin Gothic Book"/>
                      </a:endParaRPr>
                    </a:p>
                  </a:txBody>
                  <a:tcPr marL="0" marR="0" marT="0" marB="0" horzOverflow="overflow">
                    <a:noFill/>
                  </a:tcPr>
                </a:tc>
                <a:tc>
                  <a:txBody>
                    <a:bodyPr/>
                    <a:lstStyle/>
                    <a:p>
                      <a:pPr algn="ctr">
                        <a:lnSpc>
                          <a:spcPct val="115000"/>
                        </a:lnSpc>
                        <a:defRPr sz="1800"/>
                      </a:pPr>
                      <a:r>
                        <a:rPr lang="en-US" sz="2400" dirty="0">
                          <a:latin typeface="Franklin Gothic Medium Cond" panose="020B0606030402020204" pitchFamily="34" charset="0"/>
                          <a:ea typeface="Franklin Gothic Book"/>
                          <a:cs typeface="Franklin Gothic Book"/>
                          <a:sym typeface="Franklin Gothic Book"/>
                        </a:rPr>
                        <a:t>23%</a:t>
                      </a:r>
                    </a:p>
                  </a:txBody>
                  <a:tcPr marL="0" marR="0" marT="0" marB="0" horzOverflow="overflow">
                    <a:noFill/>
                  </a:tcPr>
                </a:tc>
                <a:extLst>
                  <a:ext uri="{0D108BD9-81ED-4DB2-BD59-A6C34878D82A}">
                    <a16:rowId xmlns:a16="http://schemas.microsoft.com/office/drawing/2014/main" val="10001"/>
                  </a:ext>
                </a:extLst>
              </a:tr>
              <a:tr h="216820">
                <a:tc>
                  <a:txBody>
                    <a:bodyPr/>
                    <a:lstStyle/>
                    <a:p>
                      <a:pPr algn="ctr">
                        <a:lnSpc>
                          <a:spcPct val="115000"/>
                        </a:lnSpc>
                        <a:defRPr sz="1800"/>
                      </a:pPr>
                      <a:r>
                        <a:rPr lang="en-US" sz="2400">
                          <a:latin typeface="Franklin Gothic Medium Cond" panose="020B0606030402020204" pitchFamily="34" charset="0"/>
                          <a:ea typeface="Franklin Gothic Book"/>
                          <a:cs typeface="Franklin Gothic Book"/>
                          <a:sym typeface="Franklin Gothic Book"/>
                        </a:rPr>
                        <a:t>Cities</a:t>
                      </a:r>
                    </a:p>
                  </a:txBody>
                  <a:tcPr marL="0" marR="0" marT="0" marB="0" horzOverflow="overflow">
                    <a:noFill/>
                  </a:tcPr>
                </a:tc>
                <a:tc>
                  <a:txBody>
                    <a:bodyPr/>
                    <a:lstStyle/>
                    <a:p>
                      <a:pPr algn="ctr">
                        <a:lnSpc>
                          <a:spcPct val="115000"/>
                        </a:lnSpc>
                        <a:defRPr sz="1800"/>
                      </a:pPr>
                      <a:r>
                        <a:rPr lang="en-US" sz="2400" dirty="0">
                          <a:latin typeface="Franklin Gothic Medium Cond" panose="020B0606030402020204" pitchFamily="34" charset="0"/>
                          <a:ea typeface="Franklin Gothic Book"/>
                          <a:cs typeface="Franklin Gothic Book"/>
                          <a:sym typeface="Franklin Gothic Book"/>
                        </a:rPr>
                        <a:t>       149</a:t>
                      </a:r>
                    </a:p>
                  </a:txBody>
                  <a:tcPr marL="0" marR="0" marT="0" marB="0" horzOverflow="overflow">
                    <a:noFill/>
                  </a:tcPr>
                </a:tc>
                <a:tc>
                  <a:txBody>
                    <a:bodyPr/>
                    <a:lstStyle/>
                    <a:p>
                      <a:pPr algn="ctr">
                        <a:lnSpc>
                          <a:spcPct val="115000"/>
                        </a:lnSpc>
                        <a:defRPr sz="1800"/>
                      </a:pPr>
                      <a:r>
                        <a:rPr lang="en-US" sz="2400" dirty="0">
                          <a:latin typeface="Franklin Gothic Medium Cond" panose="020B0606030402020204" pitchFamily="34" charset="0"/>
                          <a:ea typeface="Franklin Gothic Book"/>
                          <a:cs typeface="Franklin Gothic Book"/>
                          <a:sym typeface="Franklin Gothic Book"/>
                        </a:rPr>
                        <a:t>23%</a:t>
                      </a:r>
                    </a:p>
                  </a:txBody>
                  <a:tcPr marL="0" marR="0" marT="0" marB="0" horzOverflow="overflow">
                    <a:noFill/>
                  </a:tcPr>
                </a:tc>
                <a:extLst>
                  <a:ext uri="{0D108BD9-81ED-4DB2-BD59-A6C34878D82A}">
                    <a16:rowId xmlns:a16="http://schemas.microsoft.com/office/drawing/2014/main" val="10002"/>
                  </a:ext>
                </a:extLst>
              </a:tr>
              <a:tr h="216820">
                <a:tc>
                  <a:txBody>
                    <a:bodyPr/>
                    <a:lstStyle/>
                    <a:p>
                      <a:pPr algn="ctr">
                        <a:lnSpc>
                          <a:spcPct val="115000"/>
                        </a:lnSpc>
                        <a:defRPr sz="1800"/>
                      </a:pPr>
                      <a:r>
                        <a:rPr lang="en-US" sz="2400">
                          <a:latin typeface="Franklin Gothic Medium Cond" panose="020B0606030402020204" pitchFamily="34" charset="0"/>
                          <a:ea typeface="Franklin Gothic Book"/>
                          <a:cs typeface="Franklin Gothic Book"/>
                          <a:sym typeface="Franklin Gothic Book"/>
                        </a:rPr>
                        <a:t>Municipalities</a:t>
                      </a:r>
                    </a:p>
                  </a:txBody>
                  <a:tcPr marL="0" marR="0" marT="0" marB="0" horzOverflow="overflow">
                    <a:noFill/>
                  </a:tcPr>
                </a:tc>
                <a:tc>
                  <a:txBody>
                    <a:bodyPr/>
                    <a:lstStyle/>
                    <a:p>
                      <a:pPr algn="ctr">
                        <a:lnSpc>
                          <a:spcPct val="115000"/>
                        </a:lnSpc>
                        <a:defRPr sz="1800"/>
                      </a:pPr>
                      <a:r>
                        <a:rPr lang="en-US" sz="2400" dirty="0">
                          <a:latin typeface="Franklin Gothic Medium Cond" panose="020B0606030402020204" pitchFamily="34" charset="0"/>
                          <a:ea typeface="Franklin Gothic Book"/>
                          <a:cs typeface="Franklin Gothic Book"/>
                          <a:sym typeface="Franklin Gothic Book"/>
                        </a:rPr>
                        <a:t>    1,491</a:t>
                      </a:r>
                    </a:p>
                  </a:txBody>
                  <a:tcPr marL="0" marR="0" marT="0" marB="0" horzOverflow="overflow">
                    <a:noFill/>
                  </a:tcPr>
                </a:tc>
                <a:tc>
                  <a:txBody>
                    <a:bodyPr/>
                    <a:lstStyle/>
                    <a:p>
                      <a:pPr algn="ctr">
                        <a:lnSpc>
                          <a:spcPct val="115000"/>
                        </a:lnSpc>
                        <a:defRPr sz="1800"/>
                      </a:pPr>
                      <a:r>
                        <a:rPr lang="en-US" sz="2400">
                          <a:latin typeface="Franklin Gothic Medium Cond" panose="020B0606030402020204" pitchFamily="34" charset="0"/>
                          <a:ea typeface="Franklin Gothic Book"/>
                          <a:cs typeface="Franklin Gothic Book"/>
                          <a:sym typeface="Franklin Gothic Book"/>
                        </a:rPr>
                        <a:t>34%</a:t>
                      </a:r>
                    </a:p>
                  </a:txBody>
                  <a:tcPr marL="0" marR="0" marT="0" marB="0" horzOverflow="overflow">
                    <a:noFill/>
                  </a:tcPr>
                </a:tc>
                <a:extLst>
                  <a:ext uri="{0D108BD9-81ED-4DB2-BD59-A6C34878D82A}">
                    <a16:rowId xmlns:a16="http://schemas.microsoft.com/office/drawing/2014/main" val="10003"/>
                  </a:ext>
                </a:extLst>
              </a:tr>
              <a:tr h="216820">
                <a:tc>
                  <a:txBody>
                    <a:bodyPr/>
                    <a:lstStyle/>
                    <a:p>
                      <a:pPr algn="ctr">
                        <a:lnSpc>
                          <a:spcPct val="115000"/>
                        </a:lnSpc>
                        <a:defRPr sz="1800"/>
                      </a:pPr>
                      <a:r>
                        <a:rPr lang="en-US" sz="2400">
                          <a:latin typeface="Franklin Gothic Medium Cond" panose="020B0606030402020204" pitchFamily="34" charset="0"/>
                          <a:ea typeface="Franklin Gothic Book"/>
                          <a:cs typeface="Franklin Gothic Book"/>
                          <a:sym typeface="Franklin Gothic Book"/>
                        </a:rPr>
                        <a:t>Barangays</a:t>
                      </a:r>
                    </a:p>
                  </a:txBody>
                  <a:tcPr marL="0" marR="0" marT="0" marB="0" horzOverflow="overflow">
                    <a:noFill/>
                  </a:tcPr>
                </a:tc>
                <a:tc>
                  <a:txBody>
                    <a:bodyPr/>
                    <a:lstStyle/>
                    <a:p>
                      <a:pPr algn="ctr">
                        <a:lnSpc>
                          <a:spcPct val="115000"/>
                        </a:lnSpc>
                        <a:defRPr sz="1800"/>
                      </a:pPr>
                      <a:r>
                        <a:rPr lang="en-US" sz="2400" dirty="0">
                          <a:latin typeface="Franklin Gothic Medium Cond" panose="020B0606030402020204" pitchFamily="34" charset="0"/>
                          <a:ea typeface="Franklin Gothic Book"/>
                          <a:cs typeface="Franklin Gothic Book"/>
                          <a:sym typeface="Franklin Gothic Book"/>
                        </a:rPr>
                        <a:t>  41,911</a:t>
                      </a:r>
                    </a:p>
                  </a:txBody>
                  <a:tcPr marL="0" marR="0" marT="0" marB="0" horzOverflow="overflow">
                    <a:noFill/>
                  </a:tcPr>
                </a:tc>
                <a:tc>
                  <a:txBody>
                    <a:bodyPr/>
                    <a:lstStyle/>
                    <a:p>
                      <a:pPr algn="ctr">
                        <a:lnSpc>
                          <a:spcPct val="115000"/>
                        </a:lnSpc>
                        <a:defRPr sz="1800"/>
                      </a:pPr>
                      <a:r>
                        <a:rPr lang="en-US" sz="2400">
                          <a:latin typeface="Franklin Gothic Medium Cond" panose="020B0606030402020204" pitchFamily="34" charset="0"/>
                          <a:ea typeface="Franklin Gothic Book"/>
                          <a:cs typeface="Franklin Gothic Book"/>
                          <a:sym typeface="Franklin Gothic Book"/>
                        </a:rPr>
                        <a:t>20%</a:t>
                      </a:r>
                    </a:p>
                  </a:txBody>
                  <a:tcPr marL="0" marR="0" marT="0" marB="0" horzOverflow="overflow">
                    <a:noFill/>
                  </a:tcPr>
                </a:tc>
                <a:extLst>
                  <a:ext uri="{0D108BD9-81ED-4DB2-BD59-A6C34878D82A}">
                    <a16:rowId xmlns:a16="http://schemas.microsoft.com/office/drawing/2014/main" val="10004"/>
                  </a:ext>
                </a:extLst>
              </a:tr>
              <a:tr h="216820">
                <a:tc>
                  <a:txBody>
                    <a:bodyPr/>
                    <a:lstStyle/>
                    <a:p>
                      <a:pPr algn="ctr">
                        <a:lnSpc>
                          <a:spcPct val="115000"/>
                        </a:lnSpc>
                        <a:spcBef>
                          <a:spcPts val="200"/>
                        </a:spcBef>
                        <a:defRPr sz="1800"/>
                      </a:pPr>
                      <a:r>
                        <a:rPr lang="en-US" sz="2400" b="1" dirty="0">
                          <a:latin typeface="Franklin Gothic Medium Cond" panose="020B0606030402020204" pitchFamily="34" charset="0"/>
                          <a:ea typeface="Franklin Gothic Book"/>
                          <a:cs typeface="Franklin Gothic Book"/>
                          <a:sym typeface="Franklin Gothic Book"/>
                        </a:rPr>
                        <a:t>Total</a:t>
                      </a:r>
                    </a:p>
                  </a:txBody>
                  <a:tcPr marL="0" marR="0" marT="0" marB="0" horzOverflow="overflow">
                    <a:noFill/>
                  </a:tcPr>
                </a:tc>
                <a:tc>
                  <a:txBody>
                    <a:bodyPr/>
                    <a:lstStyle/>
                    <a:p>
                      <a:pPr algn="ctr">
                        <a:lnSpc>
                          <a:spcPct val="115000"/>
                        </a:lnSpc>
                        <a:defRPr sz="1800"/>
                      </a:pPr>
                      <a:r>
                        <a:rPr lang="en-US" sz="2400" b="1" dirty="0">
                          <a:latin typeface="Franklin Gothic Medium Cond" panose="020B0606030402020204" pitchFamily="34" charset="0"/>
                          <a:ea typeface="Franklin Gothic Book"/>
                          <a:cs typeface="Franklin Gothic Book"/>
                          <a:sym typeface="Franklin Gothic Book"/>
                        </a:rPr>
                        <a:t>  43,634</a:t>
                      </a:r>
                    </a:p>
                  </a:txBody>
                  <a:tcPr marL="0" marR="0" marT="0" marB="0" horzOverflow="overflow">
                    <a:noFill/>
                  </a:tcPr>
                </a:tc>
                <a:tc>
                  <a:txBody>
                    <a:bodyPr/>
                    <a:lstStyle/>
                    <a:p>
                      <a:pPr algn="ctr">
                        <a:lnSpc>
                          <a:spcPct val="115000"/>
                        </a:lnSpc>
                        <a:defRPr sz="1800"/>
                      </a:pPr>
                      <a:r>
                        <a:rPr lang="en-US" sz="2400" b="1" dirty="0">
                          <a:latin typeface="Franklin Gothic Medium Cond" panose="020B0606030402020204" pitchFamily="34" charset="0"/>
                          <a:ea typeface="Franklin Gothic Book"/>
                          <a:cs typeface="Franklin Gothic Book"/>
                          <a:sym typeface="Franklin Gothic Book"/>
                        </a:rPr>
                        <a:t>100%</a:t>
                      </a:r>
                    </a:p>
                  </a:txBody>
                  <a:tcPr marL="0" marR="0" marT="0" marB="0" horzOverflow="overflow">
                    <a:noFill/>
                  </a:tcPr>
                </a:tc>
                <a:extLst>
                  <a:ext uri="{0D108BD9-81ED-4DB2-BD59-A6C34878D82A}">
                    <a16:rowId xmlns:a16="http://schemas.microsoft.com/office/drawing/2014/main" val="10005"/>
                  </a:ext>
                </a:extLst>
              </a:tr>
            </a:tbl>
          </a:graphicData>
        </a:graphic>
      </p:graphicFrame>
      <p:sp>
        <p:nvSpPr>
          <p:cNvPr id="14" name="Title 4">
            <a:extLst>
              <a:ext uri="{FF2B5EF4-FFF2-40B4-BE49-F238E27FC236}">
                <a16:creationId xmlns:a16="http://schemas.microsoft.com/office/drawing/2014/main" id="{B5A8BE7D-44A5-4F25-A71A-7FAF584A7BA3}"/>
              </a:ext>
            </a:extLst>
          </p:cNvPr>
          <p:cNvSpPr txBox="1">
            <a:spLocks/>
          </p:cNvSpPr>
          <p:nvPr/>
        </p:nvSpPr>
        <p:spPr>
          <a:xfrm>
            <a:off x="152400" y="785483"/>
            <a:ext cx="11887200" cy="763801"/>
          </a:xfrm>
          <a:prstGeom prst="rect">
            <a:avLst/>
          </a:prstGeom>
        </p:spPr>
        <p:txBody>
          <a:bodyPr vert="horz" lIns="68580" tIns="34290" rIns="68580" bIns="3429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200" b="1" dirty="0">
                <a:latin typeface="Franklin Gothic Demi Cond"/>
                <a:cs typeface="Times New Roman"/>
              </a:rPr>
              <a:t>ALLOCATION OF THE NTA PER LGU LEVEL</a:t>
            </a:r>
          </a:p>
        </p:txBody>
      </p:sp>
      <p:sp>
        <p:nvSpPr>
          <p:cNvPr id="15" name="TextBox 14">
            <a:extLst>
              <a:ext uri="{FF2B5EF4-FFF2-40B4-BE49-F238E27FC236}">
                <a16:creationId xmlns:a16="http://schemas.microsoft.com/office/drawing/2014/main" id="{D9546B2F-52C8-4084-A771-76D16C3AC8D3}"/>
              </a:ext>
            </a:extLst>
          </p:cNvPr>
          <p:cNvSpPr txBox="1"/>
          <p:nvPr/>
        </p:nvSpPr>
        <p:spPr>
          <a:xfrm flipH="1">
            <a:off x="6053051" y="5170648"/>
            <a:ext cx="5628862" cy="430887"/>
          </a:xfrm>
          <a:prstGeom prst="rect">
            <a:avLst/>
          </a:prstGeom>
          <a:noFill/>
        </p:spPr>
        <p:txBody>
          <a:bodyPr wrap="square" rtlCol="0">
            <a:spAutoFit/>
          </a:bodyPr>
          <a:lstStyle/>
          <a:p>
            <a:pPr algn="just"/>
            <a:r>
              <a:rPr lang="en-PH" sz="1100" baseline="30000" dirty="0">
                <a:latin typeface="Franklin Gothic Medium Cond" panose="020B0606030402020204" pitchFamily="34" charset="0"/>
              </a:rPr>
              <a:t>1 </a:t>
            </a:r>
            <a:r>
              <a:rPr lang="en-US" sz="1100" dirty="0">
                <a:latin typeface="Franklin Gothic Medium Cond" panose="020B0606030402020204" pitchFamily="34" charset="0"/>
              </a:rPr>
              <a:t>There are only 82 provinces, but the Metro Manila Development Authority receives NTA like that of a province pursuant to Section 10 (b) of RA No. 7924.</a:t>
            </a:r>
          </a:p>
        </p:txBody>
      </p:sp>
      <mc:AlternateContent xmlns:mc="http://schemas.openxmlformats.org/markup-compatibility/2006" xmlns:cx1="http://schemas.microsoft.com/office/drawing/2015/9/8/chartex">
        <mc:Choice Requires="cx1">
          <p:graphicFrame>
            <p:nvGraphicFramePr>
              <p:cNvPr id="7" name="Chart 6">
                <a:extLst>
                  <a:ext uri="{FF2B5EF4-FFF2-40B4-BE49-F238E27FC236}">
                    <a16:creationId xmlns:a16="http://schemas.microsoft.com/office/drawing/2014/main" id="{2E04C5F9-3B82-4F3D-A34F-85130E883746}"/>
                  </a:ext>
                </a:extLst>
              </p:cNvPr>
              <p:cNvGraphicFramePr/>
              <p:nvPr/>
            </p:nvGraphicFramePr>
            <p:xfrm>
              <a:off x="719435" y="1651465"/>
              <a:ext cx="5136832" cy="4043483"/>
            </p:xfrm>
            <a:graphic>
              <a:graphicData uri="http://schemas.microsoft.com/office/drawing/2014/chartex">
                <cx:chart xmlns:cx="http://schemas.microsoft.com/office/drawing/2014/chartex" xmlns:r="http://schemas.openxmlformats.org/officeDocument/2006/relationships" r:id="rId3"/>
              </a:graphicData>
            </a:graphic>
          </p:graphicFrame>
        </mc:Choice>
        <mc:Fallback xmlns="">
          <p:pic>
            <p:nvPicPr>
              <p:cNvPr id="7" name="Chart 6">
                <a:extLst>
                  <a:ext uri="{FF2B5EF4-FFF2-40B4-BE49-F238E27FC236}">
                    <a16:creationId xmlns:cx1="http://schemas.microsoft.com/office/drawing/2015/9/8/chartex" xmlns="" xmlns:a16="http://schemas.microsoft.com/office/drawing/2014/main" id="{2E04C5F9-3B82-4F3D-A34F-85130E883746}"/>
                  </a:ext>
                </a:extLst>
              </p:cNvPr>
              <p:cNvPicPr>
                <a:picLocks noGrp="1" noRot="1" noChangeAspect="1" noMove="1" noResize="1" noEditPoints="1" noAdjustHandles="1" noChangeArrowheads="1" noChangeShapeType="1"/>
              </p:cNvPicPr>
              <p:nvPr/>
            </p:nvPicPr>
            <p:blipFill>
              <a:blip r:embed="rId4"/>
              <a:stretch>
                <a:fillRect/>
              </a:stretch>
            </p:blipFill>
            <p:spPr>
              <a:xfrm>
                <a:off x="719435" y="1651465"/>
                <a:ext cx="5136832" cy="4043483"/>
              </a:xfrm>
              <a:prstGeom prst="rect">
                <a:avLst/>
              </a:prstGeom>
            </p:spPr>
          </p:pic>
        </mc:Fallback>
      </mc:AlternateContent>
      <p:sp>
        <p:nvSpPr>
          <p:cNvPr id="18" name="TextBox 17">
            <a:extLst>
              <a:ext uri="{FF2B5EF4-FFF2-40B4-BE49-F238E27FC236}">
                <a16:creationId xmlns:a16="http://schemas.microsoft.com/office/drawing/2014/main" id="{D9869DD4-C73A-4DEB-8143-288F610D35D6}"/>
              </a:ext>
            </a:extLst>
          </p:cNvPr>
          <p:cNvSpPr txBox="1"/>
          <p:nvPr/>
        </p:nvSpPr>
        <p:spPr>
          <a:xfrm flipH="1">
            <a:off x="1564286" y="5694948"/>
            <a:ext cx="2366031" cy="307777"/>
          </a:xfrm>
          <a:prstGeom prst="rect">
            <a:avLst/>
          </a:prstGeom>
          <a:noFill/>
        </p:spPr>
        <p:txBody>
          <a:bodyPr wrap="square" rtlCol="0">
            <a:spAutoFit/>
          </a:bodyPr>
          <a:lstStyle/>
          <a:p>
            <a:r>
              <a:rPr lang="en-US" sz="1400" dirty="0">
                <a:latin typeface="Franklin Gothic Medium Cond" panose="020B0606030402020204" pitchFamily="34" charset="0"/>
              </a:rPr>
              <a:t>NTA ALLOCATION PER LGU LEVEL</a:t>
            </a:r>
          </a:p>
        </p:txBody>
      </p:sp>
    </p:spTree>
    <p:extLst>
      <p:ext uri="{BB962C8B-B14F-4D97-AF65-F5344CB8AC3E}">
        <p14:creationId xmlns:p14="http://schemas.microsoft.com/office/powerpoint/2010/main" val="2186609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8" grpId="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Parallelogram 60">
            <a:extLst>
              <a:ext uri="{FF2B5EF4-FFF2-40B4-BE49-F238E27FC236}">
                <a16:creationId xmlns:a16="http://schemas.microsoft.com/office/drawing/2014/main" id="{27DA14ED-6722-493A-8355-6AC9A0A2FF81}"/>
              </a:ext>
            </a:extLst>
          </p:cNvPr>
          <p:cNvSpPr/>
          <p:nvPr/>
        </p:nvSpPr>
        <p:spPr>
          <a:xfrm flipH="1">
            <a:off x="406035" y="2281593"/>
            <a:ext cx="1424022" cy="1068017"/>
          </a:xfrm>
          <a:prstGeom prst="parallelogram">
            <a:avLst>
              <a:gd name="adj" fmla="val 29040"/>
            </a:avLst>
          </a:prstGeom>
          <a:solidFill>
            <a:srgbClr val="BB5B43"/>
          </a:solidFill>
          <a:ln>
            <a:noFill/>
          </a:ln>
          <a:effectLst>
            <a:innerShdw dist="152400" dir="84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tIns="777240" rtlCol="0" anchor="b" anchorCtr="0"/>
          <a:lstStyle/>
          <a:p>
            <a:r>
              <a:rPr lang="en-US" sz="5400" b="1" dirty="0">
                <a:effectLst>
                  <a:outerShdw blurRad="38100" dist="38100" dir="2700000" algn="tl">
                    <a:srgbClr val="000000">
                      <a:alpha val="43137"/>
                    </a:srgbClr>
                  </a:outerShdw>
                </a:effectLst>
              </a:rPr>
              <a:t>01</a:t>
            </a:r>
          </a:p>
        </p:txBody>
      </p:sp>
      <p:sp>
        <p:nvSpPr>
          <p:cNvPr id="62" name="Parallelogram 61">
            <a:extLst>
              <a:ext uri="{FF2B5EF4-FFF2-40B4-BE49-F238E27FC236}">
                <a16:creationId xmlns:a16="http://schemas.microsoft.com/office/drawing/2014/main" id="{51C62417-4091-45A3-A851-3B9B0D43ED67}"/>
              </a:ext>
            </a:extLst>
          </p:cNvPr>
          <p:cNvSpPr/>
          <p:nvPr/>
        </p:nvSpPr>
        <p:spPr>
          <a:xfrm flipH="1">
            <a:off x="479384" y="4471281"/>
            <a:ext cx="1424022" cy="1068017"/>
          </a:xfrm>
          <a:prstGeom prst="parallelogram">
            <a:avLst>
              <a:gd name="adj" fmla="val 29040"/>
            </a:avLst>
          </a:prstGeom>
          <a:solidFill>
            <a:srgbClr val="264B80"/>
          </a:solidFill>
          <a:ln>
            <a:noFill/>
          </a:ln>
          <a:effectLst>
            <a:innerShdw dist="152400" dir="84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77240" rIns="91440" bIns="45720" numCol="1" spcCol="0" rtlCol="0" fromWordArt="0" anchor="b" anchorCtr="0" forceAA="0" compatLnSpc="1">
            <a:prstTxWarp prst="textNoShape">
              <a:avLst/>
            </a:prstTxWarp>
            <a:noAutofit/>
          </a:bodyPr>
          <a:lstStyle/>
          <a:p>
            <a:r>
              <a:rPr lang="en-US" sz="5400" b="1" dirty="0">
                <a:effectLst>
                  <a:outerShdw blurRad="38100" dist="38100" dir="2700000" algn="tl">
                    <a:srgbClr val="000000">
                      <a:alpha val="43137"/>
                    </a:srgbClr>
                  </a:outerShdw>
                </a:effectLst>
              </a:rPr>
              <a:t>02</a:t>
            </a:r>
          </a:p>
        </p:txBody>
      </p:sp>
      <p:sp>
        <p:nvSpPr>
          <p:cNvPr id="63" name="Parallelogram 62">
            <a:extLst>
              <a:ext uri="{FF2B5EF4-FFF2-40B4-BE49-F238E27FC236}">
                <a16:creationId xmlns:a16="http://schemas.microsoft.com/office/drawing/2014/main" id="{A7F7AA09-2CDD-43F1-AA42-7A9E7771252F}"/>
              </a:ext>
            </a:extLst>
          </p:cNvPr>
          <p:cNvSpPr/>
          <p:nvPr/>
        </p:nvSpPr>
        <p:spPr>
          <a:xfrm flipH="1">
            <a:off x="6553760" y="2281593"/>
            <a:ext cx="1424022" cy="1068017"/>
          </a:xfrm>
          <a:prstGeom prst="parallelogram">
            <a:avLst>
              <a:gd name="adj" fmla="val 29040"/>
            </a:avLst>
          </a:prstGeom>
          <a:solidFill>
            <a:srgbClr val="E9DB82"/>
          </a:solidFill>
          <a:ln>
            <a:noFill/>
          </a:ln>
          <a:effectLst>
            <a:innerShdw dist="152400" dir="84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77240" rIns="91440" bIns="45720" numCol="1" spcCol="0" rtlCol="0" fromWordArt="0" anchor="b" anchorCtr="0" forceAA="0" compatLnSpc="1">
            <a:prstTxWarp prst="textNoShape">
              <a:avLst/>
            </a:prstTxWarp>
            <a:noAutofit/>
          </a:bodyPr>
          <a:lstStyle/>
          <a:p>
            <a:r>
              <a:rPr lang="en-US" sz="5400" b="1" dirty="0">
                <a:effectLst>
                  <a:outerShdw blurRad="38100" dist="38100" dir="2700000" algn="tl">
                    <a:srgbClr val="000000">
                      <a:alpha val="43137"/>
                    </a:srgbClr>
                  </a:outerShdw>
                </a:effectLst>
              </a:rPr>
              <a:t>03</a:t>
            </a:r>
          </a:p>
        </p:txBody>
      </p:sp>
      <p:sp>
        <p:nvSpPr>
          <p:cNvPr id="66" name="TextBox 65">
            <a:extLst>
              <a:ext uri="{FF2B5EF4-FFF2-40B4-BE49-F238E27FC236}">
                <a16:creationId xmlns:a16="http://schemas.microsoft.com/office/drawing/2014/main" id="{E4171DA3-84D6-4DEE-9894-B87EDEB590B3}"/>
              </a:ext>
            </a:extLst>
          </p:cNvPr>
          <p:cNvSpPr txBox="1"/>
          <p:nvPr/>
        </p:nvSpPr>
        <p:spPr>
          <a:xfrm>
            <a:off x="2115565" y="2117825"/>
            <a:ext cx="3980435" cy="1515800"/>
          </a:xfrm>
          <a:prstGeom prst="rect">
            <a:avLst/>
          </a:prstGeom>
          <a:noFill/>
        </p:spPr>
        <p:txBody>
          <a:bodyPr wrap="square" lIns="0" rIns="0" rtlCol="0" anchor="t">
            <a:spAutoFit/>
          </a:bodyPr>
          <a:lstStyle/>
          <a:p>
            <a:pPr algn="just"/>
            <a:r>
              <a:rPr lang="en-US" sz="1850" dirty="0">
                <a:latin typeface="Franklin Gothic Medium Cond" panose="020B0606030402020204" pitchFamily="34" charset="0"/>
              </a:rPr>
              <a:t>The reviewing authority shall within 60 days upon receipt review the SK AB/SB on their compliance with the priority PPAs identified under Section 20 (c) of RA No. 10742, and with other existing laws, rules and regulations. </a:t>
            </a:r>
          </a:p>
        </p:txBody>
      </p:sp>
      <p:sp>
        <p:nvSpPr>
          <p:cNvPr id="69" name="TextBox 68">
            <a:extLst>
              <a:ext uri="{FF2B5EF4-FFF2-40B4-BE49-F238E27FC236}">
                <a16:creationId xmlns:a16="http://schemas.microsoft.com/office/drawing/2014/main" id="{2BA67B17-3B27-4047-AFE4-6DA11C0DEE4F}"/>
              </a:ext>
            </a:extLst>
          </p:cNvPr>
          <p:cNvSpPr txBox="1"/>
          <p:nvPr/>
        </p:nvSpPr>
        <p:spPr>
          <a:xfrm>
            <a:off x="2115565" y="4343569"/>
            <a:ext cx="4002059" cy="1323439"/>
          </a:xfrm>
          <a:prstGeom prst="rect">
            <a:avLst/>
          </a:prstGeom>
          <a:noFill/>
        </p:spPr>
        <p:txBody>
          <a:bodyPr wrap="square" lIns="0" rIns="0" rtlCol="0" anchor="t">
            <a:spAutoFit/>
          </a:bodyPr>
          <a:lstStyle/>
          <a:p>
            <a:pPr algn="just"/>
            <a:r>
              <a:rPr lang="en-US" sz="2000" dirty="0">
                <a:latin typeface="Franklin Gothic Medium Cond" panose="020B0606030402020204" pitchFamily="34" charset="0"/>
              </a:rPr>
              <a:t>Depending on its findings, the sangguniang panlungsod or sangguniang bayan may render the following review actions.</a:t>
            </a:r>
          </a:p>
        </p:txBody>
      </p:sp>
      <p:sp>
        <p:nvSpPr>
          <p:cNvPr id="72" name="TextBox 71">
            <a:extLst>
              <a:ext uri="{FF2B5EF4-FFF2-40B4-BE49-F238E27FC236}">
                <a16:creationId xmlns:a16="http://schemas.microsoft.com/office/drawing/2014/main" id="{0282D51D-44BB-4B8E-B6ED-D1D1B4301931}"/>
              </a:ext>
            </a:extLst>
          </p:cNvPr>
          <p:cNvSpPr txBox="1"/>
          <p:nvPr/>
        </p:nvSpPr>
        <p:spPr>
          <a:xfrm>
            <a:off x="8141197" y="2117824"/>
            <a:ext cx="3644768" cy="1323439"/>
          </a:xfrm>
          <a:prstGeom prst="rect">
            <a:avLst/>
          </a:prstGeom>
          <a:noFill/>
        </p:spPr>
        <p:txBody>
          <a:bodyPr wrap="square" lIns="0" rIns="0" rtlCol="0" anchor="t">
            <a:spAutoFit/>
          </a:bodyPr>
          <a:lstStyle/>
          <a:p>
            <a:pPr algn="just"/>
            <a:r>
              <a:rPr lang="en-US" sz="2000" dirty="0">
                <a:latin typeface="Franklin Gothic Medium Cond" panose="020B0606030402020204" pitchFamily="34" charset="0"/>
              </a:rPr>
              <a:t>Failure on the part of the reviewing authority to complete the review within the prescribed period shall render the said SK AB/SB deemed approved.</a:t>
            </a:r>
          </a:p>
        </p:txBody>
      </p:sp>
      <p:sp>
        <p:nvSpPr>
          <p:cNvPr id="9" name="Title 4">
            <a:extLst>
              <a:ext uri="{FF2B5EF4-FFF2-40B4-BE49-F238E27FC236}">
                <a16:creationId xmlns:a16="http://schemas.microsoft.com/office/drawing/2014/main" id="{CFFDEE06-3CB2-40CA-BE50-115B2F1E5988}"/>
              </a:ext>
            </a:extLst>
          </p:cNvPr>
          <p:cNvSpPr txBox="1">
            <a:spLocks/>
          </p:cNvSpPr>
          <p:nvPr/>
        </p:nvSpPr>
        <p:spPr>
          <a:xfrm>
            <a:off x="152400" y="670830"/>
            <a:ext cx="11887200" cy="1240088"/>
          </a:xfrm>
          <a:prstGeom prst="rect">
            <a:avLst/>
          </a:prstGeom>
        </p:spPr>
        <p:txBody>
          <a:bodyPr vert="horz" lIns="68580" tIns="34290" rIns="68580" bIns="3429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a:latin typeface="Franklin Gothic Demi Cond"/>
                <a:cs typeface="Times New Roman"/>
              </a:rPr>
              <a:t>BUDGET REVIEW BY THE SANGGUNIANG PANLUNGSOD </a:t>
            </a:r>
          </a:p>
          <a:p>
            <a:r>
              <a:rPr lang="en-US" sz="4000" b="1" dirty="0">
                <a:latin typeface="Franklin Gothic Demi Cond"/>
                <a:cs typeface="Times New Roman"/>
              </a:rPr>
              <a:t>OR SANGGUNIANG BAYAN</a:t>
            </a:r>
          </a:p>
        </p:txBody>
      </p:sp>
      <p:sp>
        <p:nvSpPr>
          <p:cNvPr id="11" name="TextBox 10">
            <a:extLst>
              <a:ext uri="{FF2B5EF4-FFF2-40B4-BE49-F238E27FC236}">
                <a16:creationId xmlns:a16="http://schemas.microsoft.com/office/drawing/2014/main" id="{2F955DCE-1A88-4552-ADCA-B2C4A18B75C8}"/>
              </a:ext>
            </a:extLst>
          </p:cNvPr>
          <p:cNvSpPr txBox="1"/>
          <p:nvPr/>
        </p:nvSpPr>
        <p:spPr>
          <a:xfrm>
            <a:off x="8141197" y="4189680"/>
            <a:ext cx="3710560" cy="1631216"/>
          </a:xfrm>
          <a:prstGeom prst="rect">
            <a:avLst/>
          </a:prstGeom>
          <a:noFill/>
        </p:spPr>
        <p:txBody>
          <a:bodyPr wrap="square" lIns="0" rIns="0" rtlCol="0" anchor="t">
            <a:spAutoFit/>
          </a:bodyPr>
          <a:lstStyle/>
          <a:p>
            <a:pPr algn="just"/>
            <a:r>
              <a:rPr lang="en-US" sz="2000" dirty="0">
                <a:latin typeface="Franklin Gothic Medium Cond" panose="020B0606030402020204" pitchFamily="34" charset="0"/>
              </a:rPr>
              <a:t>The reviewing authority shall return to the SK chairperson, through the city/municipal budget officer, the SK AB/SB with the advice of action thereon, if any, for proper adjustments. </a:t>
            </a:r>
          </a:p>
        </p:txBody>
      </p:sp>
      <p:sp>
        <p:nvSpPr>
          <p:cNvPr id="13" name="Parallelogram 12">
            <a:extLst>
              <a:ext uri="{FF2B5EF4-FFF2-40B4-BE49-F238E27FC236}">
                <a16:creationId xmlns:a16="http://schemas.microsoft.com/office/drawing/2014/main" id="{0D3706C1-9E9A-41B5-BD05-9B7F1FB966EB}"/>
              </a:ext>
            </a:extLst>
          </p:cNvPr>
          <p:cNvSpPr/>
          <p:nvPr/>
        </p:nvSpPr>
        <p:spPr>
          <a:xfrm flipH="1">
            <a:off x="6553760" y="4471281"/>
            <a:ext cx="1424022" cy="1068017"/>
          </a:xfrm>
          <a:prstGeom prst="parallelogram">
            <a:avLst>
              <a:gd name="adj" fmla="val 29040"/>
            </a:avLst>
          </a:prstGeom>
          <a:solidFill>
            <a:schemeClr val="accent6">
              <a:lumMod val="75000"/>
            </a:schemeClr>
          </a:solidFill>
          <a:ln>
            <a:noFill/>
          </a:ln>
          <a:effectLst>
            <a:innerShdw dist="152400" dir="84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77240" rIns="91440" bIns="45720" numCol="1" spcCol="0" rtlCol="0" fromWordArt="0" anchor="b" anchorCtr="0" forceAA="0" compatLnSpc="1">
            <a:prstTxWarp prst="textNoShape">
              <a:avLst/>
            </a:prstTxWarp>
            <a:noAutofit/>
          </a:bodyPr>
          <a:lstStyle/>
          <a:p>
            <a:r>
              <a:rPr lang="en-US" sz="5400" b="1" dirty="0">
                <a:effectLst>
                  <a:outerShdw blurRad="38100" dist="38100" dir="2700000" algn="tl">
                    <a:srgbClr val="000000">
                      <a:alpha val="43137"/>
                    </a:srgbClr>
                  </a:outerShdw>
                </a:effectLst>
              </a:rPr>
              <a:t>04</a:t>
            </a:r>
          </a:p>
        </p:txBody>
      </p:sp>
    </p:spTree>
    <p:extLst>
      <p:ext uri="{BB962C8B-B14F-4D97-AF65-F5344CB8AC3E}">
        <p14:creationId xmlns:p14="http://schemas.microsoft.com/office/powerpoint/2010/main" val="3539893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Parallelogram 60">
            <a:extLst>
              <a:ext uri="{FF2B5EF4-FFF2-40B4-BE49-F238E27FC236}">
                <a16:creationId xmlns:a16="http://schemas.microsoft.com/office/drawing/2014/main" id="{27DA14ED-6722-493A-8355-6AC9A0A2FF81}"/>
              </a:ext>
            </a:extLst>
          </p:cNvPr>
          <p:cNvSpPr/>
          <p:nvPr/>
        </p:nvSpPr>
        <p:spPr>
          <a:xfrm flipH="1">
            <a:off x="259463" y="2039815"/>
            <a:ext cx="1424022" cy="1068017"/>
          </a:xfrm>
          <a:prstGeom prst="parallelogram">
            <a:avLst>
              <a:gd name="adj" fmla="val 29040"/>
            </a:avLst>
          </a:prstGeom>
          <a:solidFill>
            <a:schemeClr val="accent1">
              <a:lumMod val="60000"/>
              <a:lumOff val="40000"/>
            </a:schemeClr>
          </a:solidFill>
          <a:ln>
            <a:noFill/>
          </a:ln>
          <a:effectLst>
            <a:innerShdw dist="152400" dir="84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tIns="777240" rtlCol="0" anchor="b" anchorCtr="0"/>
          <a:lstStyle/>
          <a:p>
            <a:r>
              <a:rPr lang="en-US" sz="5400" b="1" dirty="0">
                <a:effectLst>
                  <a:outerShdw blurRad="38100" dist="38100" dir="2700000" algn="tl">
                    <a:srgbClr val="000000">
                      <a:alpha val="43137"/>
                    </a:srgbClr>
                  </a:outerShdw>
                </a:effectLst>
              </a:rPr>
              <a:t>01</a:t>
            </a:r>
          </a:p>
        </p:txBody>
      </p:sp>
      <p:sp>
        <p:nvSpPr>
          <p:cNvPr id="62" name="Parallelogram 61">
            <a:extLst>
              <a:ext uri="{FF2B5EF4-FFF2-40B4-BE49-F238E27FC236}">
                <a16:creationId xmlns:a16="http://schemas.microsoft.com/office/drawing/2014/main" id="{51C62417-4091-45A3-A851-3B9B0D43ED67}"/>
              </a:ext>
            </a:extLst>
          </p:cNvPr>
          <p:cNvSpPr/>
          <p:nvPr/>
        </p:nvSpPr>
        <p:spPr>
          <a:xfrm flipH="1">
            <a:off x="294188" y="4352244"/>
            <a:ext cx="1424022" cy="1068017"/>
          </a:xfrm>
          <a:prstGeom prst="parallelogram">
            <a:avLst>
              <a:gd name="adj" fmla="val 29040"/>
            </a:avLst>
          </a:prstGeom>
          <a:solidFill>
            <a:schemeClr val="accent6">
              <a:lumMod val="60000"/>
              <a:lumOff val="40000"/>
            </a:schemeClr>
          </a:solidFill>
          <a:ln>
            <a:noFill/>
          </a:ln>
          <a:effectLst>
            <a:innerShdw dist="152400" dir="84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77240" rIns="91440" bIns="45720" numCol="1" spcCol="0" rtlCol="0" fromWordArt="0" anchor="b" anchorCtr="0" forceAA="0" compatLnSpc="1">
            <a:prstTxWarp prst="textNoShape">
              <a:avLst/>
            </a:prstTxWarp>
            <a:noAutofit/>
          </a:bodyPr>
          <a:lstStyle/>
          <a:p>
            <a:r>
              <a:rPr lang="en-US" sz="5400" b="1" dirty="0">
                <a:effectLst>
                  <a:outerShdw blurRad="38100" dist="38100" dir="2700000" algn="tl">
                    <a:srgbClr val="000000">
                      <a:alpha val="43137"/>
                    </a:srgbClr>
                  </a:outerShdw>
                </a:effectLst>
              </a:rPr>
              <a:t>02</a:t>
            </a:r>
          </a:p>
        </p:txBody>
      </p:sp>
      <p:sp>
        <p:nvSpPr>
          <p:cNvPr id="63" name="Parallelogram 62">
            <a:extLst>
              <a:ext uri="{FF2B5EF4-FFF2-40B4-BE49-F238E27FC236}">
                <a16:creationId xmlns:a16="http://schemas.microsoft.com/office/drawing/2014/main" id="{A7F7AA09-2CDD-43F1-AA42-7A9E7771252F}"/>
              </a:ext>
            </a:extLst>
          </p:cNvPr>
          <p:cNvSpPr/>
          <p:nvPr/>
        </p:nvSpPr>
        <p:spPr>
          <a:xfrm flipH="1">
            <a:off x="6096000" y="2039815"/>
            <a:ext cx="1424022" cy="1068017"/>
          </a:xfrm>
          <a:prstGeom prst="parallelogram">
            <a:avLst>
              <a:gd name="adj" fmla="val 29040"/>
            </a:avLst>
          </a:prstGeom>
          <a:solidFill>
            <a:schemeClr val="accent4">
              <a:lumMod val="60000"/>
              <a:lumOff val="40000"/>
            </a:schemeClr>
          </a:solidFill>
          <a:ln>
            <a:noFill/>
          </a:ln>
          <a:effectLst>
            <a:innerShdw dist="152400" dir="84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77240" rIns="91440" bIns="45720" numCol="1" spcCol="0" rtlCol="0" fromWordArt="0" anchor="b" anchorCtr="0" forceAA="0" compatLnSpc="1">
            <a:prstTxWarp prst="textNoShape">
              <a:avLst/>
            </a:prstTxWarp>
            <a:noAutofit/>
          </a:bodyPr>
          <a:lstStyle/>
          <a:p>
            <a:r>
              <a:rPr lang="en-US" sz="5400" b="1" dirty="0">
                <a:effectLst>
                  <a:outerShdw blurRad="38100" dist="38100" dir="2700000" algn="tl">
                    <a:srgbClr val="000000">
                      <a:alpha val="43137"/>
                    </a:srgbClr>
                  </a:outerShdw>
                </a:effectLst>
              </a:rPr>
              <a:t>03</a:t>
            </a:r>
          </a:p>
        </p:txBody>
      </p:sp>
      <p:sp>
        <p:nvSpPr>
          <p:cNvPr id="66" name="TextBox 65">
            <a:extLst>
              <a:ext uri="{FF2B5EF4-FFF2-40B4-BE49-F238E27FC236}">
                <a16:creationId xmlns:a16="http://schemas.microsoft.com/office/drawing/2014/main" id="{E4171DA3-84D6-4DEE-9894-B87EDEB590B3}"/>
              </a:ext>
            </a:extLst>
          </p:cNvPr>
          <p:cNvSpPr txBox="1"/>
          <p:nvPr/>
        </p:nvSpPr>
        <p:spPr>
          <a:xfrm>
            <a:off x="1930368" y="1939102"/>
            <a:ext cx="3708431" cy="1200329"/>
          </a:xfrm>
          <a:prstGeom prst="rect">
            <a:avLst/>
          </a:prstGeom>
          <a:noFill/>
        </p:spPr>
        <p:txBody>
          <a:bodyPr wrap="square" lIns="0" rIns="0" rtlCol="0" anchor="t">
            <a:spAutoFit/>
          </a:bodyPr>
          <a:lstStyle/>
          <a:p>
            <a:pPr algn="just"/>
            <a:r>
              <a:rPr lang="en-US" sz="2400" dirty="0">
                <a:latin typeface="Franklin Gothic Medium Cond" panose="020B0606030402020204" pitchFamily="34" charset="0"/>
              </a:rPr>
              <a:t>The SK treasurer, whenever necessary, shall certify the availability of funds.  </a:t>
            </a:r>
          </a:p>
        </p:txBody>
      </p:sp>
      <p:sp>
        <p:nvSpPr>
          <p:cNvPr id="69" name="TextBox 68">
            <a:extLst>
              <a:ext uri="{FF2B5EF4-FFF2-40B4-BE49-F238E27FC236}">
                <a16:creationId xmlns:a16="http://schemas.microsoft.com/office/drawing/2014/main" id="{2BA67B17-3B27-4047-AFE4-6DA11C0DEE4F}"/>
              </a:ext>
            </a:extLst>
          </p:cNvPr>
          <p:cNvSpPr txBox="1"/>
          <p:nvPr/>
        </p:nvSpPr>
        <p:spPr>
          <a:xfrm>
            <a:off x="1930912" y="4257738"/>
            <a:ext cx="3707887" cy="1200329"/>
          </a:xfrm>
          <a:prstGeom prst="rect">
            <a:avLst/>
          </a:prstGeom>
          <a:noFill/>
        </p:spPr>
        <p:txBody>
          <a:bodyPr wrap="square" lIns="0" rIns="0" rtlCol="0" anchor="t">
            <a:spAutoFit/>
          </a:bodyPr>
          <a:lstStyle/>
          <a:p>
            <a:pPr algn="just"/>
            <a:r>
              <a:rPr lang="en-US" sz="2400" dirty="0">
                <a:latin typeface="Franklin Gothic Medium Cond" panose="020B0606030402020204" pitchFamily="34" charset="0"/>
              </a:rPr>
              <a:t>All payments out of the SK fund shall be made through Disbursement Vouchers. </a:t>
            </a:r>
          </a:p>
        </p:txBody>
      </p:sp>
      <p:sp>
        <p:nvSpPr>
          <p:cNvPr id="72" name="TextBox 71">
            <a:extLst>
              <a:ext uri="{FF2B5EF4-FFF2-40B4-BE49-F238E27FC236}">
                <a16:creationId xmlns:a16="http://schemas.microsoft.com/office/drawing/2014/main" id="{0282D51D-44BB-4B8E-B6ED-D1D1B4301931}"/>
              </a:ext>
            </a:extLst>
          </p:cNvPr>
          <p:cNvSpPr txBox="1"/>
          <p:nvPr/>
        </p:nvSpPr>
        <p:spPr>
          <a:xfrm>
            <a:off x="7724496" y="1871003"/>
            <a:ext cx="3926839" cy="1261884"/>
          </a:xfrm>
          <a:prstGeom prst="rect">
            <a:avLst/>
          </a:prstGeom>
          <a:noFill/>
        </p:spPr>
        <p:txBody>
          <a:bodyPr wrap="square" lIns="0" rIns="0" rtlCol="0" anchor="t">
            <a:spAutoFit/>
          </a:bodyPr>
          <a:lstStyle/>
          <a:p>
            <a:pPr algn="just"/>
            <a:r>
              <a:rPr lang="en-US" sz="1900" dirty="0">
                <a:latin typeface="Franklin Gothic Medium Cond" panose="020B0606030402020204" pitchFamily="34" charset="0"/>
              </a:rPr>
              <a:t>Disbursements shall be made by issuing checks drawn against the current account in the name of the SK with the SK chairperson and SK treasurer as the official signatories.</a:t>
            </a:r>
          </a:p>
        </p:txBody>
      </p:sp>
      <p:sp>
        <p:nvSpPr>
          <p:cNvPr id="73" name="Parallelogram 72">
            <a:extLst>
              <a:ext uri="{FF2B5EF4-FFF2-40B4-BE49-F238E27FC236}">
                <a16:creationId xmlns:a16="http://schemas.microsoft.com/office/drawing/2014/main" id="{2DDF234A-7F0B-48F3-84EA-97F6D76BF615}"/>
              </a:ext>
            </a:extLst>
          </p:cNvPr>
          <p:cNvSpPr/>
          <p:nvPr/>
        </p:nvSpPr>
        <p:spPr>
          <a:xfrm flipH="1">
            <a:off x="6096000" y="4323895"/>
            <a:ext cx="1424022" cy="1068017"/>
          </a:xfrm>
          <a:prstGeom prst="parallelogram">
            <a:avLst>
              <a:gd name="adj" fmla="val 29040"/>
            </a:avLst>
          </a:prstGeom>
          <a:solidFill>
            <a:schemeClr val="accent2">
              <a:lumMod val="40000"/>
              <a:lumOff val="60000"/>
            </a:schemeClr>
          </a:solidFill>
          <a:ln>
            <a:noFill/>
          </a:ln>
          <a:effectLst>
            <a:innerShdw dist="152400" dir="84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77240" rIns="91440" bIns="45720" numCol="1" spcCol="0" rtlCol="0" fromWordArt="0" anchor="b" anchorCtr="0" forceAA="0" compatLnSpc="1">
            <a:prstTxWarp prst="textNoShape">
              <a:avLst/>
            </a:prstTxWarp>
            <a:noAutofit/>
          </a:bodyPr>
          <a:lstStyle/>
          <a:p>
            <a:r>
              <a:rPr lang="en-US" sz="5400" b="1" dirty="0">
                <a:solidFill>
                  <a:schemeClr val="bg1"/>
                </a:solidFill>
              </a:rPr>
              <a:t>04</a:t>
            </a:r>
          </a:p>
        </p:txBody>
      </p:sp>
      <p:sp>
        <p:nvSpPr>
          <p:cNvPr id="78" name="TextBox 77">
            <a:extLst>
              <a:ext uri="{FF2B5EF4-FFF2-40B4-BE49-F238E27FC236}">
                <a16:creationId xmlns:a16="http://schemas.microsoft.com/office/drawing/2014/main" id="{F9B32B98-2E04-49DC-8542-564693FDC742}"/>
              </a:ext>
            </a:extLst>
          </p:cNvPr>
          <p:cNvSpPr txBox="1"/>
          <p:nvPr/>
        </p:nvSpPr>
        <p:spPr>
          <a:xfrm>
            <a:off x="7724496" y="4315244"/>
            <a:ext cx="3926839" cy="1107996"/>
          </a:xfrm>
          <a:prstGeom prst="rect">
            <a:avLst/>
          </a:prstGeom>
          <a:noFill/>
        </p:spPr>
        <p:txBody>
          <a:bodyPr wrap="square" lIns="0" rIns="0" rtlCol="0" anchor="t">
            <a:spAutoFit/>
          </a:bodyPr>
          <a:lstStyle/>
          <a:p>
            <a:pPr algn="just"/>
            <a:r>
              <a:rPr lang="en-US" sz="2200" dirty="0">
                <a:latin typeface="Franklin Gothic Medium Cond" panose="020B0606030402020204" pitchFamily="34" charset="0"/>
              </a:rPr>
              <a:t>All claims against the SK funds shall be properly supported with complete documentation.</a:t>
            </a:r>
          </a:p>
        </p:txBody>
      </p:sp>
      <p:sp>
        <p:nvSpPr>
          <p:cNvPr id="11" name="Title 4">
            <a:extLst>
              <a:ext uri="{FF2B5EF4-FFF2-40B4-BE49-F238E27FC236}">
                <a16:creationId xmlns:a16="http://schemas.microsoft.com/office/drawing/2014/main" id="{02F0AA7F-BC2D-424F-8728-F360BAE28ECC}"/>
              </a:ext>
            </a:extLst>
          </p:cNvPr>
          <p:cNvSpPr txBox="1">
            <a:spLocks/>
          </p:cNvSpPr>
          <p:nvPr/>
        </p:nvSpPr>
        <p:spPr>
          <a:xfrm>
            <a:off x="152400" y="502881"/>
            <a:ext cx="11887200" cy="1240088"/>
          </a:xfrm>
          <a:prstGeom prst="rect">
            <a:avLst/>
          </a:prstGeom>
        </p:spPr>
        <p:txBody>
          <a:bodyPr vert="horz" lIns="68580" tIns="34290" rIns="68580" bIns="3429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000" b="1" dirty="0">
                <a:latin typeface="Franklin Gothic Demi Cond"/>
                <a:cs typeface="Times New Roman"/>
              </a:rPr>
              <a:t>BUDGET EXECUTION BY THE SK</a:t>
            </a:r>
          </a:p>
        </p:txBody>
      </p:sp>
    </p:spTree>
    <p:extLst>
      <p:ext uri="{BB962C8B-B14F-4D97-AF65-F5344CB8AC3E}">
        <p14:creationId xmlns:p14="http://schemas.microsoft.com/office/powerpoint/2010/main" val="30326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fade">
                                      <p:cBhvr>
                                        <p:cTn id="7" dur="500"/>
                                        <p:tgtEl>
                                          <p:spTgt spid="6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6"/>
                                        </p:tgtEl>
                                        <p:attrNameLst>
                                          <p:attrName>style.visibility</p:attrName>
                                        </p:attrNameLst>
                                      </p:cBhvr>
                                      <p:to>
                                        <p:strVal val="visible"/>
                                      </p:to>
                                    </p:set>
                                    <p:animEffect transition="in" filter="fade">
                                      <p:cBhvr>
                                        <p:cTn id="10" dur="500"/>
                                        <p:tgtEl>
                                          <p:spTgt spid="6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fade">
                                      <p:cBhvr>
                                        <p:cTn id="15" dur="500"/>
                                        <p:tgtEl>
                                          <p:spTgt spid="6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fade">
                                      <p:cBhvr>
                                        <p:cTn id="18" dur="500"/>
                                        <p:tgtEl>
                                          <p:spTgt spid="6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500"/>
                                        <p:tgtEl>
                                          <p:spTgt spid="6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fade">
                                      <p:cBhvr>
                                        <p:cTn id="26" dur="500"/>
                                        <p:tgtEl>
                                          <p:spTgt spid="7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73"/>
                                        </p:tgtEl>
                                        <p:attrNameLst>
                                          <p:attrName>style.visibility</p:attrName>
                                        </p:attrNameLst>
                                      </p:cBhvr>
                                      <p:to>
                                        <p:strVal val="visible"/>
                                      </p:to>
                                    </p:set>
                                    <p:animEffect transition="in" filter="fade">
                                      <p:cBhvr>
                                        <p:cTn id="31" dur="500"/>
                                        <p:tgtEl>
                                          <p:spTgt spid="7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78"/>
                                        </p:tgtEl>
                                        <p:attrNameLst>
                                          <p:attrName>style.visibility</p:attrName>
                                        </p:attrNameLst>
                                      </p:cBhvr>
                                      <p:to>
                                        <p:strVal val="visible"/>
                                      </p:to>
                                    </p:set>
                                    <p:animEffect transition="in" filter="fade">
                                      <p:cBhvr>
                                        <p:cTn id="34"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6" grpId="0"/>
      <p:bldP spid="69" grpId="0"/>
      <p:bldP spid="72" grpId="0"/>
      <p:bldP spid="73" grpId="0" animBg="1"/>
      <p:bldP spid="78" grpId="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Parallelogram 60">
            <a:extLst>
              <a:ext uri="{FF2B5EF4-FFF2-40B4-BE49-F238E27FC236}">
                <a16:creationId xmlns:a16="http://schemas.microsoft.com/office/drawing/2014/main" id="{27DA14ED-6722-493A-8355-6AC9A0A2FF81}"/>
              </a:ext>
            </a:extLst>
          </p:cNvPr>
          <p:cNvSpPr/>
          <p:nvPr/>
        </p:nvSpPr>
        <p:spPr>
          <a:xfrm flipH="1">
            <a:off x="259463" y="2039815"/>
            <a:ext cx="1424022" cy="1068017"/>
          </a:xfrm>
          <a:prstGeom prst="parallelogram">
            <a:avLst>
              <a:gd name="adj" fmla="val 29040"/>
            </a:avLst>
          </a:prstGeom>
          <a:solidFill>
            <a:schemeClr val="accent1">
              <a:lumMod val="60000"/>
              <a:lumOff val="40000"/>
            </a:schemeClr>
          </a:solidFill>
          <a:ln>
            <a:noFill/>
          </a:ln>
          <a:effectLst>
            <a:innerShdw dist="152400" dir="84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tIns="777240" rtlCol="0" anchor="b" anchorCtr="0"/>
          <a:lstStyle/>
          <a:p>
            <a:r>
              <a:rPr lang="en-US" sz="5400" b="1" dirty="0">
                <a:effectLst>
                  <a:outerShdw blurRad="38100" dist="38100" dir="2700000" algn="tl">
                    <a:srgbClr val="000000">
                      <a:alpha val="43137"/>
                    </a:srgbClr>
                  </a:outerShdw>
                </a:effectLst>
              </a:rPr>
              <a:t>05</a:t>
            </a:r>
          </a:p>
        </p:txBody>
      </p:sp>
      <p:sp>
        <p:nvSpPr>
          <p:cNvPr id="62" name="Parallelogram 61">
            <a:extLst>
              <a:ext uri="{FF2B5EF4-FFF2-40B4-BE49-F238E27FC236}">
                <a16:creationId xmlns:a16="http://schemas.microsoft.com/office/drawing/2014/main" id="{51C62417-4091-45A3-A851-3B9B0D43ED67}"/>
              </a:ext>
            </a:extLst>
          </p:cNvPr>
          <p:cNvSpPr/>
          <p:nvPr/>
        </p:nvSpPr>
        <p:spPr>
          <a:xfrm flipH="1">
            <a:off x="294188" y="4352244"/>
            <a:ext cx="1424022" cy="1068017"/>
          </a:xfrm>
          <a:prstGeom prst="parallelogram">
            <a:avLst>
              <a:gd name="adj" fmla="val 29040"/>
            </a:avLst>
          </a:prstGeom>
          <a:solidFill>
            <a:schemeClr val="accent6">
              <a:lumMod val="60000"/>
              <a:lumOff val="40000"/>
            </a:schemeClr>
          </a:solidFill>
          <a:ln>
            <a:noFill/>
          </a:ln>
          <a:effectLst>
            <a:innerShdw dist="152400" dir="84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77240" rIns="91440" bIns="45720" numCol="1" spcCol="0" rtlCol="0" fromWordArt="0" anchor="b" anchorCtr="0" forceAA="0" compatLnSpc="1">
            <a:prstTxWarp prst="textNoShape">
              <a:avLst/>
            </a:prstTxWarp>
            <a:noAutofit/>
          </a:bodyPr>
          <a:lstStyle/>
          <a:p>
            <a:r>
              <a:rPr lang="en-US" sz="5400" b="1" dirty="0">
                <a:effectLst>
                  <a:outerShdw blurRad="38100" dist="38100" dir="2700000" algn="tl">
                    <a:srgbClr val="000000">
                      <a:alpha val="43137"/>
                    </a:srgbClr>
                  </a:outerShdw>
                </a:effectLst>
              </a:rPr>
              <a:t>06</a:t>
            </a:r>
          </a:p>
        </p:txBody>
      </p:sp>
      <p:sp>
        <p:nvSpPr>
          <p:cNvPr id="63" name="Parallelogram 62">
            <a:extLst>
              <a:ext uri="{FF2B5EF4-FFF2-40B4-BE49-F238E27FC236}">
                <a16:creationId xmlns:a16="http://schemas.microsoft.com/office/drawing/2014/main" id="{A7F7AA09-2CDD-43F1-AA42-7A9E7771252F}"/>
              </a:ext>
            </a:extLst>
          </p:cNvPr>
          <p:cNvSpPr/>
          <p:nvPr/>
        </p:nvSpPr>
        <p:spPr>
          <a:xfrm flipH="1">
            <a:off x="6096000" y="2039815"/>
            <a:ext cx="1424022" cy="1068017"/>
          </a:xfrm>
          <a:prstGeom prst="parallelogram">
            <a:avLst>
              <a:gd name="adj" fmla="val 29040"/>
            </a:avLst>
          </a:prstGeom>
          <a:solidFill>
            <a:schemeClr val="accent4">
              <a:lumMod val="60000"/>
              <a:lumOff val="40000"/>
            </a:schemeClr>
          </a:solidFill>
          <a:ln>
            <a:noFill/>
          </a:ln>
          <a:effectLst>
            <a:innerShdw dist="152400" dir="84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77240" rIns="91440" bIns="45720" numCol="1" spcCol="0" rtlCol="0" fromWordArt="0" anchor="b" anchorCtr="0" forceAA="0" compatLnSpc="1">
            <a:prstTxWarp prst="textNoShape">
              <a:avLst/>
            </a:prstTxWarp>
            <a:noAutofit/>
          </a:bodyPr>
          <a:lstStyle/>
          <a:p>
            <a:r>
              <a:rPr lang="en-US" sz="5400" b="1" dirty="0">
                <a:effectLst>
                  <a:outerShdw blurRad="38100" dist="38100" dir="2700000" algn="tl">
                    <a:srgbClr val="000000">
                      <a:alpha val="43137"/>
                    </a:srgbClr>
                  </a:outerShdw>
                </a:effectLst>
              </a:rPr>
              <a:t>07</a:t>
            </a:r>
          </a:p>
        </p:txBody>
      </p:sp>
      <p:sp>
        <p:nvSpPr>
          <p:cNvPr id="66" name="TextBox 65">
            <a:extLst>
              <a:ext uri="{FF2B5EF4-FFF2-40B4-BE49-F238E27FC236}">
                <a16:creationId xmlns:a16="http://schemas.microsoft.com/office/drawing/2014/main" id="{E4171DA3-84D6-4DEE-9894-B87EDEB590B3}"/>
              </a:ext>
            </a:extLst>
          </p:cNvPr>
          <p:cNvSpPr txBox="1"/>
          <p:nvPr/>
        </p:nvSpPr>
        <p:spPr>
          <a:xfrm>
            <a:off x="1930368" y="1871003"/>
            <a:ext cx="3708431" cy="1554272"/>
          </a:xfrm>
          <a:prstGeom prst="rect">
            <a:avLst/>
          </a:prstGeom>
          <a:noFill/>
        </p:spPr>
        <p:txBody>
          <a:bodyPr wrap="square" lIns="0" rIns="0" rtlCol="0" anchor="t">
            <a:spAutoFit/>
          </a:bodyPr>
          <a:lstStyle/>
          <a:p>
            <a:pPr algn="just"/>
            <a:r>
              <a:rPr lang="en-US" sz="1900" dirty="0">
                <a:latin typeface="Franklin Gothic Medium Cond" panose="020B0606030402020204" pitchFamily="34" charset="0"/>
              </a:rPr>
              <a:t>The SK chairperson and SK treasurer shall be properly bonded, chargeable against the SK funds, subject to the pertinent guidelines and policies issued by the Bureau of the Treasury.</a:t>
            </a:r>
          </a:p>
        </p:txBody>
      </p:sp>
      <p:sp>
        <p:nvSpPr>
          <p:cNvPr id="69" name="TextBox 68">
            <a:extLst>
              <a:ext uri="{FF2B5EF4-FFF2-40B4-BE49-F238E27FC236}">
                <a16:creationId xmlns:a16="http://schemas.microsoft.com/office/drawing/2014/main" id="{2BA67B17-3B27-4047-AFE4-6DA11C0DEE4F}"/>
              </a:ext>
            </a:extLst>
          </p:cNvPr>
          <p:cNvSpPr txBox="1"/>
          <p:nvPr/>
        </p:nvSpPr>
        <p:spPr>
          <a:xfrm>
            <a:off x="1930912" y="4147588"/>
            <a:ext cx="3707887" cy="1477328"/>
          </a:xfrm>
          <a:prstGeom prst="rect">
            <a:avLst/>
          </a:prstGeom>
          <a:noFill/>
        </p:spPr>
        <p:txBody>
          <a:bodyPr wrap="square" lIns="0" rIns="0" rtlCol="0" anchor="t">
            <a:spAutoFit/>
          </a:bodyPr>
          <a:lstStyle/>
          <a:p>
            <a:pPr algn="just"/>
            <a:r>
              <a:rPr lang="en-US" dirty="0">
                <a:latin typeface="Franklin Gothic Medium Cond" panose="020B0606030402020204" pitchFamily="34" charset="0"/>
              </a:rPr>
              <a:t>Unexpended balances in the SK budget(s) shall revert to the general fund of the SK at the end of the fiscal year, and shall not thereafter be available for expenditure except by subsequent approval of the SK.</a:t>
            </a:r>
          </a:p>
        </p:txBody>
      </p:sp>
      <p:sp>
        <p:nvSpPr>
          <p:cNvPr id="72" name="TextBox 71">
            <a:extLst>
              <a:ext uri="{FF2B5EF4-FFF2-40B4-BE49-F238E27FC236}">
                <a16:creationId xmlns:a16="http://schemas.microsoft.com/office/drawing/2014/main" id="{0282D51D-44BB-4B8E-B6ED-D1D1B4301931}"/>
              </a:ext>
            </a:extLst>
          </p:cNvPr>
          <p:cNvSpPr txBox="1"/>
          <p:nvPr/>
        </p:nvSpPr>
        <p:spPr>
          <a:xfrm>
            <a:off x="7724496" y="1871003"/>
            <a:ext cx="3926839" cy="1261884"/>
          </a:xfrm>
          <a:prstGeom prst="rect">
            <a:avLst/>
          </a:prstGeom>
          <a:noFill/>
        </p:spPr>
        <p:txBody>
          <a:bodyPr wrap="square" lIns="0" rIns="0" rtlCol="0" anchor="t">
            <a:spAutoFit/>
          </a:bodyPr>
          <a:lstStyle/>
          <a:p>
            <a:pPr algn="just"/>
            <a:r>
              <a:rPr lang="en-US" sz="1900" dirty="0">
                <a:latin typeface="Franklin Gothic Medium Cond" panose="020B0606030402020204" pitchFamily="34" charset="0"/>
              </a:rPr>
              <a:t>However, unexpended balances for capital outlays shall continue and remain valid until fully spent, reverted, or the project is completed.</a:t>
            </a:r>
          </a:p>
        </p:txBody>
      </p:sp>
      <p:sp>
        <p:nvSpPr>
          <p:cNvPr id="73" name="Parallelogram 72">
            <a:extLst>
              <a:ext uri="{FF2B5EF4-FFF2-40B4-BE49-F238E27FC236}">
                <a16:creationId xmlns:a16="http://schemas.microsoft.com/office/drawing/2014/main" id="{2DDF234A-7F0B-48F3-84EA-97F6D76BF615}"/>
              </a:ext>
            </a:extLst>
          </p:cNvPr>
          <p:cNvSpPr/>
          <p:nvPr/>
        </p:nvSpPr>
        <p:spPr>
          <a:xfrm flipH="1">
            <a:off x="6096000" y="4323895"/>
            <a:ext cx="1424022" cy="1068017"/>
          </a:xfrm>
          <a:prstGeom prst="parallelogram">
            <a:avLst>
              <a:gd name="adj" fmla="val 29040"/>
            </a:avLst>
          </a:prstGeom>
          <a:solidFill>
            <a:schemeClr val="accent2">
              <a:lumMod val="40000"/>
              <a:lumOff val="60000"/>
            </a:schemeClr>
          </a:solidFill>
          <a:ln>
            <a:noFill/>
          </a:ln>
          <a:effectLst>
            <a:innerShdw dist="152400" dir="84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77240" rIns="91440" bIns="45720" numCol="1" spcCol="0" rtlCol="0" fromWordArt="0" anchor="b" anchorCtr="0" forceAA="0" compatLnSpc="1">
            <a:prstTxWarp prst="textNoShape">
              <a:avLst/>
            </a:prstTxWarp>
            <a:noAutofit/>
          </a:bodyPr>
          <a:lstStyle/>
          <a:p>
            <a:r>
              <a:rPr lang="en-US" sz="5400" b="1" dirty="0">
                <a:solidFill>
                  <a:schemeClr val="bg1"/>
                </a:solidFill>
              </a:rPr>
              <a:t>08</a:t>
            </a:r>
          </a:p>
        </p:txBody>
      </p:sp>
      <p:sp>
        <p:nvSpPr>
          <p:cNvPr id="78" name="TextBox 77">
            <a:extLst>
              <a:ext uri="{FF2B5EF4-FFF2-40B4-BE49-F238E27FC236}">
                <a16:creationId xmlns:a16="http://schemas.microsoft.com/office/drawing/2014/main" id="{F9B32B98-2E04-49DC-8542-564693FDC742}"/>
              </a:ext>
            </a:extLst>
          </p:cNvPr>
          <p:cNvSpPr txBox="1"/>
          <p:nvPr/>
        </p:nvSpPr>
        <p:spPr>
          <a:xfrm>
            <a:off x="7724496" y="3870589"/>
            <a:ext cx="3926839" cy="2031325"/>
          </a:xfrm>
          <a:prstGeom prst="rect">
            <a:avLst/>
          </a:prstGeom>
          <a:noFill/>
        </p:spPr>
        <p:txBody>
          <a:bodyPr wrap="square" lIns="0" rIns="0" rtlCol="0" anchor="t">
            <a:spAutoFit/>
          </a:bodyPr>
          <a:lstStyle/>
          <a:p>
            <a:pPr algn="just"/>
            <a:r>
              <a:rPr lang="en-US" dirty="0">
                <a:latin typeface="Franklin Gothic Medium Cond" panose="020B0606030402020204" pitchFamily="34" charset="0"/>
              </a:rPr>
              <a:t>The balances for capital outlays shall be reviewed as part of the annual budget preparation and the SK may approve, upon recommendation of the SK chairman, the reversion of funds no longer needed in connection with the activities funded by said balances.</a:t>
            </a:r>
          </a:p>
        </p:txBody>
      </p:sp>
      <p:sp>
        <p:nvSpPr>
          <p:cNvPr id="11" name="Title 4">
            <a:extLst>
              <a:ext uri="{FF2B5EF4-FFF2-40B4-BE49-F238E27FC236}">
                <a16:creationId xmlns:a16="http://schemas.microsoft.com/office/drawing/2014/main" id="{02F0AA7F-BC2D-424F-8728-F360BAE28ECC}"/>
              </a:ext>
            </a:extLst>
          </p:cNvPr>
          <p:cNvSpPr txBox="1">
            <a:spLocks/>
          </p:cNvSpPr>
          <p:nvPr/>
        </p:nvSpPr>
        <p:spPr>
          <a:xfrm>
            <a:off x="152400" y="502881"/>
            <a:ext cx="11887200" cy="1240088"/>
          </a:xfrm>
          <a:prstGeom prst="rect">
            <a:avLst/>
          </a:prstGeom>
        </p:spPr>
        <p:txBody>
          <a:bodyPr vert="horz" lIns="68580" tIns="34290" rIns="68580" bIns="3429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000" b="1" dirty="0">
                <a:latin typeface="Franklin Gothic Demi Cond"/>
                <a:cs typeface="Times New Roman"/>
              </a:rPr>
              <a:t>BUDGET EXECUTION BY THE SK</a:t>
            </a:r>
          </a:p>
        </p:txBody>
      </p:sp>
    </p:spTree>
    <p:extLst>
      <p:ext uri="{BB962C8B-B14F-4D97-AF65-F5344CB8AC3E}">
        <p14:creationId xmlns:p14="http://schemas.microsoft.com/office/powerpoint/2010/main" val="1454578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fade">
                                      <p:cBhvr>
                                        <p:cTn id="7" dur="500"/>
                                        <p:tgtEl>
                                          <p:spTgt spid="6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6"/>
                                        </p:tgtEl>
                                        <p:attrNameLst>
                                          <p:attrName>style.visibility</p:attrName>
                                        </p:attrNameLst>
                                      </p:cBhvr>
                                      <p:to>
                                        <p:strVal val="visible"/>
                                      </p:to>
                                    </p:set>
                                    <p:animEffect transition="in" filter="fade">
                                      <p:cBhvr>
                                        <p:cTn id="10" dur="500"/>
                                        <p:tgtEl>
                                          <p:spTgt spid="6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fade">
                                      <p:cBhvr>
                                        <p:cTn id="15" dur="500"/>
                                        <p:tgtEl>
                                          <p:spTgt spid="6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fade">
                                      <p:cBhvr>
                                        <p:cTn id="18" dur="500"/>
                                        <p:tgtEl>
                                          <p:spTgt spid="6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500"/>
                                        <p:tgtEl>
                                          <p:spTgt spid="6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fade">
                                      <p:cBhvr>
                                        <p:cTn id="26" dur="500"/>
                                        <p:tgtEl>
                                          <p:spTgt spid="7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73"/>
                                        </p:tgtEl>
                                        <p:attrNameLst>
                                          <p:attrName>style.visibility</p:attrName>
                                        </p:attrNameLst>
                                      </p:cBhvr>
                                      <p:to>
                                        <p:strVal val="visible"/>
                                      </p:to>
                                    </p:set>
                                    <p:animEffect transition="in" filter="fade">
                                      <p:cBhvr>
                                        <p:cTn id="31" dur="500"/>
                                        <p:tgtEl>
                                          <p:spTgt spid="7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78"/>
                                        </p:tgtEl>
                                        <p:attrNameLst>
                                          <p:attrName>style.visibility</p:attrName>
                                        </p:attrNameLst>
                                      </p:cBhvr>
                                      <p:to>
                                        <p:strVal val="visible"/>
                                      </p:to>
                                    </p:set>
                                    <p:animEffect transition="in" filter="fade">
                                      <p:cBhvr>
                                        <p:cTn id="34"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6" grpId="0"/>
      <p:bldP spid="69" grpId="0"/>
      <p:bldP spid="72" grpId="0"/>
      <p:bldP spid="73" grpId="0" animBg="1"/>
      <p:bldP spid="78" grpId="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TextBox 65">
            <a:extLst>
              <a:ext uri="{FF2B5EF4-FFF2-40B4-BE49-F238E27FC236}">
                <a16:creationId xmlns:a16="http://schemas.microsoft.com/office/drawing/2014/main" id="{E4171DA3-84D6-4DEE-9894-B87EDEB590B3}"/>
              </a:ext>
            </a:extLst>
          </p:cNvPr>
          <p:cNvSpPr txBox="1"/>
          <p:nvPr/>
        </p:nvSpPr>
        <p:spPr>
          <a:xfrm>
            <a:off x="5100690" y="2303047"/>
            <a:ext cx="6466110" cy="1200329"/>
          </a:xfrm>
          <a:prstGeom prst="rect">
            <a:avLst/>
          </a:prstGeom>
          <a:noFill/>
        </p:spPr>
        <p:txBody>
          <a:bodyPr wrap="square" lIns="0" rIns="0" rtlCol="0" anchor="t">
            <a:spAutoFit/>
          </a:bodyPr>
          <a:lstStyle/>
          <a:p>
            <a:pPr algn="just"/>
            <a:r>
              <a:rPr lang="en-US" sz="2400" dirty="0">
                <a:latin typeface="Franklin Gothic Medium Cond" panose="020B0606030402020204" pitchFamily="34" charset="0"/>
              </a:rPr>
              <a:t>The SK chairperson, with the assistance of the SK treasurer and SK secretary, shall prepare the budget accountability reports as may be prescribed by the COA. </a:t>
            </a:r>
          </a:p>
        </p:txBody>
      </p:sp>
      <p:sp>
        <p:nvSpPr>
          <p:cNvPr id="9" name="Title 4">
            <a:extLst>
              <a:ext uri="{FF2B5EF4-FFF2-40B4-BE49-F238E27FC236}">
                <a16:creationId xmlns:a16="http://schemas.microsoft.com/office/drawing/2014/main" id="{CFFDEE06-3CB2-40CA-BE50-115B2F1E5988}"/>
              </a:ext>
            </a:extLst>
          </p:cNvPr>
          <p:cNvSpPr txBox="1">
            <a:spLocks/>
          </p:cNvSpPr>
          <p:nvPr/>
        </p:nvSpPr>
        <p:spPr>
          <a:xfrm>
            <a:off x="4703577" y="1306572"/>
            <a:ext cx="7260336" cy="869795"/>
          </a:xfrm>
          <a:prstGeom prst="rect">
            <a:avLst/>
          </a:prstGeom>
        </p:spPr>
        <p:txBody>
          <a:bodyPr vert="horz" lIns="68580" tIns="34290" rIns="68580" bIns="3429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a:latin typeface="Franklin Gothic Demi Cond"/>
                <a:cs typeface="Times New Roman"/>
              </a:rPr>
              <a:t>BUDGET ACCOUNTABILITY BY THE SK</a:t>
            </a:r>
          </a:p>
        </p:txBody>
      </p:sp>
      <p:pic>
        <p:nvPicPr>
          <p:cNvPr id="2" name="Picture 1">
            <a:extLst>
              <a:ext uri="{FF2B5EF4-FFF2-40B4-BE49-F238E27FC236}">
                <a16:creationId xmlns:a16="http://schemas.microsoft.com/office/drawing/2014/main" id="{AAA1D843-E3DA-419B-B632-9D11888661C2}"/>
              </a:ext>
            </a:extLst>
          </p:cNvPr>
          <p:cNvPicPr>
            <a:picLocks noChangeAspect="1"/>
          </p:cNvPicPr>
          <p:nvPr/>
        </p:nvPicPr>
        <p:blipFill>
          <a:blip r:embed="rId3"/>
          <a:stretch>
            <a:fillRect/>
          </a:stretch>
        </p:blipFill>
        <p:spPr>
          <a:xfrm>
            <a:off x="228087" y="136403"/>
            <a:ext cx="4471845" cy="6585194"/>
          </a:xfrm>
          <a:prstGeom prst="rect">
            <a:avLst/>
          </a:prstGeom>
        </p:spPr>
      </p:pic>
      <p:sp>
        <p:nvSpPr>
          <p:cNvPr id="6" name="TextBox 5">
            <a:extLst>
              <a:ext uri="{FF2B5EF4-FFF2-40B4-BE49-F238E27FC236}">
                <a16:creationId xmlns:a16="http://schemas.microsoft.com/office/drawing/2014/main" id="{71DA17BB-BB9A-4DAE-9C07-FCFD1E40D08E}"/>
              </a:ext>
            </a:extLst>
          </p:cNvPr>
          <p:cNvSpPr txBox="1"/>
          <p:nvPr/>
        </p:nvSpPr>
        <p:spPr>
          <a:xfrm>
            <a:off x="5100690" y="3951492"/>
            <a:ext cx="6466110" cy="1200329"/>
          </a:xfrm>
          <a:prstGeom prst="rect">
            <a:avLst/>
          </a:prstGeom>
          <a:noFill/>
        </p:spPr>
        <p:txBody>
          <a:bodyPr wrap="square" lIns="0" rIns="0" rtlCol="0" anchor="t">
            <a:spAutoFit/>
          </a:bodyPr>
          <a:lstStyle/>
          <a:p>
            <a:pPr algn="just"/>
            <a:r>
              <a:rPr lang="en-US" sz="2400" dirty="0">
                <a:latin typeface="Franklin Gothic Medium Cond" panose="020B0606030402020204" pitchFamily="34" charset="0"/>
              </a:rPr>
              <a:t>The Handbook on the Financial Transactions of the SK covers the accounting policies, guidelines, financial reports and forms to be used in the SK operations.</a:t>
            </a:r>
          </a:p>
        </p:txBody>
      </p:sp>
    </p:spTree>
    <p:extLst>
      <p:ext uri="{BB962C8B-B14F-4D97-AF65-F5344CB8AC3E}">
        <p14:creationId xmlns:p14="http://schemas.microsoft.com/office/powerpoint/2010/main" val="2534194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fade">
                                      <p:cBhvr>
                                        <p:cTn id="7" dur="500"/>
                                        <p:tgtEl>
                                          <p:spTgt spid="6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6" grpId="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38D1709-F966-44DF-ACE8-16A730BF59CC}"/>
              </a:ext>
            </a:extLst>
          </p:cNvPr>
          <p:cNvSpPr txBox="1"/>
          <p:nvPr/>
        </p:nvSpPr>
        <p:spPr>
          <a:xfrm>
            <a:off x="1374913" y="1133804"/>
            <a:ext cx="9442174" cy="769441"/>
          </a:xfrm>
          <a:prstGeom prst="rect">
            <a:avLst/>
          </a:prstGeom>
          <a:noFill/>
        </p:spPr>
        <p:txBody>
          <a:bodyPr wrap="square" rtlCol="0">
            <a:spAutoFit/>
          </a:bodyPr>
          <a:lstStyle/>
          <a:p>
            <a:pPr algn="ctr"/>
            <a:r>
              <a:rPr lang="en-PH" sz="4400" b="1" dirty="0">
                <a:latin typeface="Franklin Gothic Demi Cond" panose="020B0706030402020204" pitchFamily="34" charset="0"/>
              </a:rPr>
              <a:t>RESPONSIBILITY AND ACCOUNTABILITY</a:t>
            </a:r>
          </a:p>
        </p:txBody>
      </p:sp>
      <p:sp>
        <p:nvSpPr>
          <p:cNvPr id="26" name="TextBox 25">
            <a:extLst>
              <a:ext uri="{FF2B5EF4-FFF2-40B4-BE49-F238E27FC236}">
                <a16:creationId xmlns:a16="http://schemas.microsoft.com/office/drawing/2014/main" id="{729F1CEE-E9B4-4FA7-B18F-1BE78565A19A}"/>
              </a:ext>
            </a:extLst>
          </p:cNvPr>
          <p:cNvSpPr txBox="1"/>
          <p:nvPr/>
        </p:nvSpPr>
        <p:spPr>
          <a:xfrm>
            <a:off x="999640" y="2305615"/>
            <a:ext cx="10319657" cy="3108543"/>
          </a:xfrm>
          <a:prstGeom prst="rect">
            <a:avLst/>
          </a:prstGeom>
          <a:noFill/>
        </p:spPr>
        <p:txBody>
          <a:bodyPr wrap="square">
            <a:spAutoFit/>
          </a:bodyPr>
          <a:lstStyle/>
          <a:p>
            <a:pPr lvl="0" algn="ctr"/>
            <a:r>
              <a:rPr lang="en-US" sz="2800" i="1" noProof="1">
                <a:latin typeface="Segoe UI Light" panose="020B0502040204020203" pitchFamily="34" charset="0"/>
                <a:cs typeface="Segoe UI Light" panose="020B0502040204020203" pitchFamily="34" charset="0"/>
              </a:rPr>
              <a:t>The responsibility and accountability in the utilization and disbursement of SK funds </a:t>
            </a:r>
            <a:r>
              <a:rPr lang="en-US" sz="2800" b="1" i="1" noProof="1">
                <a:latin typeface="Segoe UI Light" panose="020B0502040204020203" pitchFamily="34" charset="0"/>
                <a:cs typeface="Segoe UI Light" panose="020B0502040204020203" pitchFamily="34" charset="0"/>
              </a:rPr>
              <a:t>shall rest upon the SK officials concerned</a:t>
            </a:r>
            <a:r>
              <a:rPr lang="en-US" sz="2800" i="1" noProof="1">
                <a:latin typeface="Segoe UI Light" panose="020B0502040204020203" pitchFamily="34" charset="0"/>
                <a:cs typeface="Segoe UI Light" panose="020B0502040204020203" pitchFamily="34" charset="0"/>
              </a:rPr>
              <a:t>. </a:t>
            </a:r>
          </a:p>
          <a:p>
            <a:pPr lvl="0" algn="ctr"/>
            <a:r>
              <a:rPr lang="en-US" sz="2800" i="1" noProof="1">
                <a:latin typeface="Segoe UI Light" panose="020B0502040204020203" pitchFamily="34" charset="0"/>
                <a:cs typeface="Segoe UI Light" panose="020B0502040204020203" pitchFamily="34" charset="0"/>
              </a:rPr>
              <a:t>It is also the responsibility of the said SK officials to ensure that the SK funds are utilized strictly in accordance with applicable budgeting, accounting, and auditing rules and regulations, and the provisions of the Government Procurement Reform Act (RA No. 9184) and other pertinent laws.</a:t>
            </a:r>
          </a:p>
        </p:txBody>
      </p:sp>
    </p:spTree>
    <p:extLst>
      <p:ext uri="{BB962C8B-B14F-4D97-AF65-F5344CB8AC3E}">
        <p14:creationId xmlns:p14="http://schemas.microsoft.com/office/powerpoint/2010/main" val="2799283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99954" y="2496301"/>
            <a:ext cx="10992092" cy="2927874"/>
          </a:xfrm>
          <a:noFill/>
        </p:spPr>
        <p:txBody>
          <a:bodyPr anchor="ctr">
            <a:noAutofit/>
          </a:bodyPr>
          <a:lstStyle/>
          <a:p>
            <a:pPr>
              <a:defRPr/>
            </a:pPr>
            <a:r>
              <a:rPr lang="en-US" sz="3500" dirty="0">
                <a:solidFill>
                  <a:srgbClr val="2A1304"/>
                </a:solidFill>
                <a:latin typeface="Franklin Gothic Demi Cond" panose="020B0706030402020204" pitchFamily="34" charset="0"/>
              </a:rPr>
              <a:t>AN ACT STRENGTHENING THE SANGGUNIANG KABATAAN, INSTITUTIONALIZING ADDITIONAL REFORMS TO REVITALIZE YOUTH PARTICIPATION IN LOCAL GOVERNANCE AND BY PROVIDING HONORARIUM, OTHER BENEFITS, AND PRIVILEGES, AMENDING FOR THE PURPOSE CERTAIN SECTIONS OF REPUBLIC ACT NO. 10742, OTHERWISE KNOWN AS THE “SANGGUNIANG KABATAAN REFORM ACT OF 2015”</a:t>
            </a:r>
          </a:p>
        </p:txBody>
      </p:sp>
      <p:sp>
        <p:nvSpPr>
          <p:cNvPr id="3" name="Google Shape;551;p78">
            <a:extLst>
              <a:ext uri="{FF2B5EF4-FFF2-40B4-BE49-F238E27FC236}">
                <a16:creationId xmlns:a16="http://schemas.microsoft.com/office/drawing/2014/main" id="{279DDFF1-5AFC-445D-A8E2-8FC68A8EB2E4}"/>
              </a:ext>
            </a:extLst>
          </p:cNvPr>
          <p:cNvSpPr txBox="1"/>
          <p:nvPr/>
        </p:nvSpPr>
        <p:spPr>
          <a:xfrm>
            <a:off x="0" y="978301"/>
            <a:ext cx="12192000" cy="954668"/>
          </a:xfrm>
          <a:prstGeom prst="rect">
            <a:avLst/>
          </a:prstGeom>
          <a:solidFill>
            <a:schemeClr val="accent4">
              <a:lumMod val="40000"/>
              <a:lumOff val="60000"/>
            </a:schemeClr>
          </a:solidFill>
          <a:ln>
            <a:noFill/>
          </a:ln>
        </p:spPr>
        <p:txBody>
          <a:bodyPr spcFirstLastPara="1" wrap="square" lIns="68575" tIns="34275" rIns="68575" bIns="34275" anchor="ctr" anchorCtr="0">
            <a:normAutofit lnSpcReduction="10000"/>
          </a:bodyPr>
          <a:lstStyle/>
          <a:p>
            <a:pPr lvl="0" algn="ctr">
              <a:spcBef>
                <a:spcPts val="0"/>
              </a:spcBef>
              <a:spcAft>
                <a:spcPts val="0"/>
              </a:spcAft>
              <a:buClr>
                <a:schemeClr val="dk1"/>
              </a:buClr>
              <a:buSzPts val="5000"/>
            </a:pPr>
            <a:r>
              <a:rPr lang="en-US" sz="6000" b="1" dirty="0">
                <a:solidFill>
                  <a:schemeClr val="dk1"/>
                </a:solidFill>
                <a:latin typeface="Franklin Gothic Demi Cond" panose="020B0706030402020204" pitchFamily="34" charset="0"/>
                <a:ea typeface="Libre Franklin"/>
                <a:cs typeface="Libre Franklin"/>
                <a:sym typeface="Libre Franklin"/>
              </a:rPr>
              <a:t>REPUBLIC ACT NO. 11768</a:t>
            </a:r>
            <a:endParaRPr lang="en-US" sz="2400" dirty="0">
              <a:latin typeface="Franklin Gothic Demi Cond" panose="020B0706030402020204" pitchFamily="34" charset="0"/>
            </a:endParaRPr>
          </a:p>
        </p:txBody>
      </p:sp>
    </p:spTree>
    <p:extLst>
      <p:ext uri="{BB962C8B-B14F-4D97-AF65-F5344CB8AC3E}">
        <p14:creationId xmlns:p14="http://schemas.microsoft.com/office/powerpoint/2010/main" val="3994516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Shape 555"/>
        <p:cNvGrpSpPr/>
        <p:nvPr/>
      </p:nvGrpSpPr>
      <p:grpSpPr>
        <a:xfrm>
          <a:off x="0" y="0"/>
          <a:ext cx="0" cy="0"/>
          <a:chOff x="0" y="0"/>
          <a:chExt cx="0" cy="0"/>
        </a:xfrm>
      </p:grpSpPr>
      <p:sp>
        <p:nvSpPr>
          <p:cNvPr id="5" name="Title 4">
            <a:extLst>
              <a:ext uri="{FF2B5EF4-FFF2-40B4-BE49-F238E27FC236}">
                <a16:creationId xmlns:a16="http://schemas.microsoft.com/office/drawing/2014/main" id="{AEC45DB9-02DC-45D4-930F-6F0F9F679BBE}"/>
              </a:ext>
            </a:extLst>
          </p:cNvPr>
          <p:cNvSpPr txBox="1">
            <a:spLocks/>
          </p:cNvSpPr>
          <p:nvPr/>
        </p:nvSpPr>
        <p:spPr>
          <a:xfrm>
            <a:off x="0" y="874645"/>
            <a:ext cx="12192000" cy="916593"/>
          </a:xfrm>
          <a:prstGeom prst="rect">
            <a:avLst/>
          </a:prstGeom>
          <a:solidFill>
            <a:schemeClr val="bg1"/>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latin typeface="Franklin Gothic Demi Cond" panose="020B0706030402020204" pitchFamily="34" charset="0"/>
                <a:cs typeface="Times New Roman" panose="02020603050405020304" pitchFamily="18" charset="0"/>
              </a:rPr>
              <a:t>SALIENT FEATURES OF REPUBLIC ACT NO. 11768 </a:t>
            </a:r>
            <a:endParaRPr lang="en-PH" b="1" dirty="0">
              <a:latin typeface="Franklin Gothic Demi Cond" panose="020B0706030402020204" pitchFamily="34" charset="0"/>
              <a:cs typeface="Times New Roman" panose="02020603050405020304" pitchFamily="18" charset="0"/>
            </a:endParaRPr>
          </a:p>
        </p:txBody>
      </p:sp>
      <p:sp>
        <p:nvSpPr>
          <p:cNvPr id="4" name="Rounded Rectangle 4">
            <a:extLst>
              <a:ext uri="{FF2B5EF4-FFF2-40B4-BE49-F238E27FC236}">
                <a16:creationId xmlns:a16="http://schemas.microsoft.com/office/drawing/2014/main" id="{9CAF5A94-B013-4D10-9105-A6BC6C3A606B}"/>
              </a:ext>
            </a:extLst>
          </p:cNvPr>
          <p:cNvSpPr/>
          <p:nvPr/>
        </p:nvSpPr>
        <p:spPr>
          <a:xfrm>
            <a:off x="304800" y="2254266"/>
            <a:ext cx="2235200" cy="3124200"/>
          </a:xfrm>
          <a:prstGeom prst="roundRect">
            <a:avLst/>
          </a:prstGeom>
          <a:noFill/>
          <a:effectLst>
            <a:outerShdw blurRad="63500" sx="102000" sy="102000" algn="ctr"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rtlCol="0" anchor="ctr"/>
          <a:lstStyle/>
          <a:p>
            <a:pPr algn="ctr"/>
            <a:r>
              <a:rPr lang="en-US" altLang="en-US" sz="4400" dirty="0">
                <a:latin typeface="Franklin Gothic Medium Cond" panose="020B0606030402020204" pitchFamily="34" charset="0"/>
                <a:ea typeface="MS PGothic"/>
                <a:cs typeface="Arial"/>
              </a:rPr>
              <a:t>18 to 30</a:t>
            </a:r>
            <a:r>
              <a:rPr lang="en-US" altLang="en-US" sz="4000" dirty="0">
                <a:latin typeface="Franklin Gothic Medium Cond" panose="020B0606030402020204" pitchFamily="34" charset="0"/>
                <a:ea typeface="MS PGothic"/>
                <a:cs typeface="Arial"/>
              </a:rPr>
              <a:t> </a:t>
            </a:r>
          </a:p>
          <a:p>
            <a:pPr algn="ctr"/>
            <a:endParaRPr lang="en-US" altLang="en-US" sz="1200" dirty="0">
              <a:latin typeface="Franklin Gothic Medium Cond" panose="020B0606030402020204" pitchFamily="34" charset="0"/>
              <a:ea typeface="MS PGothic"/>
              <a:cs typeface="Arial"/>
            </a:endParaRPr>
          </a:p>
          <a:p>
            <a:pPr algn="ctr"/>
            <a:r>
              <a:rPr lang="en-US" altLang="en-US" sz="2000" dirty="0">
                <a:latin typeface="Franklin Gothic Medium Cond" panose="020B0606030402020204" pitchFamily="34" charset="0"/>
                <a:ea typeface="MS PGothic"/>
                <a:cs typeface="Arial"/>
              </a:rPr>
              <a:t>Expands eligibility for Sangguniang Kabataan Treasurer and Secretary</a:t>
            </a:r>
          </a:p>
        </p:txBody>
      </p:sp>
      <p:sp>
        <p:nvSpPr>
          <p:cNvPr id="6" name="Rounded Rectangle 19">
            <a:extLst>
              <a:ext uri="{FF2B5EF4-FFF2-40B4-BE49-F238E27FC236}">
                <a16:creationId xmlns:a16="http://schemas.microsoft.com/office/drawing/2014/main" id="{E09EC8ED-A2CC-4991-B76C-59FE554CB036}"/>
              </a:ext>
            </a:extLst>
          </p:cNvPr>
          <p:cNvSpPr/>
          <p:nvPr/>
        </p:nvSpPr>
        <p:spPr>
          <a:xfrm>
            <a:off x="2641600" y="2254266"/>
            <a:ext cx="2235200" cy="3124200"/>
          </a:xfrm>
          <a:prstGeom prst="roundRect">
            <a:avLst/>
          </a:prstGeom>
          <a:noFill/>
          <a:effectLst>
            <a:outerShdw blurRad="63500" sx="102000" sy="102000" algn="ctr"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rtlCol="0" anchor="ctr"/>
          <a:lstStyle/>
          <a:p>
            <a:pPr algn="ctr"/>
            <a:endParaRPr lang="en-US" altLang="en-US" sz="900" dirty="0">
              <a:latin typeface="Franklin Gothic Medium Cond" panose="020B0606030402020204" pitchFamily="34" charset="0"/>
              <a:ea typeface="MS PGothic"/>
              <a:cs typeface="Arial"/>
            </a:endParaRPr>
          </a:p>
          <a:p>
            <a:pPr algn="ctr"/>
            <a:r>
              <a:rPr lang="en-US" altLang="en-US" sz="6000" dirty="0">
                <a:latin typeface="Franklin Gothic Medium Cond" panose="020B0606030402020204" pitchFamily="34" charset="0"/>
                <a:ea typeface="MS PGothic"/>
                <a:cs typeface="Arial"/>
              </a:rPr>
              <a:t>25%</a:t>
            </a:r>
          </a:p>
          <a:p>
            <a:pPr algn="ctr"/>
            <a:endParaRPr lang="en-US" altLang="en-US" sz="300" dirty="0">
              <a:latin typeface="Franklin Gothic Medium Cond" panose="020B0606030402020204" pitchFamily="34" charset="0"/>
              <a:ea typeface="MS PGothic"/>
              <a:cs typeface="Arial"/>
            </a:endParaRPr>
          </a:p>
          <a:p>
            <a:pPr algn="ctr"/>
            <a:r>
              <a:rPr lang="en-US" altLang="en-US" sz="2400" dirty="0">
                <a:latin typeface="Franklin Gothic Medium Cond" panose="020B0606030402020204" pitchFamily="34" charset="0"/>
                <a:ea typeface="MS PGothic"/>
                <a:cs typeface="Arial"/>
              </a:rPr>
              <a:t>SK funds can be allocated for personnel services</a:t>
            </a:r>
            <a:endParaRPr lang="en-PH" sz="2400" dirty="0">
              <a:solidFill>
                <a:schemeClr val="tx1"/>
              </a:solidFill>
              <a:latin typeface="Franklin Gothic Medium Cond" panose="020B0606030402020204" pitchFamily="34" charset="0"/>
            </a:endParaRPr>
          </a:p>
        </p:txBody>
      </p:sp>
      <p:sp>
        <p:nvSpPr>
          <p:cNvPr id="7" name="Rounded Rectangle 20">
            <a:extLst>
              <a:ext uri="{FF2B5EF4-FFF2-40B4-BE49-F238E27FC236}">
                <a16:creationId xmlns:a16="http://schemas.microsoft.com/office/drawing/2014/main" id="{E6E51F9D-8EFB-4583-A0B6-6231690EC133}"/>
              </a:ext>
            </a:extLst>
          </p:cNvPr>
          <p:cNvSpPr/>
          <p:nvPr/>
        </p:nvSpPr>
        <p:spPr>
          <a:xfrm>
            <a:off x="4978400" y="2254266"/>
            <a:ext cx="2235200" cy="3124200"/>
          </a:xfrm>
          <a:prstGeom prst="roundRect">
            <a:avLst/>
          </a:prstGeom>
          <a:noFill/>
          <a:effectLst>
            <a:outerShdw blurRad="63500" sx="102000" sy="102000" algn="ctr"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rtlCol="0" anchor="ctr"/>
          <a:lstStyle/>
          <a:p>
            <a:pPr algn="ctr"/>
            <a:endParaRPr lang="en-US" altLang="en-US" sz="4400" dirty="0">
              <a:latin typeface="Franklin Gothic Medium Cond" panose="020B0606030402020204" pitchFamily="34" charset="0"/>
              <a:ea typeface="MS PGothic"/>
              <a:cs typeface="Arial"/>
            </a:endParaRPr>
          </a:p>
          <a:p>
            <a:pPr algn="ctr"/>
            <a:endParaRPr lang="en-US" altLang="en-US" sz="2400" dirty="0">
              <a:latin typeface="Franklin Gothic Medium Cond" panose="020B0606030402020204" pitchFamily="34" charset="0"/>
              <a:ea typeface="MS PGothic"/>
              <a:cs typeface="Arial"/>
            </a:endParaRPr>
          </a:p>
          <a:p>
            <a:pPr algn="ctr"/>
            <a:r>
              <a:rPr lang="en-US" altLang="en-US" sz="2200" dirty="0">
                <a:latin typeface="Franklin Gothic Medium Cond" panose="020B0606030402020204" pitchFamily="34" charset="0"/>
                <a:ea typeface="MS PGothic"/>
                <a:cs typeface="Arial"/>
              </a:rPr>
              <a:t>Additional honorarium, social welfare contributions, and hazard pay</a:t>
            </a:r>
            <a:endParaRPr lang="en-PH" sz="2200" dirty="0">
              <a:solidFill>
                <a:schemeClr val="tx1"/>
              </a:solidFill>
              <a:latin typeface="Franklin Gothic Medium Cond" panose="020B0606030402020204" pitchFamily="34" charset="0"/>
            </a:endParaRPr>
          </a:p>
        </p:txBody>
      </p:sp>
      <p:sp>
        <p:nvSpPr>
          <p:cNvPr id="8" name="Rounded Rectangle 21">
            <a:extLst>
              <a:ext uri="{FF2B5EF4-FFF2-40B4-BE49-F238E27FC236}">
                <a16:creationId xmlns:a16="http://schemas.microsoft.com/office/drawing/2014/main" id="{FA224186-8CA4-4E56-B64A-174E10569770}"/>
              </a:ext>
            </a:extLst>
          </p:cNvPr>
          <p:cNvSpPr/>
          <p:nvPr/>
        </p:nvSpPr>
        <p:spPr>
          <a:xfrm>
            <a:off x="7315200" y="2254266"/>
            <a:ext cx="2235200" cy="3124200"/>
          </a:xfrm>
          <a:prstGeom prst="roundRect">
            <a:avLst/>
          </a:prstGeom>
          <a:noFill/>
          <a:effectLst>
            <a:outerShdw blurRad="63500" sx="102000" sy="102000" algn="ctr"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rtlCol="0" anchor="ctr"/>
          <a:lstStyle/>
          <a:p>
            <a:pPr algn="ctr"/>
            <a:r>
              <a:rPr lang="en-US" altLang="en-US" sz="6000" dirty="0">
                <a:latin typeface="Franklin Gothic Medium Cond" panose="020B0606030402020204" pitchFamily="34" charset="0"/>
                <a:ea typeface="MS PGothic"/>
                <a:cs typeface="Arial"/>
              </a:rPr>
              <a:t>15%</a:t>
            </a:r>
          </a:p>
          <a:p>
            <a:pPr algn="ctr"/>
            <a:endParaRPr lang="en-US" altLang="en-US" sz="1100" dirty="0">
              <a:latin typeface="Franklin Gothic Medium Cond" panose="020B0606030402020204" pitchFamily="34" charset="0"/>
              <a:ea typeface="MS PGothic"/>
              <a:cs typeface="Arial"/>
            </a:endParaRPr>
          </a:p>
          <a:p>
            <a:pPr algn="ctr"/>
            <a:r>
              <a:rPr lang="en-US" altLang="en-US" sz="2000" dirty="0">
                <a:latin typeface="Franklin Gothic Medium Cond" panose="020B0606030402020204" pitchFamily="34" charset="0"/>
                <a:ea typeface="MS PGothic"/>
                <a:cs typeface="Arial"/>
              </a:rPr>
              <a:t>set aside an amount for mandatory and continuing training</a:t>
            </a:r>
            <a:endParaRPr lang="en-PH" sz="2000" dirty="0">
              <a:solidFill>
                <a:schemeClr val="tx1"/>
              </a:solidFill>
              <a:latin typeface="Franklin Gothic Medium Cond" panose="020B0606030402020204" pitchFamily="34" charset="0"/>
            </a:endParaRPr>
          </a:p>
        </p:txBody>
      </p:sp>
      <p:sp>
        <p:nvSpPr>
          <p:cNvPr id="9" name="Rounded Rectangle 22">
            <a:extLst>
              <a:ext uri="{FF2B5EF4-FFF2-40B4-BE49-F238E27FC236}">
                <a16:creationId xmlns:a16="http://schemas.microsoft.com/office/drawing/2014/main" id="{F3B05807-A9FA-4C65-91DC-50BB43603D8F}"/>
              </a:ext>
            </a:extLst>
          </p:cNvPr>
          <p:cNvSpPr/>
          <p:nvPr/>
        </p:nvSpPr>
        <p:spPr>
          <a:xfrm>
            <a:off x="9652000" y="2254266"/>
            <a:ext cx="2235200" cy="3124200"/>
          </a:xfrm>
          <a:prstGeom prst="roundRect">
            <a:avLst/>
          </a:prstGeom>
          <a:noFill/>
          <a:effectLst>
            <a:outerShdw blurRad="63500" sx="102000" sy="102000" algn="ctr"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rtlCol="0" anchor="ctr"/>
          <a:lstStyle/>
          <a:p>
            <a:pPr algn="ctr"/>
            <a:endParaRPr lang="en-US" altLang="en-US" sz="1050" dirty="0">
              <a:latin typeface="Franklin Gothic Medium Cond" panose="020B0606030402020204" pitchFamily="34" charset="0"/>
              <a:ea typeface="MS PGothic"/>
              <a:cs typeface="Arial"/>
            </a:endParaRPr>
          </a:p>
          <a:p>
            <a:pPr algn="ctr"/>
            <a:r>
              <a:rPr lang="en-US" altLang="en-US" sz="6000" dirty="0">
                <a:latin typeface="Franklin Gothic Medium Cond" panose="020B0606030402020204" pitchFamily="34" charset="0"/>
                <a:ea typeface="MS PGothic"/>
                <a:cs typeface="Arial"/>
              </a:rPr>
              <a:t>1%</a:t>
            </a:r>
            <a:endParaRPr lang="en-US" altLang="en-US" sz="2400" dirty="0">
              <a:latin typeface="Franklin Gothic Medium Cond" panose="020B0606030402020204" pitchFamily="34" charset="0"/>
              <a:ea typeface="MS PGothic"/>
              <a:cs typeface="Arial"/>
            </a:endParaRPr>
          </a:p>
          <a:p>
            <a:pPr algn="ctr"/>
            <a:endParaRPr lang="en-US" altLang="en-US" sz="500" dirty="0">
              <a:latin typeface="Franklin Gothic Medium Cond" panose="020B0606030402020204" pitchFamily="34" charset="0"/>
              <a:ea typeface="MS PGothic"/>
              <a:cs typeface="Arial"/>
            </a:endParaRPr>
          </a:p>
          <a:p>
            <a:pPr algn="ctr"/>
            <a:r>
              <a:rPr lang="en-US" altLang="en-US" sz="2400" dirty="0">
                <a:latin typeface="Franklin Gothic Medium Cond" panose="020B0606030402020204" pitchFamily="34" charset="0"/>
                <a:ea typeface="MS PGothic"/>
                <a:cs typeface="Arial"/>
              </a:rPr>
              <a:t>Allows appropriation of LGU budget for LYDO</a:t>
            </a:r>
            <a:endParaRPr lang="en-PH" sz="2400" dirty="0">
              <a:solidFill>
                <a:schemeClr val="tx1"/>
              </a:solidFill>
              <a:latin typeface="Franklin Gothic Medium Cond" panose="020B0606030402020204" pitchFamily="34" charset="0"/>
            </a:endParaRPr>
          </a:p>
        </p:txBody>
      </p:sp>
      <p:pic>
        <p:nvPicPr>
          <p:cNvPr id="3" name="Graphic 2" descr="Coins">
            <a:extLst>
              <a:ext uri="{FF2B5EF4-FFF2-40B4-BE49-F238E27FC236}">
                <a16:creationId xmlns:a16="http://schemas.microsoft.com/office/drawing/2014/main" id="{85EC166B-0AC7-4756-856B-3EAB734BBDB3}"/>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38800" y="2514603"/>
            <a:ext cx="914400" cy="914400"/>
          </a:xfrm>
          <a:prstGeom prst="rect">
            <a:avLst/>
          </a:prstGeom>
        </p:spPr>
      </p:pic>
      <p:sp>
        <p:nvSpPr>
          <p:cNvPr id="11" name="TextBox 10">
            <a:extLst>
              <a:ext uri="{FF2B5EF4-FFF2-40B4-BE49-F238E27FC236}">
                <a16:creationId xmlns:a16="http://schemas.microsoft.com/office/drawing/2014/main" id="{4AF45F55-F780-43A8-811A-5DB2428CBD20}"/>
              </a:ext>
            </a:extLst>
          </p:cNvPr>
          <p:cNvSpPr txBox="1"/>
          <p:nvPr/>
        </p:nvSpPr>
        <p:spPr>
          <a:xfrm>
            <a:off x="586015" y="2351316"/>
            <a:ext cx="1725385" cy="403394"/>
          </a:xfrm>
          <a:prstGeom prst="rect">
            <a:avLst/>
          </a:prstGeom>
          <a:noFill/>
        </p:spPr>
        <p:txBody>
          <a:bodyPr wrap="square" rtlCol="0">
            <a:spAutoFit/>
          </a:bodyPr>
          <a:lstStyle/>
          <a:p>
            <a:pPr algn="ctr">
              <a:lnSpc>
                <a:spcPct val="150000"/>
              </a:lnSpc>
            </a:pPr>
            <a:r>
              <a:rPr lang="en-US" sz="1500" b="1" i="1" dirty="0">
                <a:solidFill>
                  <a:schemeClr val="tx1">
                    <a:lumMod val="75000"/>
                    <a:lumOff val="25000"/>
                  </a:schemeClr>
                </a:solidFill>
                <a:latin typeface="Century Gothic" panose="020B0502020202020204" pitchFamily="34" charset="0"/>
                <a:cs typeface="Times New Roman" panose="02020603050405020304" pitchFamily="18" charset="0"/>
              </a:rPr>
              <a:t>Age</a:t>
            </a:r>
          </a:p>
        </p:txBody>
      </p:sp>
      <p:sp>
        <p:nvSpPr>
          <p:cNvPr id="12" name="TextBox 11">
            <a:extLst>
              <a:ext uri="{FF2B5EF4-FFF2-40B4-BE49-F238E27FC236}">
                <a16:creationId xmlns:a16="http://schemas.microsoft.com/office/drawing/2014/main" id="{C2CC10A3-456A-4C80-BFFA-3B0514954636}"/>
              </a:ext>
            </a:extLst>
          </p:cNvPr>
          <p:cNvSpPr txBox="1"/>
          <p:nvPr/>
        </p:nvSpPr>
        <p:spPr>
          <a:xfrm>
            <a:off x="2922815" y="2302331"/>
            <a:ext cx="1725385" cy="403394"/>
          </a:xfrm>
          <a:prstGeom prst="rect">
            <a:avLst/>
          </a:prstGeom>
          <a:noFill/>
        </p:spPr>
        <p:txBody>
          <a:bodyPr wrap="square" rtlCol="0">
            <a:spAutoFit/>
          </a:bodyPr>
          <a:lstStyle/>
          <a:p>
            <a:pPr algn="ctr">
              <a:lnSpc>
                <a:spcPct val="150000"/>
              </a:lnSpc>
            </a:pPr>
            <a:r>
              <a:rPr lang="en-US" sz="1500" b="1" i="1" dirty="0">
                <a:solidFill>
                  <a:schemeClr val="tx1">
                    <a:lumMod val="75000"/>
                    <a:lumOff val="25000"/>
                  </a:schemeClr>
                </a:solidFill>
                <a:latin typeface="Century Gothic" panose="020B0502020202020204" pitchFamily="34" charset="0"/>
                <a:cs typeface="Times New Roman" panose="02020603050405020304" pitchFamily="18" charset="0"/>
              </a:rPr>
              <a:t>not more than</a:t>
            </a:r>
          </a:p>
        </p:txBody>
      </p:sp>
      <p:sp>
        <p:nvSpPr>
          <p:cNvPr id="13" name="TextBox 12">
            <a:extLst>
              <a:ext uri="{FF2B5EF4-FFF2-40B4-BE49-F238E27FC236}">
                <a16:creationId xmlns:a16="http://schemas.microsoft.com/office/drawing/2014/main" id="{DEF7227E-1F39-46E3-B0DB-C7F0D9A79544}"/>
              </a:ext>
            </a:extLst>
          </p:cNvPr>
          <p:cNvSpPr txBox="1"/>
          <p:nvPr/>
        </p:nvSpPr>
        <p:spPr>
          <a:xfrm>
            <a:off x="7570107" y="2351316"/>
            <a:ext cx="1725385" cy="403394"/>
          </a:xfrm>
          <a:prstGeom prst="rect">
            <a:avLst/>
          </a:prstGeom>
          <a:noFill/>
        </p:spPr>
        <p:txBody>
          <a:bodyPr wrap="square" rtlCol="0">
            <a:spAutoFit/>
          </a:bodyPr>
          <a:lstStyle/>
          <a:p>
            <a:pPr algn="ctr">
              <a:lnSpc>
                <a:spcPct val="150000"/>
              </a:lnSpc>
            </a:pPr>
            <a:r>
              <a:rPr lang="en-US" sz="1500" b="1" i="1" dirty="0">
                <a:solidFill>
                  <a:schemeClr val="tx1">
                    <a:lumMod val="75000"/>
                    <a:lumOff val="25000"/>
                  </a:schemeClr>
                </a:solidFill>
                <a:latin typeface="Century Gothic" panose="020B0502020202020204" pitchFamily="34" charset="0"/>
                <a:cs typeface="Times New Roman" panose="02020603050405020304" pitchFamily="18" charset="0"/>
              </a:rPr>
              <a:t>not more than</a:t>
            </a:r>
          </a:p>
        </p:txBody>
      </p:sp>
      <p:sp>
        <p:nvSpPr>
          <p:cNvPr id="14" name="TextBox 13">
            <a:extLst>
              <a:ext uri="{FF2B5EF4-FFF2-40B4-BE49-F238E27FC236}">
                <a16:creationId xmlns:a16="http://schemas.microsoft.com/office/drawing/2014/main" id="{6BB513C6-1ACD-4291-8B80-06D9B4A9371A}"/>
              </a:ext>
            </a:extLst>
          </p:cNvPr>
          <p:cNvSpPr txBox="1"/>
          <p:nvPr/>
        </p:nvSpPr>
        <p:spPr>
          <a:xfrm>
            <a:off x="9906907" y="2351316"/>
            <a:ext cx="1725385" cy="403394"/>
          </a:xfrm>
          <a:prstGeom prst="rect">
            <a:avLst/>
          </a:prstGeom>
          <a:noFill/>
        </p:spPr>
        <p:txBody>
          <a:bodyPr wrap="square" rtlCol="0">
            <a:spAutoFit/>
          </a:bodyPr>
          <a:lstStyle/>
          <a:p>
            <a:pPr algn="ctr">
              <a:lnSpc>
                <a:spcPct val="150000"/>
              </a:lnSpc>
            </a:pPr>
            <a:r>
              <a:rPr lang="en-US" sz="1500" b="1" i="1" dirty="0">
                <a:solidFill>
                  <a:schemeClr val="tx1">
                    <a:lumMod val="75000"/>
                    <a:lumOff val="25000"/>
                  </a:schemeClr>
                </a:solidFill>
                <a:latin typeface="Century Gothic" panose="020B0502020202020204" pitchFamily="34" charset="0"/>
                <a:cs typeface="Times New Roman" panose="02020603050405020304" pitchFamily="18" charset="0"/>
              </a:rPr>
              <a:t>not less than</a:t>
            </a:r>
          </a:p>
        </p:txBody>
      </p:sp>
    </p:spTree>
    <p:extLst>
      <p:ext uri="{BB962C8B-B14F-4D97-AF65-F5344CB8AC3E}">
        <p14:creationId xmlns:p14="http://schemas.microsoft.com/office/powerpoint/2010/main" val="3272790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par>
                                <p:cTn id="24" presetID="10" presetClass="entr" presetSubtype="0" fill="hold" nodeType="with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50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500"/>
                                        <p:tgtEl>
                                          <p:spTgt spid="9"/>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9" grpId="0" animBg="1"/>
      <p:bldP spid="11" grpId="0"/>
      <p:bldP spid="12" grpId="0"/>
      <p:bldP spid="13" grpId="0"/>
      <p:bldP spid="14" grpId="0"/>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0">
            <a:extLst>
              <a:ext uri="{FF2B5EF4-FFF2-40B4-BE49-F238E27FC236}">
                <a16:creationId xmlns:a16="http://schemas.microsoft.com/office/drawing/2014/main" id="{1701611E-BA79-4FAB-A5B2-3BAE77F92734}"/>
              </a:ext>
            </a:extLst>
          </p:cNvPr>
          <p:cNvSpPr txBox="1">
            <a:spLocks/>
          </p:cNvSpPr>
          <p:nvPr/>
        </p:nvSpPr>
        <p:spPr>
          <a:xfrm>
            <a:off x="319258" y="1645920"/>
            <a:ext cx="11446022" cy="1011936"/>
          </a:xfrm>
          <a:prstGeom prst="rect">
            <a:avLst/>
          </a:prstGeom>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74638" algn="just"/>
            <a:r>
              <a:rPr lang="en-US" sz="3200" dirty="0">
                <a:latin typeface="Franklin Gothic Medium Cond" panose="020B0606030402020204" pitchFamily="34" charset="0"/>
              </a:rPr>
              <a:t>Both the CBYDP and ABYIP shall give priority to PPAs that will promote and attain the thrusts of the PYDP such as:</a:t>
            </a:r>
            <a:endParaRPr lang="en-US" dirty="0">
              <a:latin typeface="Franklin Gothic Medium Cond" panose="020B0606030402020204" pitchFamily="34" charset="0"/>
            </a:endParaRPr>
          </a:p>
        </p:txBody>
      </p:sp>
      <p:sp>
        <p:nvSpPr>
          <p:cNvPr id="5" name="Title 4">
            <a:extLst>
              <a:ext uri="{FF2B5EF4-FFF2-40B4-BE49-F238E27FC236}">
                <a16:creationId xmlns:a16="http://schemas.microsoft.com/office/drawing/2014/main" id="{B13D55BC-00A6-411C-A89F-5AAED29EBAD1}"/>
              </a:ext>
            </a:extLst>
          </p:cNvPr>
          <p:cNvSpPr txBox="1">
            <a:spLocks/>
          </p:cNvSpPr>
          <p:nvPr/>
        </p:nvSpPr>
        <p:spPr>
          <a:xfrm>
            <a:off x="0" y="606421"/>
            <a:ext cx="12192000" cy="916593"/>
          </a:xfrm>
          <a:prstGeom prst="rect">
            <a:avLst/>
          </a:prstGeom>
          <a:solidFill>
            <a:schemeClr val="bg1"/>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latin typeface="Franklin Gothic Demi Cond" panose="020B0706030402020204" pitchFamily="34" charset="0"/>
                <a:cs typeface="Times New Roman" panose="02020603050405020304" pitchFamily="18" charset="0"/>
              </a:rPr>
              <a:t>PRIORITY PROGRAMS, PROJECTS, AND ACTIVITIES</a:t>
            </a:r>
            <a:endParaRPr lang="en-PH" b="1" dirty="0">
              <a:latin typeface="Franklin Gothic Demi Cond" panose="020B0706030402020204" pitchFamily="34" charset="0"/>
              <a:cs typeface="Times New Roman" panose="02020603050405020304" pitchFamily="18" charset="0"/>
            </a:endParaRPr>
          </a:p>
        </p:txBody>
      </p:sp>
      <p:sp>
        <p:nvSpPr>
          <p:cNvPr id="6" name="Text Placeholder 30">
            <a:extLst>
              <a:ext uri="{FF2B5EF4-FFF2-40B4-BE49-F238E27FC236}">
                <a16:creationId xmlns:a16="http://schemas.microsoft.com/office/drawing/2014/main" id="{71A809F1-2CA3-4011-B977-A9E943B72E34}"/>
              </a:ext>
            </a:extLst>
          </p:cNvPr>
          <p:cNvSpPr txBox="1">
            <a:spLocks/>
          </p:cNvSpPr>
          <p:nvPr/>
        </p:nvSpPr>
        <p:spPr>
          <a:xfrm>
            <a:off x="1304544" y="2749296"/>
            <a:ext cx="10082784" cy="3236976"/>
          </a:xfrm>
          <a:prstGeom prst="rect">
            <a:avLst/>
          </a:prstGeom>
        </p:spPr>
        <p:txBody>
          <a:bodyPr numCol="2"/>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19138" lvl="1" indent="-633413" algn="just">
              <a:buFont typeface="+mj-lt"/>
              <a:buAutoNum type="alphaLcPeriod"/>
            </a:pPr>
            <a:r>
              <a:rPr lang="en-US" sz="3200" dirty="0">
                <a:latin typeface="Franklin Gothic Medium Cond" panose="020B0606030402020204" pitchFamily="34" charset="0"/>
              </a:rPr>
              <a:t>Health;</a:t>
            </a:r>
          </a:p>
          <a:p>
            <a:pPr marL="719138" lvl="1" indent="-633413" algn="just">
              <a:buFont typeface="+mj-lt"/>
              <a:buAutoNum type="alphaLcPeriod"/>
            </a:pPr>
            <a:r>
              <a:rPr lang="en-US" sz="3200" dirty="0">
                <a:latin typeface="Franklin Gothic Medium Cond" panose="020B0606030402020204" pitchFamily="34" charset="0"/>
              </a:rPr>
              <a:t>Education;</a:t>
            </a:r>
          </a:p>
          <a:p>
            <a:pPr marL="719138" lvl="1" indent="-633413" algn="just">
              <a:buFont typeface="+mj-lt"/>
              <a:buAutoNum type="alphaLcPeriod"/>
            </a:pPr>
            <a:r>
              <a:rPr lang="en-US" sz="3200" dirty="0">
                <a:latin typeface="Franklin Gothic Medium Cond" panose="020B0606030402020204" pitchFamily="34" charset="0"/>
              </a:rPr>
              <a:t>Environment;</a:t>
            </a:r>
          </a:p>
          <a:p>
            <a:pPr marL="719138" lvl="1" indent="-633413" algn="just">
              <a:buFont typeface="+mj-lt"/>
              <a:buAutoNum type="alphaLcPeriod"/>
            </a:pPr>
            <a:r>
              <a:rPr lang="en-US" sz="3200" dirty="0">
                <a:latin typeface="Franklin Gothic Medium Cond" panose="020B0606030402020204" pitchFamily="34" charset="0"/>
              </a:rPr>
              <a:t>Global mobility;</a:t>
            </a:r>
          </a:p>
          <a:p>
            <a:pPr marL="719138" lvl="1" indent="-633413" algn="just">
              <a:buFont typeface="+mj-lt"/>
              <a:buAutoNum type="alphaLcPeriod"/>
            </a:pPr>
            <a:r>
              <a:rPr lang="en-US" sz="3200" dirty="0">
                <a:latin typeface="Franklin Gothic Medium Cond" panose="020B0606030402020204" pitchFamily="34" charset="0"/>
              </a:rPr>
              <a:t>Active citizenship;</a:t>
            </a:r>
          </a:p>
          <a:p>
            <a:pPr marL="719138" lvl="1" indent="-633413" algn="just">
              <a:buFont typeface="+mj-lt"/>
              <a:buAutoNum type="alphaLcPeriod"/>
            </a:pPr>
            <a:r>
              <a:rPr lang="en-US" sz="3200" dirty="0">
                <a:latin typeface="Franklin Gothic Medium Cond" panose="020B0606030402020204" pitchFamily="34" charset="0"/>
              </a:rPr>
              <a:t>Governance;</a:t>
            </a:r>
          </a:p>
          <a:p>
            <a:pPr marL="719138" lvl="1" indent="-633413" algn="just">
              <a:buFont typeface="+mj-lt"/>
              <a:buAutoNum type="alphaLcPeriod"/>
            </a:pPr>
            <a:r>
              <a:rPr lang="en-US" sz="3200" dirty="0">
                <a:latin typeface="Franklin Gothic Medium Cond" panose="020B0606030402020204" pitchFamily="34" charset="0"/>
              </a:rPr>
              <a:t>Social equity and inclusion;</a:t>
            </a:r>
          </a:p>
          <a:p>
            <a:pPr marL="719138" lvl="1" indent="-633413" algn="just">
              <a:buFont typeface="+mj-lt"/>
              <a:buAutoNum type="alphaLcPeriod"/>
            </a:pPr>
            <a:r>
              <a:rPr lang="en-US" sz="3200" dirty="0">
                <a:latin typeface="Franklin Gothic Medium Cond" panose="020B0606030402020204" pitchFamily="34" charset="0"/>
              </a:rPr>
              <a:t>Peace-building and security;</a:t>
            </a:r>
          </a:p>
          <a:p>
            <a:pPr marL="719138" lvl="1" indent="-633413" algn="just">
              <a:buFont typeface="+mj-lt"/>
              <a:buAutoNum type="alphaLcPeriod"/>
            </a:pPr>
            <a:r>
              <a:rPr lang="en-US" sz="3200" dirty="0">
                <a:latin typeface="Franklin Gothic Medium Cond" panose="020B0606030402020204" pitchFamily="34" charset="0"/>
              </a:rPr>
              <a:t>Human rights;</a:t>
            </a:r>
          </a:p>
          <a:p>
            <a:pPr marL="719138" lvl="1" indent="-633413" algn="just">
              <a:buFont typeface="+mj-lt"/>
              <a:buAutoNum type="alphaLcPeriod"/>
            </a:pPr>
            <a:r>
              <a:rPr lang="en-US" sz="3200" dirty="0">
                <a:latin typeface="Franklin Gothic Medium Cond" panose="020B0606030402020204" pitchFamily="34" charset="0"/>
              </a:rPr>
              <a:t>Gender equality; and</a:t>
            </a:r>
          </a:p>
          <a:p>
            <a:pPr marL="719138" lvl="1" indent="-633413" algn="just">
              <a:buFont typeface="+mj-lt"/>
              <a:buAutoNum type="alphaLcPeriod"/>
            </a:pPr>
            <a:r>
              <a:rPr lang="en-US" sz="3200" dirty="0">
                <a:latin typeface="Franklin Gothic Medium Cond" panose="020B0606030402020204" pitchFamily="34" charset="0"/>
              </a:rPr>
              <a:t>Economic empowerment.</a:t>
            </a:r>
          </a:p>
        </p:txBody>
      </p:sp>
    </p:spTree>
    <p:extLst>
      <p:ext uri="{BB962C8B-B14F-4D97-AF65-F5344CB8AC3E}">
        <p14:creationId xmlns:p14="http://schemas.microsoft.com/office/powerpoint/2010/main" val="3902218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fade">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fade">
                                      <p:cBhvr>
                                        <p:cTn id="22" dur="500"/>
                                        <p:tgtEl>
                                          <p:spTgt spid="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fade">
                                      <p:cBhvr>
                                        <p:cTn id="27" dur="500"/>
                                        <p:tgtEl>
                                          <p:spTgt spid="6">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4" end="4"/>
                                            </p:txEl>
                                          </p:spTgt>
                                        </p:tgtEl>
                                        <p:attrNameLst>
                                          <p:attrName>style.visibility</p:attrName>
                                        </p:attrNameLst>
                                      </p:cBhvr>
                                      <p:to>
                                        <p:strVal val="visible"/>
                                      </p:to>
                                    </p:set>
                                    <p:animEffect transition="in" filter="fade">
                                      <p:cBhvr>
                                        <p:cTn id="32" dur="500"/>
                                        <p:tgtEl>
                                          <p:spTgt spid="6">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Effect transition="in" filter="fade">
                                      <p:cBhvr>
                                        <p:cTn id="37" dur="500"/>
                                        <p:tgtEl>
                                          <p:spTgt spid="6">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6">
                                            <p:txEl>
                                              <p:pRg st="6" end="6"/>
                                            </p:txEl>
                                          </p:spTgt>
                                        </p:tgtEl>
                                        <p:attrNameLst>
                                          <p:attrName>style.visibility</p:attrName>
                                        </p:attrNameLst>
                                      </p:cBhvr>
                                      <p:to>
                                        <p:strVal val="visible"/>
                                      </p:to>
                                    </p:set>
                                    <p:animEffect transition="in" filter="fade">
                                      <p:cBhvr>
                                        <p:cTn id="42" dur="500"/>
                                        <p:tgtEl>
                                          <p:spTgt spid="6">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6">
                                            <p:txEl>
                                              <p:pRg st="7" end="7"/>
                                            </p:txEl>
                                          </p:spTgt>
                                        </p:tgtEl>
                                        <p:attrNameLst>
                                          <p:attrName>style.visibility</p:attrName>
                                        </p:attrNameLst>
                                      </p:cBhvr>
                                      <p:to>
                                        <p:strVal val="visible"/>
                                      </p:to>
                                    </p:set>
                                    <p:animEffect transition="in" filter="fade">
                                      <p:cBhvr>
                                        <p:cTn id="47" dur="500"/>
                                        <p:tgtEl>
                                          <p:spTgt spid="6">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6">
                                            <p:txEl>
                                              <p:pRg st="8" end="8"/>
                                            </p:txEl>
                                          </p:spTgt>
                                        </p:tgtEl>
                                        <p:attrNameLst>
                                          <p:attrName>style.visibility</p:attrName>
                                        </p:attrNameLst>
                                      </p:cBhvr>
                                      <p:to>
                                        <p:strVal val="visible"/>
                                      </p:to>
                                    </p:set>
                                    <p:animEffect transition="in" filter="fade">
                                      <p:cBhvr>
                                        <p:cTn id="52" dur="500"/>
                                        <p:tgtEl>
                                          <p:spTgt spid="6">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6">
                                            <p:txEl>
                                              <p:pRg st="9" end="9"/>
                                            </p:txEl>
                                          </p:spTgt>
                                        </p:tgtEl>
                                        <p:attrNameLst>
                                          <p:attrName>style.visibility</p:attrName>
                                        </p:attrNameLst>
                                      </p:cBhvr>
                                      <p:to>
                                        <p:strVal val="visible"/>
                                      </p:to>
                                    </p:set>
                                    <p:animEffect transition="in" filter="fade">
                                      <p:cBhvr>
                                        <p:cTn id="57" dur="500"/>
                                        <p:tgtEl>
                                          <p:spTgt spid="6">
                                            <p:txEl>
                                              <p:pRg st="9" end="9"/>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6">
                                            <p:txEl>
                                              <p:pRg st="10" end="10"/>
                                            </p:txEl>
                                          </p:spTgt>
                                        </p:tgtEl>
                                        <p:attrNameLst>
                                          <p:attrName>style.visibility</p:attrName>
                                        </p:attrNameLst>
                                      </p:cBhvr>
                                      <p:to>
                                        <p:strVal val="visible"/>
                                      </p:to>
                                    </p:set>
                                    <p:animEffect transition="in" filter="fade">
                                      <p:cBhvr>
                                        <p:cTn id="62" dur="500"/>
                                        <p:tgtEl>
                                          <p:spTgt spid="6">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a:extLst>
              <a:ext uri="{FF2B5EF4-FFF2-40B4-BE49-F238E27FC236}">
                <a16:creationId xmlns:a16="http://schemas.microsoft.com/office/drawing/2014/main" id="{02781172-59F7-4AFB-B2A5-59713DB895C6}"/>
              </a:ext>
            </a:extLst>
          </p:cNvPr>
          <p:cNvSpPr txBox="1">
            <a:spLocks/>
          </p:cNvSpPr>
          <p:nvPr/>
        </p:nvSpPr>
        <p:spPr>
          <a:xfrm>
            <a:off x="0" y="460117"/>
            <a:ext cx="12192000" cy="916593"/>
          </a:xfrm>
          <a:prstGeom prst="rect">
            <a:avLst/>
          </a:prstGeom>
          <a:solidFill>
            <a:schemeClr val="bg1"/>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latin typeface="Franklin Gothic Demi Cond" panose="020B0706030402020204" pitchFamily="34" charset="0"/>
                <a:cs typeface="Times New Roman" panose="02020603050405020304" pitchFamily="18" charset="0"/>
              </a:rPr>
              <a:t>PRIORITY PROGRAMS, PROJECTS, AND ACTIVITIES</a:t>
            </a:r>
            <a:endParaRPr lang="en-PH" b="1" dirty="0">
              <a:latin typeface="Franklin Gothic Demi Cond" panose="020B0706030402020204" pitchFamily="34" charset="0"/>
              <a:cs typeface="Times New Roman" panose="02020603050405020304" pitchFamily="18" charset="0"/>
            </a:endParaRPr>
          </a:p>
        </p:txBody>
      </p:sp>
      <p:sp>
        <p:nvSpPr>
          <p:cNvPr id="5" name="Shape">
            <a:extLst>
              <a:ext uri="{FF2B5EF4-FFF2-40B4-BE49-F238E27FC236}">
                <a16:creationId xmlns:a16="http://schemas.microsoft.com/office/drawing/2014/main" id="{40BE2CBC-AD1F-4FFF-BE67-7CF1CA07007B}"/>
              </a:ext>
            </a:extLst>
          </p:cNvPr>
          <p:cNvSpPr/>
          <p:nvPr/>
        </p:nvSpPr>
        <p:spPr>
          <a:xfrm>
            <a:off x="348858" y="1532684"/>
            <a:ext cx="5423073" cy="995052"/>
          </a:xfrm>
          <a:prstGeom prst="flowChartAlternateProcess">
            <a:avLst/>
          </a:prstGeom>
          <a:solidFill>
            <a:srgbClr val="FEE8EA"/>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effectLst>
                  <a:outerShdw blurRad="38100" dist="12700" dir="5400000" rotWithShape="0">
                    <a:srgbClr val="000000">
                      <a:alpha val="50000"/>
                    </a:srgbClr>
                  </a:outerShdw>
                </a:effectLst>
              </a:defRPr>
            </a:pPr>
            <a:endParaRPr dirty="0"/>
          </a:p>
        </p:txBody>
      </p:sp>
      <p:sp>
        <p:nvSpPr>
          <p:cNvPr id="6" name="Shape">
            <a:extLst>
              <a:ext uri="{FF2B5EF4-FFF2-40B4-BE49-F238E27FC236}">
                <a16:creationId xmlns:a16="http://schemas.microsoft.com/office/drawing/2014/main" id="{E2BE3DD6-BA43-4143-9DD3-98C777E69930}"/>
              </a:ext>
            </a:extLst>
          </p:cNvPr>
          <p:cNvSpPr/>
          <p:nvPr/>
        </p:nvSpPr>
        <p:spPr>
          <a:xfrm>
            <a:off x="423455" y="1463149"/>
            <a:ext cx="845193" cy="102802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26" y="0"/>
                  <a:pt x="0" y="3967"/>
                  <a:pt x="0" y="8879"/>
                </a:cubicBezTo>
                <a:lnTo>
                  <a:pt x="0" y="12721"/>
                </a:lnTo>
                <a:cubicBezTo>
                  <a:pt x="0" y="17633"/>
                  <a:pt x="4826" y="21600"/>
                  <a:pt x="10800" y="21600"/>
                </a:cubicBezTo>
                <a:cubicBezTo>
                  <a:pt x="16774" y="21600"/>
                  <a:pt x="21600" y="17633"/>
                  <a:pt x="21600" y="12721"/>
                </a:cubicBezTo>
                <a:lnTo>
                  <a:pt x="21600" y="8879"/>
                </a:lnTo>
                <a:cubicBezTo>
                  <a:pt x="21600" y="3967"/>
                  <a:pt x="16774" y="0"/>
                  <a:pt x="10800" y="0"/>
                </a:cubicBezTo>
                <a:close/>
              </a:path>
            </a:pathLst>
          </a:custGeom>
          <a:solidFill>
            <a:schemeClr val="bg2"/>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effectLst>
                  <a:outerShdw blurRad="38100" dist="12700" dir="5400000" rotWithShape="0">
                    <a:srgbClr val="000000">
                      <a:alpha val="50000"/>
                    </a:srgbClr>
                  </a:outerShdw>
                </a:effectLst>
              </a:defRPr>
            </a:pPr>
            <a:endParaRPr/>
          </a:p>
        </p:txBody>
      </p:sp>
      <p:sp>
        <p:nvSpPr>
          <p:cNvPr id="7" name="Circle">
            <a:extLst>
              <a:ext uri="{FF2B5EF4-FFF2-40B4-BE49-F238E27FC236}">
                <a16:creationId xmlns:a16="http://schemas.microsoft.com/office/drawing/2014/main" id="{B4EBA415-832A-4FC6-844A-F20C015F61AE}"/>
              </a:ext>
            </a:extLst>
          </p:cNvPr>
          <p:cNvSpPr/>
          <p:nvPr/>
        </p:nvSpPr>
        <p:spPr>
          <a:xfrm>
            <a:off x="423455" y="1463151"/>
            <a:ext cx="845193" cy="845197"/>
          </a:xfrm>
          <a:prstGeom prst="ellipse">
            <a:avLst/>
          </a:prstGeom>
          <a:solidFill>
            <a:schemeClr val="bg1"/>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effectLst>
                  <a:outerShdw blurRad="38100" dist="12700" dir="5400000" rotWithShape="0">
                    <a:srgbClr val="000000">
                      <a:alpha val="50000"/>
                    </a:srgbClr>
                  </a:outerShdw>
                </a:effectLst>
              </a:defRPr>
            </a:pPr>
            <a:endParaRPr/>
          </a:p>
        </p:txBody>
      </p:sp>
      <p:sp>
        <p:nvSpPr>
          <p:cNvPr id="8" name="TextBox 2">
            <a:extLst>
              <a:ext uri="{FF2B5EF4-FFF2-40B4-BE49-F238E27FC236}">
                <a16:creationId xmlns:a16="http://schemas.microsoft.com/office/drawing/2014/main" id="{8FDDA4F8-C9DB-4D80-8FD0-FC2DDD2B271A}"/>
              </a:ext>
            </a:extLst>
          </p:cNvPr>
          <p:cNvSpPr txBox="1"/>
          <p:nvPr/>
        </p:nvSpPr>
        <p:spPr>
          <a:xfrm>
            <a:off x="570975" y="1624139"/>
            <a:ext cx="550152" cy="52322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b="1" dirty="0"/>
              <a:t>01</a:t>
            </a:r>
          </a:p>
        </p:txBody>
      </p:sp>
      <p:sp>
        <p:nvSpPr>
          <p:cNvPr id="9" name="Shape">
            <a:extLst>
              <a:ext uri="{FF2B5EF4-FFF2-40B4-BE49-F238E27FC236}">
                <a16:creationId xmlns:a16="http://schemas.microsoft.com/office/drawing/2014/main" id="{61CB4512-43C9-4271-B1C5-EE51CC0EE42D}"/>
              </a:ext>
            </a:extLst>
          </p:cNvPr>
          <p:cNvSpPr/>
          <p:nvPr/>
        </p:nvSpPr>
        <p:spPr>
          <a:xfrm>
            <a:off x="408801" y="2670558"/>
            <a:ext cx="5423073" cy="995052"/>
          </a:xfrm>
          <a:prstGeom prst="flowChartAlternateProcess">
            <a:avLst/>
          </a:prstGeom>
          <a:solidFill>
            <a:srgbClr val="F9CEBD"/>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effectLst>
                  <a:outerShdw blurRad="38100" dist="12700" dir="5400000" rotWithShape="0">
                    <a:srgbClr val="000000">
                      <a:alpha val="50000"/>
                    </a:srgbClr>
                  </a:outerShdw>
                </a:effectLst>
              </a:defRPr>
            </a:pPr>
            <a:endParaRPr/>
          </a:p>
        </p:txBody>
      </p:sp>
      <p:sp>
        <p:nvSpPr>
          <p:cNvPr id="10" name="Shape">
            <a:extLst>
              <a:ext uri="{FF2B5EF4-FFF2-40B4-BE49-F238E27FC236}">
                <a16:creationId xmlns:a16="http://schemas.microsoft.com/office/drawing/2014/main" id="{FCDEEC0C-BC5E-4565-A5D4-5F9C47613DA2}"/>
              </a:ext>
            </a:extLst>
          </p:cNvPr>
          <p:cNvSpPr/>
          <p:nvPr/>
        </p:nvSpPr>
        <p:spPr>
          <a:xfrm>
            <a:off x="408804" y="2629071"/>
            <a:ext cx="845193" cy="102802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16775" y="0"/>
                  <a:pt x="21600" y="3967"/>
                  <a:pt x="21600" y="8879"/>
                </a:cubicBezTo>
                <a:lnTo>
                  <a:pt x="21600" y="12721"/>
                </a:lnTo>
                <a:cubicBezTo>
                  <a:pt x="21600" y="17633"/>
                  <a:pt x="16774" y="21600"/>
                  <a:pt x="10800" y="21600"/>
                </a:cubicBezTo>
                <a:cubicBezTo>
                  <a:pt x="4826" y="21600"/>
                  <a:pt x="0" y="17633"/>
                  <a:pt x="0" y="12721"/>
                </a:cubicBezTo>
                <a:lnTo>
                  <a:pt x="0" y="8879"/>
                </a:lnTo>
                <a:cubicBezTo>
                  <a:pt x="0" y="3967"/>
                  <a:pt x="4825" y="0"/>
                  <a:pt x="10800" y="0"/>
                </a:cubicBezTo>
                <a:close/>
              </a:path>
            </a:pathLst>
          </a:custGeom>
          <a:solidFill>
            <a:schemeClr val="bg2"/>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effectLst>
                  <a:outerShdw blurRad="38100" dist="12700" dir="5400000" rotWithShape="0">
                    <a:srgbClr val="000000">
                      <a:alpha val="50000"/>
                    </a:srgbClr>
                  </a:outerShdw>
                </a:effectLst>
              </a:defRPr>
            </a:pPr>
            <a:endParaRPr/>
          </a:p>
        </p:txBody>
      </p:sp>
      <p:sp>
        <p:nvSpPr>
          <p:cNvPr id="11" name="Circle">
            <a:extLst>
              <a:ext uri="{FF2B5EF4-FFF2-40B4-BE49-F238E27FC236}">
                <a16:creationId xmlns:a16="http://schemas.microsoft.com/office/drawing/2014/main" id="{B4E63DF4-1EF7-46EA-9CB6-CB0AD22114A0}"/>
              </a:ext>
            </a:extLst>
          </p:cNvPr>
          <p:cNvSpPr/>
          <p:nvPr/>
        </p:nvSpPr>
        <p:spPr>
          <a:xfrm>
            <a:off x="408804" y="2629073"/>
            <a:ext cx="845193" cy="845197"/>
          </a:xfrm>
          <a:prstGeom prst="ellipse">
            <a:avLst/>
          </a:prstGeom>
          <a:solidFill>
            <a:schemeClr val="bg1"/>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effectLst>
                  <a:outerShdw blurRad="38100" dist="12700" dir="5400000" rotWithShape="0">
                    <a:srgbClr val="000000">
                      <a:alpha val="50000"/>
                    </a:srgbClr>
                  </a:outerShdw>
                </a:effectLst>
              </a:defRPr>
            </a:pPr>
            <a:endParaRPr/>
          </a:p>
        </p:txBody>
      </p:sp>
      <p:sp>
        <p:nvSpPr>
          <p:cNvPr id="12" name="TextBox 45">
            <a:extLst>
              <a:ext uri="{FF2B5EF4-FFF2-40B4-BE49-F238E27FC236}">
                <a16:creationId xmlns:a16="http://schemas.microsoft.com/office/drawing/2014/main" id="{8C7E4404-AB69-464E-9EDB-013EDDE2DD9A}"/>
              </a:ext>
            </a:extLst>
          </p:cNvPr>
          <p:cNvSpPr txBox="1"/>
          <p:nvPr/>
        </p:nvSpPr>
        <p:spPr>
          <a:xfrm>
            <a:off x="556325" y="2790061"/>
            <a:ext cx="550151" cy="52322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b="1" dirty="0"/>
              <a:t>02</a:t>
            </a:r>
          </a:p>
        </p:txBody>
      </p:sp>
      <p:sp>
        <p:nvSpPr>
          <p:cNvPr id="13" name="Shape">
            <a:extLst>
              <a:ext uri="{FF2B5EF4-FFF2-40B4-BE49-F238E27FC236}">
                <a16:creationId xmlns:a16="http://schemas.microsoft.com/office/drawing/2014/main" id="{5A50D9F4-192A-4046-932F-77D50BDE2FE0}"/>
              </a:ext>
            </a:extLst>
          </p:cNvPr>
          <p:cNvSpPr/>
          <p:nvPr/>
        </p:nvSpPr>
        <p:spPr>
          <a:xfrm>
            <a:off x="348858" y="3838405"/>
            <a:ext cx="5483016" cy="995052"/>
          </a:xfrm>
          <a:prstGeom prst="flowChartAlternateProcess">
            <a:avLst/>
          </a:prstGeom>
          <a:solidFill>
            <a:srgbClr val="FBE5D8"/>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effectLst>
                  <a:outerShdw blurRad="38100" dist="12700" dir="5400000" rotWithShape="0">
                    <a:srgbClr val="000000">
                      <a:alpha val="50000"/>
                    </a:srgbClr>
                  </a:outerShdw>
                </a:effectLst>
              </a:defRPr>
            </a:pPr>
            <a:endParaRPr/>
          </a:p>
        </p:txBody>
      </p:sp>
      <p:sp>
        <p:nvSpPr>
          <p:cNvPr id="14" name="Shape">
            <a:extLst>
              <a:ext uri="{FF2B5EF4-FFF2-40B4-BE49-F238E27FC236}">
                <a16:creationId xmlns:a16="http://schemas.microsoft.com/office/drawing/2014/main" id="{6C8F8F69-3448-4A4D-AB64-3A6D1FEC5CF0}"/>
              </a:ext>
            </a:extLst>
          </p:cNvPr>
          <p:cNvSpPr/>
          <p:nvPr/>
        </p:nvSpPr>
        <p:spPr>
          <a:xfrm>
            <a:off x="408801" y="3837252"/>
            <a:ext cx="845193" cy="1028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26" y="0"/>
                  <a:pt x="0" y="3967"/>
                  <a:pt x="0" y="8879"/>
                </a:cubicBezTo>
                <a:lnTo>
                  <a:pt x="0" y="12721"/>
                </a:lnTo>
                <a:cubicBezTo>
                  <a:pt x="0" y="17633"/>
                  <a:pt x="4826" y="21600"/>
                  <a:pt x="10800" y="21600"/>
                </a:cubicBezTo>
                <a:cubicBezTo>
                  <a:pt x="16774" y="21600"/>
                  <a:pt x="21600" y="17633"/>
                  <a:pt x="21600" y="12721"/>
                </a:cubicBezTo>
                <a:lnTo>
                  <a:pt x="21600" y="8879"/>
                </a:lnTo>
                <a:cubicBezTo>
                  <a:pt x="21600" y="3967"/>
                  <a:pt x="16774" y="0"/>
                  <a:pt x="10800" y="0"/>
                </a:cubicBezTo>
                <a:close/>
              </a:path>
            </a:pathLst>
          </a:custGeom>
          <a:solidFill>
            <a:schemeClr val="bg2"/>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effectLst>
                  <a:outerShdw blurRad="38100" dist="12700" dir="5400000" rotWithShape="0">
                    <a:srgbClr val="000000">
                      <a:alpha val="50000"/>
                    </a:srgbClr>
                  </a:outerShdw>
                </a:effectLst>
              </a:defRPr>
            </a:pPr>
            <a:endParaRPr/>
          </a:p>
        </p:txBody>
      </p:sp>
      <p:sp>
        <p:nvSpPr>
          <p:cNvPr id="15" name="Circle">
            <a:extLst>
              <a:ext uri="{FF2B5EF4-FFF2-40B4-BE49-F238E27FC236}">
                <a16:creationId xmlns:a16="http://schemas.microsoft.com/office/drawing/2014/main" id="{9986AB7E-3B84-4924-9F79-BB3FA8A94831}"/>
              </a:ext>
            </a:extLst>
          </p:cNvPr>
          <p:cNvSpPr/>
          <p:nvPr/>
        </p:nvSpPr>
        <p:spPr>
          <a:xfrm>
            <a:off x="408801" y="3837255"/>
            <a:ext cx="845193" cy="845193"/>
          </a:xfrm>
          <a:prstGeom prst="ellipse">
            <a:avLst/>
          </a:prstGeom>
          <a:solidFill>
            <a:schemeClr val="bg1"/>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effectLst>
                  <a:outerShdw blurRad="38100" dist="12700" dir="5400000" rotWithShape="0">
                    <a:srgbClr val="000000">
                      <a:alpha val="50000"/>
                    </a:srgbClr>
                  </a:outerShdw>
                </a:effectLst>
              </a:defRPr>
            </a:pPr>
            <a:endParaRPr/>
          </a:p>
        </p:txBody>
      </p:sp>
      <p:sp>
        <p:nvSpPr>
          <p:cNvPr id="16" name="TextBox 46">
            <a:extLst>
              <a:ext uri="{FF2B5EF4-FFF2-40B4-BE49-F238E27FC236}">
                <a16:creationId xmlns:a16="http://schemas.microsoft.com/office/drawing/2014/main" id="{C60420C6-A9A9-4956-8D42-7C1C6339E870}"/>
              </a:ext>
            </a:extLst>
          </p:cNvPr>
          <p:cNvSpPr txBox="1"/>
          <p:nvPr/>
        </p:nvSpPr>
        <p:spPr>
          <a:xfrm>
            <a:off x="556322" y="3998241"/>
            <a:ext cx="550151" cy="52322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b="1" dirty="0"/>
              <a:t>03</a:t>
            </a:r>
          </a:p>
        </p:txBody>
      </p:sp>
      <p:sp>
        <p:nvSpPr>
          <p:cNvPr id="17" name="Shape">
            <a:extLst>
              <a:ext uri="{FF2B5EF4-FFF2-40B4-BE49-F238E27FC236}">
                <a16:creationId xmlns:a16="http://schemas.microsoft.com/office/drawing/2014/main" id="{D0124EA4-2704-44C7-9F2F-EB256A29F3A3}"/>
              </a:ext>
            </a:extLst>
          </p:cNvPr>
          <p:cNvSpPr/>
          <p:nvPr/>
        </p:nvSpPr>
        <p:spPr>
          <a:xfrm>
            <a:off x="408801" y="5006250"/>
            <a:ext cx="5363129" cy="995052"/>
          </a:xfrm>
          <a:prstGeom prst="flowChartAlternateProcess">
            <a:avLst/>
          </a:prstGeom>
          <a:solidFill>
            <a:schemeClr val="accent4">
              <a:lumMod val="20000"/>
              <a:lumOff val="80000"/>
            </a:schemeClr>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effectLst>
                  <a:outerShdw blurRad="38100" dist="12700" dir="5400000" rotWithShape="0">
                    <a:srgbClr val="000000">
                      <a:alpha val="50000"/>
                    </a:srgbClr>
                  </a:outerShdw>
                </a:effectLst>
              </a:defRPr>
            </a:pPr>
            <a:endParaRPr/>
          </a:p>
        </p:txBody>
      </p:sp>
      <p:sp>
        <p:nvSpPr>
          <p:cNvPr id="18" name="Shape">
            <a:extLst>
              <a:ext uri="{FF2B5EF4-FFF2-40B4-BE49-F238E27FC236}">
                <a16:creationId xmlns:a16="http://schemas.microsoft.com/office/drawing/2014/main" id="{E10DC3C7-C579-4642-8816-C891B3004F67}"/>
              </a:ext>
            </a:extLst>
          </p:cNvPr>
          <p:cNvSpPr/>
          <p:nvPr/>
        </p:nvSpPr>
        <p:spPr>
          <a:xfrm>
            <a:off x="408801" y="4992796"/>
            <a:ext cx="845193" cy="1028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16775" y="0"/>
                  <a:pt x="21600" y="3967"/>
                  <a:pt x="21600" y="8879"/>
                </a:cubicBezTo>
                <a:lnTo>
                  <a:pt x="21600" y="12721"/>
                </a:lnTo>
                <a:cubicBezTo>
                  <a:pt x="21600" y="17633"/>
                  <a:pt x="16774" y="21600"/>
                  <a:pt x="10800" y="21600"/>
                </a:cubicBezTo>
                <a:cubicBezTo>
                  <a:pt x="4826" y="21600"/>
                  <a:pt x="0" y="17633"/>
                  <a:pt x="0" y="12721"/>
                </a:cubicBezTo>
                <a:lnTo>
                  <a:pt x="0" y="8879"/>
                </a:lnTo>
                <a:cubicBezTo>
                  <a:pt x="0" y="3967"/>
                  <a:pt x="4825" y="0"/>
                  <a:pt x="10800" y="0"/>
                </a:cubicBezTo>
                <a:close/>
              </a:path>
            </a:pathLst>
          </a:custGeom>
          <a:solidFill>
            <a:schemeClr val="bg2"/>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effectLst>
                  <a:outerShdw blurRad="38100" dist="12700" dir="5400000" rotWithShape="0">
                    <a:srgbClr val="000000">
                      <a:alpha val="50000"/>
                    </a:srgbClr>
                  </a:outerShdw>
                </a:effectLst>
              </a:defRPr>
            </a:pPr>
            <a:endParaRPr/>
          </a:p>
        </p:txBody>
      </p:sp>
      <p:sp>
        <p:nvSpPr>
          <p:cNvPr id="19" name="Circle">
            <a:extLst>
              <a:ext uri="{FF2B5EF4-FFF2-40B4-BE49-F238E27FC236}">
                <a16:creationId xmlns:a16="http://schemas.microsoft.com/office/drawing/2014/main" id="{6F9BE184-80AF-486B-A57A-A726CD4C8856}"/>
              </a:ext>
            </a:extLst>
          </p:cNvPr>
          <p:cNvSpPr/>
          <p:nvPr/>
        </p:nvSpPr>
        <p:spPr>
          <a:xfrm>
            <a:off x="408801" y="4992798"/>
            <a:ext cx="845193" cy="845193"/>
          </a:xfrm>
          <a:prstGeom prst="ellipse">
            <a:avLst/>
          </a:prstGeom>
          <a:solidFill>
            <a:schemeClr val="bg1"/>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effectLst>
                  <a:outerShdw blurRad="38100" dist="12700" dir="5400000" rotWithShape="0">
                    <a:srgbClr val="000000">
                      <a:alpha val="50000"/>
                    </a:srgbClr>
                  </a:outerShdw>
                </a:effectLst>
              </a:defRPr>
            </a:pPr>
            <a:endParaRPr/>
          </a:p>
        </p:txBody>
      </p:sp>
      <p:sp>
        <p:nvSpPr>
          <p:cNvPr id="20" name="TextBox 47">
            <a:extLst>
              <a:ext uri="{FF2B5EF4-FFF2-40B4-BE49-F238E27FC236}">
                <a16:creationId xmlns:a16="http://schemas.microsoft.com/office/drawing/2014/main" id="{0B30A373-B58E-4A2E-AF50-3E162EB30956}"/>
              </a:ext>
            </a:extLst>
          </p:cNvPr>
          <p:cNvSpPr txBox="1"/>
          <p:nvPr/>
        </p:nvSpPr>
        <p:spPr>
          <a:xfrm>
            <a:off x="556322" y="5153784"/>
            <a:ext cx="550151" cy="52322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b="1" dirty="0"/>
              <a:t>04</a:t>
            </a:r>
          </a:p>
        </p:txBody>
      </p:sp>
      <p:sp>
        <p:nvSpPr>
          <p:cNvPr id="21" name="Shape">
            <a:extLst>
              <a:ext uri="{FF2B5EF4-FFF2-40B4-BE49-F238E27FC236}">
                <a16:creationId xmlns:a16="http://schemas.microsoft.com/office/drawing/2014/main" id="{DC651073-A3E3-49C8-9FDF-91CC2B952775}"/>
              </a:ext>
            </a:extLst>
          </p:cNvPr>
          <p:cNvSpPr/>
          <p:nvPr/>
        </p:nvSpPr>
        <p:spPr>
          <a:xfrm>
            <a:off x="6497816" y="1532684"/>
            <a:ext cx="5483014" cy="995052"/>
          </a:xfrm>
          <a:prstGeom prst="flowChartAlternateProcess">
            <a:avLst/>
          </a:prstGeom>
          <a:solidFill>
            <a:srgbClr val="FBF8CF"/>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effectLst>
                  <a:outerShdw blurRad="38100" dist="12700" dir="5400000" rotWithShape="0">
                    <a:srgbClr val="000000">
                      <a:alpha val="50000"/>
                    </a:srgbClr>
                  </a:outerShdw>
                </a:effectLst>
              </a:defRPr>
            </a:pPr>
            <a:endParaRPr/>
          </a:p>
        </p:txBody>
      </p:sp>
      <p:sp>
        <p:nvSpPr>
          <p:cNvPr id="22" name="Shape">
            <a:extLst>
              <a:ext uri="{FF2B5EF4-FFF2-40B4-BE49-F238E27FC236}">
                <a16:creationId xmlns:a16="http://schemas.microsoft.com/office/drawing/2014/main" id="{CAB76C07-E90D-42BB-8145-08931BF32D5F}"/>
              </a:ext>
            </a:extLst>
          </p:cNvPr>
          <p:cNvSpPr/>
          <p:nvPr/>
        </p:nvSpPr>
        <p:spPr>
          <a:xfrm>
            <a:off x="6574386" y="1462671"/>
            <a:ext cx="845193" cy="102802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26" y="0"/>
                  <a:pt x="0" y="3967"/>
                  <a:pt x="0" y="8879"/>
                </a:cubicBezTo>
                <a:lnTo>
                  <a:pt x="0" y="12721"/>
                </a:lnTo>
                <a:cubicBezTo>
                  <a:pt x="0" y="17633"/>
                  <a:pt x="4826" y="21600"/>
                  <a:pt x="10800" y="21600"/>
                </a:cubicBezTo>
                <a:cubicBezTo>
                  <a:pt x="16774" y="21600"/>
                  <a:pt x="21600" y="17633"/>
                  <a:pt x="21600" y="12721"/>
                </a:cubicBezTo>
                <a:lnTo>
                  <a:pt x="21600" y="8879"/>
                </a:lnTo>
                <a:cubicBezTo>
                  <a:pt x="21600" y="3967"/>
                  <a:pt x="16774" y="0"/>
                  <a:pt x="10800" y="0"/>
                </a:cubicBezTo>
                <a:close/>
              </a:path>
            </a:pathLst>
          </a:custGeom>
          <a:solidFill>
            <a:schemeClr val="bg2"/>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effectLst>
                  <a:outerShdw blurRad="38100" dist="12700" dir="5400000" rotWithShape="0">
                    <a:srgbClr val="000000">
                      <a:alpha val="50000"/>
                    </a:srgbClr>
                  </a:outerShdw>
                </a:effectLst>
              </a:defRPr>
            </a:pPr>
            <a:endParaRPr/>
          </a:p>
        </p:txBody>
      </p:sp>
      <p:sp>
        <p:nvSpPr>
          <p:cNvPr id="23" name="Circle">
            <a:extLst>
              <a:ext uri="{FF2B5EF4-FFF2-40B4-BE49-F238E27FC236}">
                <a16:creationId xmlns:a16="http://schemas.microsoft.com/office/drawing/2014/main" id="{06D286FF-6493-4FC9-A8F9-0F6EC02F909B}"/>
              </a:ext>
            </a:extLst>
          </p:cNvPr>
          <p:cNvSpPr/>
          <p:nvPr/>
        </p:nvSpPr>
        <p:spPr>
          <a:xfrm>
            <a:off x="6574386" y="1462673"/>
            <a:ext cx="845193" cy="845197"/>
          </a:xfrm>
          <a:prstGeom prst="ellipse">
            <a:avLst/>
          </a:prstGeom>
          <a:solidFill>
            <a:schemeClr val="bg1"/>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effectLst>
                  <a:outerShdw blurRad="38100" dist="12700" dir="5400000" rotWithShape="0">
                    <a:srgbClr val="000000">
                      <a:alpha val="50000"/>
                    </a:srgbClr>
                  </a:outerShdw>
                </a:effectLst>
              </a:defRPr>
            </a:pPr>
            <a:endParaRPr/>
          </a:p>
        </p:txBody>
      </p:sp>
      <p:sp>
        <p:nvSpPr>
          <p:cNvPr id="24" name="TextBox 2">
            <a:extLst>
              <a:ext uri="{FF2B5EF4-FFF2-40B4-BE49-F238E27FC236}">
                <a16:creationId xmlns:a16="http://schemas.microsoft.com/office/drawing/2014/main" id="{ABF5D02F-3537-472E-87B5-AEAB1D3BBD3A}"/>
              </a:ext>
            </a:extLst>
          </p:cNvPr>
          <p:cNvSpPr txBox="1"/>
          <p:nvPr/>
        </p:nvSpPr>
        <p:spPr>
          <a:xfrm>
            <a:off x="6721907" y="1623661"/>
            <a:ext cx="550151" cy="52322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b="1" dirty="0"/>
              <a:t>05</a:t>
            </a:r>
          </a:p>
        </p:txBody>
      </p:sp>
      <p:sp>
        <p:nvSpPr>
          <p:cNvPr id="25" name="Shape">
            <a:extLst>
              <a:ext uri="{FF2B5EF4-FFF2-40B4-BE49-F238E27FC236}">
                <a16:creationId xmlns:a16="http://schemas.microsoft.com/office/drawing/2014/main" id="{C73B79EA-6CEC-416D-B960-DC37E8CC793B}"/>
              </a:ext>
            </a:extLst>
          </p:cNvPr>
          <p:cNvSpPr/>
          <p:nvPr/>
        </p:nvSpPr>
        <p:spPr>
          <a:xfrm>
            <a:off x="6557758" y="2670558"/>
            <a:ext cx="5423071" cy="995052"/>
          </a:xfrm>
          <a:prstGeom prst="flowChartAlternateProcess">
            <a:avLst/>
          </a:prstGeom>
          <a:solidFill>
            <a:srgbClr val="DFEFE2"/>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effectLst>
                  <a:outerShdw blurRad="38100" dist="12700" dir="5400000" rotWithShape="0">
                    <a:srgbClr val="000000">
                      <a:alpha val="50000"/>
                    </a:srgbClr>
                  </a:outerShdw>
                </a:effectLst>
              </a:defRPr>
            </a:pPr>
            <a:endParaRPr/>
          </a:p>
        </p:txBody>
      </p:sp>
      <p:sp>
        <p:nvSpPr>
          <p:cNvPr id="26" name="Shape">
            <a:extLst>
              <a:ext uri="{FF2B5EF4-FFF2-40B4-BE49-F238E27FC236}">
                <a16:creationId xmlns:a16="http://schemas.microsoft.com/office/drawing/2014/main" id="{3B96DE87-C7A7-4723-A78F-D653D3CB09AC}"/>
              </a:ext>
            </a:extLst>
          </p:cNvPr>
          <p:cNvSpPr/>
          <p:nvPr/>
        </p:nvSpPr>
        <p:spPr>
          <a:xfrm>
            <a:off x="6574386" y="2663487"/>
            <a:ext cx="845193" cy="102802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16775" y="0"/>
                  <a:pt x="21600" y="3967"/>
                  <a:pt x="21600" y="8879"/>
                </a:cubicBezTo>
                <a:lnTo>
                  <a:pt x="21600" y="12721"/>
                </a:lnTo>
                <a:cubicBezTo>
                  <a:pt x="21600" y="17633"/>
                  <a:pt x="16774" y="21600"/>
                  <a:pt x="10800" y="21600"/>
                </a:cubicBezTo>
                <a:cubicBezTo>
                  <a:pt x="4826" y="21600"/>
                  <a:pt x="0" y="17633"/>
                  <a:pt x="0" y="12721"/>
                </a:cubicBezTo>
                <a:lnTo>
                  <a:pt x="0" y="8879"/>
                </a:lnTo>
                <a:cubicBezTo>
                  <a:pt x="0" y="3967"/>
                  <a:pt x="4825" y="0"/>
                  <a:pt x="10800" y="0"/>
                </a:cubicBezTo>
                <a:close/>
              </a:path>
            </a:pathLst>
          </a:custGeom>
          <a:solidFill>
            <a:schemeClr val="bg2"/>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effectLst>
                  <a:outerShdw blurRad="38100" dist="12700" dir="5400000" rotWithShape="0">
                    <a:srgbClr val="000000">
                      <a:alpha val="50000"/>
                    </a:srgbClr>
                  </a:outerShdw>
                </a:effectLst>
              </a:defRPr>
            </a:pPr>
            <a:endParaRPr/>
          </a:p>
        </p:txBody>
      </p:sp>
      <p:sp>
        <p:nvSpPr>
          <p:cNvPr id="27" name="Circle">
            <a:extLst>
              <a:ext uri="{FF2B5EF4-FFF2-40B4-BE49-F238E27FC236}">
                <a16:creationId xmlns:a16="http://schemas.microsoft.com/office/drawing/2014/main" id="{887F1B04-1056-4DE7-8D84-01DC20A8AE4C}"/>
              </a:ext>
            </a:extLst>
          </p:cNvPr>
          <p:cNvSpPr/>
          <p:nvPr/>
        </p:nvSpPr>
        <p:spPr>
          <a:xfrm>
            <a:off x="6574386" y="2663489"/>
            <a:ext cx="845193" cy="845197"/>
          </a:xfrm>
          <a:prstGeom prst="ellipse">
            <a:avLst/>
          </a:prstGeom>
          <a:solidFill>
            <a:schemeClr val="bg1"/>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effectLst>
                  <a:outerShdw blurRad="38100" dist="12700" dir="5400000" rotWithShape="0">
                    <a:srgbClr val="000000">
                      <a:alpha val="50000"/>
                    </a:srgbClr>
                  </a:outerShdw>
                </a:effectLst>
              </a:defRPr>
            </a:pPr>
            <a:endParaRPr/>
          </a:p>
        </p:txBody>
      </p:sp>
      <p:sp>
        <p:nvSpPr>
          <p:cNvPr id="28" name="TextBox 45">
            <a:extLst>
              <a:ext uri="{FF2B5EF4-FFF2-40B4-BE49-F238E27FC236}">
                <a16:creationId xmlns:a16="http://schemas.microsoft.com/office/drawing/2014/main" id="{7C083A03-8A00-47C1-B863-EA36142CEBA9}"/>
              </a:ext>
            </a:extLst>
          </p:cNvPr>
          <p:cNvSpPr txBox="1"/>
          <p:nvPr/>
        </p:nvSpPr>
        <p:spPr>
          <a:xfrm>
            <a:off x="6721907" y="2824477"/>
            <a:ext cx="550151" cy="52322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b="1" dirty="0"/>
              <a:t>06</a:t>
            </a:r>
          </a:p>
        </p:txBody>
      </p:sp>
      <p:sp>
        <p:nvSpPr>
          <p:cNvPr id="29" name="Shape">
            <a:extLst>
              <a:ext uri="{FF2B5EF4-FFF2-40B4-BE49-F238E27FC236}">
                <a16:creationId xmlns:a16="http://schemas.microsoft.com/office/drawing/2014/main" id="{3762325F-3F32-4226-8AE1-F000E6AF4BA7}"/>
              </a:ext>
            </a:extLst>
          </p:cNvPr>
          <p:cNvSpPr/>
          <p:nvPr/>
        </p:nvSpPr>
        <p:spPr>
          <a:xfrm>
            <a:off x="6497815" y="3838405"/>
            <a:ext cx="5483014" cy="995052"/>
          </a:xfrm>
          <a:prstGeom prst="flowChartAlternateProcess">
            <a:avLst/>
          </a:prstGeom>
          <a:solidFill>
            <a:srgbClr val="97D2E0"/>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effectLst>
                  <a:outerShdw blurRad="38100" dist="12700" dir="5400000" rotWithShape="0">
                    <a:srgbClr val="000000">
                      <a:alpha val="50000"/>
                    </a:srgbClr>
                  </a:outerShdw>
                </a:effectLst>
              </a:defRPr>
            </a:pPr>
            <a:endParaRPr/>
          </a:p>
        </p:txBody>
      </p:sp>
      <p:sp>
        <p:nvSpPr>
          <p:cNvPr id="30" name="Shape">
            <a:extLst>
              <a:ext uri="{FF2B5EF4-FFF2-40B4-BE49-F238E27FC236}">
                <a16:creationId xmlns:a16="http://schemas.microsoft.com/office/drawing/2014/main" id="{028DD4F4-5569-4788-89F4-6EEFDE604222}"/>
              </a:ext>
            </a:extLst>
          </p:cNvPr>
          <p:cNvSpPr/>
          <p:nvPr/>
        </p:nvSpPr>
        <p:spPr>
          <a:xfrm>
            <a:off x="6557761" y="3834329"/>
            <a:ext cx="845193" cy="1028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26" y="0"/>
                  <a:pt x="0" y="3967"/>
                  <a:pt x="0" y="8879"/>
                </a:cubicBezTo>
                <a:lnTo>
                  <a:pt x="0" y="12721"/>
                </a:lnTo>
                <a:cubicBezTo>
                  <a:pt x="0" y="17633"/>
                  <a:pt x="4826" y="21600"/>
                  <a:pt x="10800" y="21600"/>
                </a:cubicBezTo>
                <a:cubicBezTo>
                  <a:pt x="16774" y="21600"/>
                  <a:pt x="21600" y="17633"/>
                  <a:pt x="21600" y="12721"/>
                </a:cubicBezTo>
                <a:lnTo>
                  <a:pt x="21600" y="8879"/>
                </a:lnTo>
                <a:cubicBezTo>
                  <a:pt x="21600" y="3967"/>
                  <a:pt x="16774" y="0"/>
                  <a:pt x="10800" y="0"/>
                </a:cubicBezTo>
                <a:close/>
              </a:path>
            </a:pathLst>
          </a:custGeom>
          <a:solidFill>
            <a:schemeClr val="bg2"/>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effectLst>
                  <a:outerShdw blurRad="38100" dist="12700" dir="5400000" rotWithShape="0">
                    <a:srgbClr val="000000">
                      <a:alpha val="50000"/>
                    </a:srgbClr>
                  </a:outerShdw>
                </a:effectLst>
              </a:defRPr>
            </a:pPr>
            <a:endParaRPr/>
          </a:p>
        </p:txBody>
      </p:sp>
      <p:sp>
        <p:nvSpPr>
          <p:cNvPr id="31" name="Circle">
            <a:extLst>
              <a:ext uri="{FF2B5EF4-FFF2-40B4-BE49-F238E27FC236}">
                <a16:creationId xmlns:a16="http://schemas.microsoft.com/office/drawing/2014/main" id="{F45E7ABC-713B-42AF-8DF5-E75101432EB8}"/>
              </a:ext>
            </a:extLst>
          </p:cNvPr>
          <p:cNvSpPr/>
          <p:nvPr/>
        </p:nvSpPr>
        <p:spPr>
          <a:xfrm>
            <a:off x="6557761" y="3834332"/>
            <a:ext cx="845193" cy="845193"/>
          </a:xfrm>
          <a:prstGeom prst="ellipse">
            <a:avLst/>
          </a:prstGeom>
          <a:solidFill>
            <a:schemeClr val="bg1"/>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effectLst>
                  <a:outerShdw blurRad="38100" dist="12700" dir="5400000" rotWithShape="0">
                    <a:srgbClr val="000000">
                      <a:alpha val="50000"/>
                    </a:srgbClr>
                  </a:outerShdw>
                </a:effectLst>
              </a:defRPr>
            </a:pPr>
            <a:endParaRPr/>
          </a:p>
        </p:txBody>
      </p:sp>
      <p:sp>
        <p:nvSpPr>
          <p:cNvPr id="32" name="TextBox 46">
            <a:extLst>
              <a:ext uri="{FF2B5EF4-FFF2-40B4-BE49-F238E27FC236}">
                <a16:creationId xmlns:a16="http://schemas.microsoft.com/office/drawing/2014/main" id="{6AA1C127-14C9-48FB-8591-1309AECE506E}"/>
              </a:ext>
            </a:extLst>
          </p:cNvPr>
          <p:cNvSpPr txBox="1"/>
          <p:nvPr/>
        </p:nvSpPr>
        <p:spPr>
          <a:xfrm>
            <a:off x="6705282" y="3995318"/>
            <a:ext cx="550151" cy="52322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b="1" dirty="0"/>
              <a:t>07</a:t>
            </a:r>
          </a:p>
        </p:txBody>
      </p:sp>
      <p:sp>
        <p:nvSpPr>
          <p:cNvPr id="37" name="TextBox 36">
            <a:extLst>
              <a:ext uri="{FF2B5EF4-FFF2-40B4-BE49-F238E27FC236}">
                <a16:creationId xmlns:a16="http://schemas.microsoft.com/office/drawing/2014/main" id="{419FCCAA-1631-4BA5-815F-18B7C38B072D}"/>
              </a:ext>
            </a:extLst>
          </p:cNvPr>
          <p:cNvSpPr txBox="1"/>
          <p:nvPr/>
        </p:nvSpPr>
        <p:spPr>
          <a:xfrm>
            <a:off x="1326134" y="1615307"/>
            <a:ext cx="4528492" cy="830997"/>
          </a:xfrm>
          <a:prstGeom prst="rect">
            <a:avLst/>
          </a:prstGeom>
          <a:noFill/>
        </p:spPr>
        <p:txBody>
          <a:bodyPr wrap="square" rtlCol="0">
            <a:spAutoFit/>
          </a:bodyPr>
          <a:lstStyle/>
          <a:p>
            <a:r>
              <a:rPr lang="en-US" sz="2400" b="1" dirty="0">
                <a:latin typeface="Segoe UI Light" panose="020B0502040204020203" pitchFamily="34" charset="0"/>
                <a:cs typeface="Segoe UI Light" panose="020B0502040204020203" pitchFamily="34" charset="0"/>
              </a:rPr>
              <a:t>Student stipends, food, book and transportation allowances</a:t>
            </a:r>
            <a:endParaRPr lang="en-PH" sz="2400" b="1" dirty="0">
              <a:latin typeface="Segoe UI Light" panose="020B0502040204020203" pitchFamily="34" charset="0"/>
              <a:cs typeface="Segoe UI Light" panose="020B0502040204020203" pitchFamily="34" charset="0"/>
            </a:endParaRPr>
          </a:p>
        </p:txBody>
      </p:sp>
      <p:sp>
        <p:nvSpPr>
          <p:cNvPr id="38" name="TextBox 37">
            <a:extLst>
              <a:ext uri="{FF2B5EF4-FFF2-40B4-BE49-F238E27FC236}">
                <a16:creationId xmlns:a16="http://schemas.microsoft.com/office/drawing/2014/main" id="{D1E397EB-4F81-443A-A33B-113A248FFBEB}"/>
              </a:ext>
            </a:extLst>
          </p:cNvPr>
          <p:cNvSpPr txBox="1"/>
          <p:nvPr/>
        </p:nvSpPr>
        <p:spPr>
          <a:xfrm>
            <a:off x="1339863" y="2865595"/>
            <a:ext cx="4528492" cy="523220"/>
          </a:xfrm>
          <a:prstGeom prst="rect">
            <a:avLst/>
          </a:prstGeom>
          <a:noFill/>
        </p:spPr>
        <p:txBody>
          <a:bodyPr wrap="square" rtlCol="0">
            <a:spAutoFit/>
          </a:bodyPr>
          <a:lstStyle/>
          <a:p>
            <a:pPr algn="just"/>
            <a:r>
              <a:rPr lang="en-US" sz="2800" b="1" dirty="0">
                <a:latin typeface="Segoe UI Light" panose="020B0502040204020203" pitchFamily="34" charset="0"/>
                <a:cs typeface="Segoe UI Light" panose="020B0502040204020203" pitchFamily="34" charset="0"/>
              </a:rPr>
              <a:t>Sports and wellness projects</a:t>
            </a:r>
            <a:endParaRPr lang="en-PH" sz="3200" b="1" dirty="0">
              <a:latin typeface="Segoe UI Light" panose="020B0502040204020203" pitchFamily="34" charset="0"/>
              <a:cs typeface="Segoe UI Light" panose="020B0502040204020203" pitchFamily="34" charset="0"/>
            </a:endParaRPr>
          </a:p>
        </p:txBody>
      </p:sp>
      <p:sp>
        <p:nvSpPr>
          <p:cNvPr id="39" name="TextBox 38">
            <a:extLst>
              <a:ext uri="{FF2B5EF4-FFF2-40B4-BE49-F238E27FC236}">
                <a16:creationId xmlns:a16="http://schemas.microsoft.com/office/drawing/2014/main" id="{A4839BB5-9A45-4792-A639-D23A3421E1DA}"/>
              </a:ext>
            </a:extLst>
          </p:cNvPr>
          <p:cNvSpPr txBox="1"/>
          <p:nvPr/>
        </p:nvSpPr>
        <p:spPr>
          <a:xfrm>
            <a:off x="1364032" y="3831246"/>
            <a:ext cx="4415498" cy="1015663"/>
          </a:xfrm>
          <a:prstGeom prst="rect">
            <a:avLst/>
          </a:prstGeom>
          <a:noFill/>
        </p:spPr>
        <p:txBody>
          <a:bodyPr wrap="square" rtlCol="0">
            <a:spAutoFit/>
          </a:bodyPr>
          <a:lstStyle/>
          <a:p>
            <a:pPr algn="just"/>
            <a:r>
              <a:rPr lang="en-US" sz="2000" b="1" dirty="0">
                <a:latin typeface="Segoe UI Light" panose="020B0502040204020203" pitchFamily="34" charset="0"/>
                <a:cs typeface="Segoe UI Light" panose="020B0502040204020203" pitchFamily="34" charset="0"/>
              </a:rPr>
              <a:t>Skills training, summer employment, on-the-job training, and livelihood assistance</a:t>
            </a:r>
          </a:p>
        </p:txBody>
      </p:sp>
      <p:sp>
        <p:nvSpPr>
          <p:cNvPr id="40" name="TextBox 39">
            <a:extLst>
              <a:ext uri="{FF2B5EF4-FFF2-40B4-BE49-F238E27FC236}">
                <a16:creationId xmlns:a16="http://schemas.microsoft.com/office/drawing/2014/main" id="{32518E00-54B4-4A53-BF85-4F20FD4471DB}"/>
              </a:ext>
            </a:extLst>
          </p:cNvPr>
          <p:cNvSpPr txBox="1"/>
          <p:nvPr/>
        </p:nvSpPr>
        <p:spPr>
          <a:xfrm>
            <a:off x="1339863" y="5126706"/>
            <a:ext cx="4528492" cy="830997"/>
          </a:xfrm>
          <a:prstGeom prst="rect">
            <a:avLst/>
          </a:prstGeom>
          <a:noFill/>
        </p:spPr>
        <p:txBody>
          <a:bodyPr wrap="square" rtlCol="0">
            <a:spAutoFit/>
          </a:bodyPr>
          <a:lstStyle/>
          <a:p>
            <a:r>
              <a:rPr lang="en-US" sz="2400" b="1" dirty="0">
                <a:latin typeface="Segoe UI Light" panose="020B0502040204020203" pitchFamily="34" charset="0"/>
                <a:cs typeface="Segoe UI Light" panose="020B0502040204020203" pitchFamily="34" charset="0"/>
              </a:rPr>
              <a:t>Agricultural, fishery, and forestry enterprises</a:t>
            </a:r>
          </a:p>
        </p:txBody>
      </p:sp>
      <p:sp>
        <p:nvSpPr>
          <p:cNvPr id="41" name="TextBox 40">
            <a:extLst>
              <a:ext uri="{FF2B5EF4-FFF2-40B4-BE49-F238E27FC236}">
                <a16:creationId xmlns:a16="http://schemas.microsoft.com/office/drawing/2014/main" id="{1F1CA2DF-C082-44E9-A494-B3EBD57355A3}"/>
              </a:ext>
            </a:extLst>
          </p:cNvPr>
          <p:cNvSpPr txBox="1"/>
          <p:nvPr/>
        </p:nvSpPr>
        <p:spPr>
          <a:xfrm>
            <a:off x="7487590" y="1606793"/>
            <a:ext cx="4457985" cy="919401"/>
          </a:xfrm>
          <a:prstGeom prst="flowChartAlternateProcess">
            <a:avLst/>
          </a:prstGeom>
          <a:noFill/>
        </p:spPr>
        <p:txBody>
          <a:bodyPr wrap="square" rtlCol="0">
            <a:spAutoFit/>
          </a:bodyPr>
          <a:lstStyle/>
          <a:p>
            <a:r>
              <a:rPr lang="en-US" sz="2400" b="1" dirty="0">
                <a:latin typeface="Segoe UI Light" panose="020B0502040204020203" pitchFamily="34" charset="0"/>
                <a:cs typeface="Segoe UI Light" panose="020B0502040204020203" pitchFamily="34" charset="0"/>
              </a:rPr>
              <a:t>Environmental protection and conservation efforts</a:t>
            </a:r>
          </a:p>
        </p:txBody>
      </p:sp>
      <p:sp>
        <p:nvSpPr>
          <p:cNvPr id="42" name="TextBox 41">
            <a:extLst>
              <a:ext uri="{FF2B5EF4-FFF2-40B4-BE49-F238E27FC236}">
                <a16:creationId xmlns:a16="http://schemas.microsoft.com/office/drawing/2014/main" id="{8F127564-5296-45E3-9279-EDF4FADCB21E}"/>
              </a:ext>
            </a:extLst>
          </p:cNvPr>
          <p:cNvSpPr txBox="1"/>
          <p:nvPr/>
        </p:nvSpPr>
        <p:spPr>
          <a:xfrm>
            <a:off x="7452337" y="2618690"/>
            <a:ext cx="4528492" cy="1123712"/>
          </a:xfrm>
          <a:prstGeom prst="flowChartAlternateProcess">
            <a:avLst/>
          </a:prstGeom>
          <a:noFill/>
        </p:spPr>
        <p:txBody>
          <a:bodyPr wrap="square" rtlCol="0">
            <a:spAutoFit/>
          </a:bodyPr>
          <a:lstStyle/>
          <a:p>
            <a:pPr algn="just"/>
            <a:r>
              <a:rPr lang="en-US" sz="2000" b="1" dirty="0">
                <a:latin typeface="Segoe UI Light" panose="020B0502040204020203" pitchFamily="34" charset="0"/>
                <a:cs typeface="Segoe UI Light" panose="020B0502040204020203" pitchFamily="34" charset="0"/>
              </a:rPr>
              <a:t>Capacity-building for grassroots organization and leadership, and values education</a:t>
            </a:r>
          </a:p>
        </p:txBody>
      </p:sp>
      <p:sp>
        <p:nvSpPr>
          <p:cNvPr id="43" name="TextBox 42">
            <a:extLst>
              <a:ext uri="{FF2B5EF4-FFF2-40B4-BE49-F238E27FC236}">
                <a16:creationId xmlns:a16="http://schemas.microsoft.com/office/drawing/2014/main" id="{87E796E2-F579-4E8F-BFCD-11970720C23F}"/>
              </a:ext>
            </a:extLst>
          </p:cNvPr>
          <p:cNvSpPr txBox="1"/>
          <p:nvPr/>
        </p:nvSpPr>
        <p:spPr>
          <a:xfrm>
            <a:off x="7462900" y="3853696"/>
            <a:ext cx="4528492" cy="1015663"/>
          </a:xfrm>
          <a:prstGeom prst="rect">
            <a:avLst/>
          </a:prstGeom>
          <a:noFill/>
        </p:spPr>
        <p:txBody>
          <a:bodyPr wrap="square" rtlCol="0">
            <a:spAutoFit/>
          </a:bodyPr>
          <a:lstStyle/>
          <a:p>
            <a:pPr algn="just"/>
            <a:r>
              <a:rPr lang="en-US" sz="2000" b="1" dirty="0">
                <a:latin typeface="Segoe UI Light" panose="020B0502040204020203" pitchFamily="34" charset="0"/>
                <a:cs typeface="Segoe UI Light" panose="020B0502040204020203" pitchFamily="34" charset="0"/>
              </a:rPr>
              <a:t>Programs that address context-specific and intersectional vulnerabilities of young people</a:t>
            </a:r>
          </a:p>
        </p:txBody>
      </p:sp>
    </p:spTree>
    <p:extLst>
      <p:ext uri="{BB962C8B-B14F-4D97-AF65-F5344CB8AC3E}">
        <p14:creationId xmlns:p14="http://schemas.microsoft.com/office/powerpoint/2010/main" val="3629527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fade">
                                      <p:cBhvr>
                                        <p:cTn id="19" dur="500"/>
                                        <p:tgtEl>
                                          <p:spTgt spid="3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fade">
                                      <p:cBhvr>
                                        <p:cTn id="36" dur="500"/>
                                        <p:tgtEl>
                                          <p:spTgt spid="38"/>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500"/>
                                        <p:tgtEl>
                                          <p:spTgt spid="13"/>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500"/>
                                        <p:tgtEl>
                                          <p:spTgt spid="14"/>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500"/>
                                        <p:tgtEl>
                                          <p:spTgt spid="15"/>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fade">
                                      <p:cBhvr>
                                        <p:cTn id="50" dur="500"/>
                                        <p:tgtEl>
                                          <p:spTgt spid="16"/>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fade">
                                      <p:cBhvr>
                                        <p:cTn id="53" dur="500"/>
                                        <p:tgtEl>
                                          <p:spTgt spid="39"/>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7"/>
                                        </p:tgtEl>
                                        <p:attrNameLst>
                                          <p:attrName>style.visibility</p:attrName>
                                        </p:attrNameLst>
                                      </p:cBhvr>
                                      <p:to>
                                        <p:strVal val="visible"/>
                                      </p:to>
                                    </p:set>
                                    <p:animEffect transition="in" filter="fade">
                                      <p:cBhvr>
                                        <p:cTn id="58" dur="500"/>
                                        <p:tgtEl>
                                          <p:spTgt spid="17"/>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fade">
                                      <p:cBhvr>
                                        <p:cTn id="61" dur="500"/>
                                        <p:tgtEl>
                                          <p:spTgt spid="18"/>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fade">
                                      <p:cBhvr>
                                        <p:cTn id="64" dur="500"/>
                                        <p:tgtEl>
                                          <p:spTgt spid="19"/>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fade">
                                      <p:cBhvr>
                                        <p:cTn id="67" dur="500"/>
                                        <p:tgtEl>
                                          <p:spTgt spid="20"/>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500"/>
                                        <p:tgtEl>
                                          <p:spTgt spid="40"/>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21"/>
                                        </p:tgtEl>
                                        <p:attrNameLst>
                                          <p:attrName>style.visibility</p:attrName>
                                        </p:attrNameLst>
                                      </p:cBhvr>
                                      <p:to>
                                        <p:strVal val="visible"/>
                                      </p:to>
                                    </p:set>
                                    <p:animEffect transition="in" filter="fade">
                                      <p:cBhvr>
                                        <p:cTn id="75" dur="500"/>
                                        <p:tgtEl>
                                          <p:spTgt spid="21"/>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22"/>
                                        </p:tgtEl>
                                        <p:attrNameLst>
                                          <p:attrName>style.visibility</p:attrName>
                                        </p:attrNameLst>
                                      </p:cBhvr>
                                      <p:to>
                                        <p:strVal val="visible"/>
                                      </p:to>
                                    </p:set>
                                    <p:animEffect transition="in" filter="fade">
                                      <p:cBhvr>
                                        <p:cTn id="78" dur="500"/>
                                        <p:tgtEl>
                                          <p:spTgt spid="22"/>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fade">
                                      <p:cBhvr>
                                        <p:cTn id="81" dur="500"/>
                                        <p:tgtEl>
                                          <p:spTgt spid="23"/>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24"/>
                                        </p:tgtEl>
                                        <p:attrNameLst>
                                          <p:attrName>style.visibility</p:attrName>
                                        </p:attrNameLst>
                                      </p:cBhvr>
                                      <p:to>
                                        <p:strVal val="visible"/>
                                      </p:to>
                                    </p:set>
                                    <p:animEffect transition="in" filter="fade">
                                      <p:cBhvr>
                                        <p:cTn id="84" dur="500"/>
                                        <p:tgtEl>
                                          <p:spTgt spid="24"/>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41"/>
                                        </p:tgtEl>
                                        <p:attrNameLst>
                                          <p:attrName>style.visibility</p:attrName>
                                        </p:attrNameLst>
                                      </p:cBhvr>
                                      <p:to>
                                        <p:strVal val="visible"/>
                                      </p:to>
                                    </p:set>
                                    <p:animEffect transition="in" filter="fade">
                                      <p:cBhvr>
                                        <p:cTn id="87" dur="500"/>
                                        <p:tgtEl>
                                          <p:spTgt spid="41"/>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25"/>
                                        </p:tgtEl>
                                        <p:attrNameLst>
                                          <p:attrName>style.visibility</p:attrName>
                                        </p:attrNameLst>
                                      </p:cBhvr>
                                      <p:to>
                                        <p:strVal val="visible"/>
                                      </p:to>
                                    </p:set>
                                    <p:animEffect transition="in" filter="fade">
                                      <p:cBhvr>
                                        <p:cTn id="92" dur="500"/>
                                        <p:tgtEl>
                                          <p:spTgt spid="25"/>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26"/>
                                        </p:tgtEl>
                                        <p:attrNameLst>
                                          <p:attrName>style.visibility</p:attrName>
                                        </p:attrNameLst>
                                      </p:cBhvr>
                                      <p:to>
                                        <p:strVal val="visible"/>
                                      </p:to>
                                    </p:set>
                                    <p:animEffect transition="in" filter="fade">
                                      <p:cBhvr>
                                        <p:cTn id="95" dur="500"/>
                                        <p:tgtEl>
                                          <p:spTgt spid="26"/>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27"/>
                                        </p:tgtEl>
                                        <p:attrNameLst>
                                          <p:attrName>style.visibility</p:attrName>
                                        </p:attrNameLst>
                                      </p:cBhvr>
                                      <p:to>
                                        <p:strVal val="visible"/>
                                      </p:to>
                                    </p:set>
                                    <p:animEffect transition="in" filter="fade">
                                      <p:cBhvr>
                                        <p:cTn id="98" dur="500"/>
                                        <p:tgtEl>
                                          <p:spTgt spid="27"/>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fade">
                                      <p:cBhvr>
                                        <p:cTn id="101" dur="500"/>
                                        <p:tgtEl>
                                          <p:spTgt spid="28"/>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42"/>
                                        </p:tgtEl>
                                        <p:attrNameLst>
                                          <p:attrName>style.visibility</p:attrName>
                                        </p:attrNameLst>
                                      </p:cBhvr>
                                      <p:to>
                                        <p:strVal val="visible"/>
                                      </p:to>
                                    </p:set>
                                    <p:animEffect transition="in" filter="fade">
                                      <p:cBhvr>
                                        <p:cTn id="104" dur="500"/>
                                        <p:tgtEl>
                                          <p:spTgt spid="42"/>
                                        </p:tgtEl>
                                      </p:cBhvr>
                                    </p:animEffect>
                                  </p:childTnLst>
                                </p:cTn>
                              </p:par>
                            </p:childTnLst>
                          </p:cTn>
                        </p:par>
                      </p:childTnLst>
                    </p:cTn>
                  </p:par>
                  <p:par>
                    <p:cTn id="105" fill="hold">
                      <p:stCondLst>
                        <p:cond delay="indefinite"/>
                      </p:stCondLst>
                      <p:childTnLst>
                        <p:par>
                          <p:cTn id="106" fill="hold">
                            <p:stCondLst>
                              <p:cond delay="0"/>
                            </p:stCondLst>
                            <p:childTnLst>
                              <p:par>
                                <p:cTn id="107" presetID="10" presetClass="entr" presetSubtype="0" fill="hold" grpId="0" nodeType="clickEffect">
                                  <p:stCondLst>
                                    <p:cond delay="0"/>
                                  </p:stCondLst>
                                  <p:childTnLst>
                                    <p:set>
                                      <p:cBhvr>
                                        <p:cTn id="108" dur="1" fill="hold">
                                          <p:stCondLst>
                                            <p:cond delay="0"/>
                                          </p:stCondLst>
                                        </p:cTn>
                                        <p:tgtEl>
                                          <p:spTgt spid="29"/>
                                        </p:tgtEl>
                                        <p:attrNameLst>
                                          <p:attrName>style.visibility</p:attrName>
                                        </p:attrNameLst>
                                      </p:cBhvr>
                                      <p:to>
                                        <p:strVal val="visible"/>
                                      </p:to>
                                    </p:set>
                                    <p:animEffect transition="in" filter="fade">
                                      <p:cBhvr>
                                        <p:cTn id="109" dur="500"/>
                                        <p:tgtEl>
                                          <p:spTgt spid="29"/>
                                        </p:tgtEl>
                                      </p:cBhvr>
                                    </p:animEffect>
                                  </p:childTnLst>
                                </p:cTn>
                              </p:par>
                              <p:par>
                                <p:cTn id="110" presetID="10" presetClass="entr" presetSubtype="0" fill="hold" grpId="0" nodeType="withEffect">
                                  <p:stCondLst>
                                    <p:cond delay="0"/>
                                  </p:stCondLst>
                                  <p:childTnLst>
                                    <p:set>
                                      <p:cBhvr>
                                        <p:cTn id="111" dur="1" fill="hold">
                                          <p:stCondLst>
                                            <p:cond delay="0"/>
                                          </p:stCondLst>
                                        </p:cTn>
                                        <p:tgtEl>
                                          <p:spTgt spid="30"/>
                                        </p:tgtEl>
                                        <p:attrNameLst>
                                          <p:attrName>style.visibility</p:attrName>
                                        </p:attrNameLst>
                                      </p:cBhvr>
                                      <p:to>
                                        <p:strVal val="visible"/>
                                      </p:to>
                                    </p:set>
                                    <p:animEffect transition="in" filter="fade">
                                      <p:cBhvr>
                                        <p:cTn id="112" dur="500"/>
                                        <p:tgtEl>
                                          <p:spTgt spid="30"/>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31"/>
                                        </p:tgtEl>
                                        <p:attrNameLst>
                                          <p:attrName>style.visibility</p:attrName>
                                        </p:attrNameLst>
                                      </p:cBhvr>
                                      <p:to>
                                        <p:strVal val="visible"/>
                                      </p:to>
                                    </p:set>
                                    <p:animEffect transition="in" filter="fade">
                                      <p:cBhvr>
                                        <p:cTn id="115" dur="500"/>
                                        <p:tgtEl>
                                          <p:spTgt spid="31"/>
                                        </p:tgtEl>
                                      </p:cBhvr>
                                    </p:animEffect>
                                  </p:childTnLst>
                                </p:cTn>
                              </p:par>
                              <p:par>
                                <p:cTn id="116" presetID="10" presetClass="entr" presetSubtype="0" fill="hold" grpId="0" nodeType="with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fade">
                                      <p:cBhvr>
                                        <p:cTn id="118" dur="500"/>
                                        <p:tgtEl>
                                          <p:spTgt spid="32"/>
                                        </p:tgtEl>
                                      </p:cBhvr>
                                    </p:animEffect>
                                  </p:childTnLst>
                                </p:cTn>
                              </p:par>
                              <p:par>
                                <p:cTn id="119" presetID="10" presetClass="entr" presetSubtype="0" fill="hold" grpId="0" nodeType="with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fade">
                                      <p:cBhvr>
                                        <p:cTn id="121"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9" grpId="0" animBg="1"/>
      <p:bldP spid="10" grpId="0" animBg="1"/>
      <p:bldP spid="11" grpId="0" animBg="1"/>
      <p:bldP spid="12" grpId="0"/>
      <p:bldP spid="13" grpId="0" animBg="1"/>
      <p:bldP spid="14" grpId="0" animBg="1"/>
      <p:bldP spid="15" grpId="0" animBg="1"/>
      <p:bldP spid="16" grpId="0"/>
      <p:bldP spid="17" grpId="0" animBg="1"/>
      <p:bldP spid="18" grpId="0" animBg="1"/>
      <p:bldP spid="19" grpId="0" animBg="1"/>
      <p:bldP spid="20" grpId="0"/>
      <p:bldP spid="21" grpId="0" animBg="1"/>
      <p:bldP spid="22" grpId="0" animBg="1"/>
      <p:bldP spid="23" grpId="0" animBg="1"/>
      <p:bldP spid="24" grpId="0"/>
      <p:bldP spid="25" grpId="0" animBg="1"/>
      <p:bldP spid="26" grpId="0" animBg="1"/>
      <p:bldP spid="27" grpId="0" animBg="1"/>
      <p:bldP spid="28" grpId="0"/>
      <p:bldP spid="29" grpId="0" animBg="1"/>
      <p:bldP spid="30" grpId="0" animBg="1"/>
      <p:bldP spid="31" grpId="0" animBg="1"/>
      <p:bldP spid="32" grpId="0"/>
      <p:bldP spid="37" grpId="0"/>
      <p:bldP spid="38" grpId="0"/>
      <p:bldP spid="39" grpId="0"/>
      <p:bldP spid="40" grpId="0"/>
      <p:bldP spid="41" grpId="0"/>
      <p:bldP spid="42" grpId="0"/>
      <p:bldP spid="43" grpId="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96;p2">
            <a:extLst>
              <a:ext uri="{FF2B5EF4-FFF2-40B4-BE49-F238E27FC236}">
                <a16:creationId xmlns:a16="http://schemas.microsoft.com/office/drawing/2014/main" id="{558B257F-618E-4AA5-AA3A-D059A9E6E206}"/>
              </a:ext>
            </a:extLst>
          </p:cNvPr>
          <p:cNvSpPr/>
          <p:nvPr/>
        </p:nvSpPr>
        <p:spPr>
          <a:xfrm>
            <a:off x="360600" y="2309239"/>
            <a:ext cx="5735400" cy="2557718"/>
          </a:xfrm>
          <a:prstGeom prst="rect">
            <a:avLst/>
          </a:prstGeom>
          <a:noFill/>
          <a:ln w="28575" cap="flat" cmpd="sng">
            <a:solidFill>
              <a:schemeClr val="accent4">
                <a:lumMod val="75000"/>
              </a:scheme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Tahoma" panose="020B0604030504040204" pitchFamily="34" charset="0"/>
              <a:ea typeface="Tahoma" panose="020B0604030504040204" pitchFamily="34" charset="0"/>
              <a:cs typeface="Tahoma" panose="020B0604030504040204" pitchFamily="34" charset="0"/>
              <a:sym typeface="Arial"/>
            </a:endParaRPr>
          </a:p>
        </p:txBody>
      </p:sp>
      <p:sp>
        <p:nvSpPr>
          <p:cNvPr id="6" name="Google Shape;197;p2">
            <a:extLst>
              <a:ext uri="{FF2B5EF4-FFF2-40B4-BE49-F238E27FC236}">
                <a16:creationId xmlns:a16="http://schemas.microsoft.com/office/drawing/2014/main" id="{F5B51499-BBD2-4834-9164-CB51723302F4}"/>
              </a:ext>
            </a:extLst>
          </p:cNvPr>
          <p:cNvSpPr/>
          <p:nvPr/>
        </p:nvSpPr>
        <p:spPr>
          <a:xfrm>
            <a:off x="360600" y="1479695"/>
            <a:ext cx="5735400" cy="1014122"/>
          </a:xfrm>
          <a:prstGeom prst="rect">
            <a:avLst/>
          </a:prstGeom>
          <a:solidFill>
            <a:schemeClr val="accent4">
              <a:lumMod val="60000"/>
              <a:lumOff val="40000"/>
            </a:schemeClr>
          </a:solidFill>
          <a:ln w="28575" cap="flat" cmpd="sng">
            <a:solidFill>
              <a:schemeClr val="accent4">
                <a:lumMod val="75000"/>
              </a:scheme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Tahoma" panose="020B0604030504040204" pitchFamily="34" charset="0"/>
              <a:ea typeface="Tahoma" panose="020B0604030504040204" pitchFamily="34" charset="0"/>
              <a:cs typeface="Tahoma" panose="020B0604030504040204" pitchFamily="34" charset="0"/>
              <a:sym typeface="Arial"/>
            </a:endParaRPr>
          </a:p>
        </p:txBody>
      </p:sp>
      <p:sp>
        <p:nvSpPr>
          <p:cNvPr id="7" name="Google Shape;199;p2">
            <a:extLst>
              <a:ext uri="{FF2B5EF4-FFF2-40B4-BE49-F238E27FC236}">
                <a16:creationId xmlns:a16="http://schemas.microsoft.com/office/drawing/2014/main" id="{0C81E43A-857A-4FBF-93D6-979A8F0573C0}"/>
              </a:ext>
            </a:extLst>
          </p:cNvPr>
          <p:cNvSpPr txBox="1">
            <a:spLocks/>
          </p:cNvSpPr>
          <p:nvPr/>
        </p:nvSpPr>
        <p:spPr bwMode="auto">
          <a:xfrm>
            <a:off x="346946" y="1689989"/>
            <a:ext cx="5735400" cy="640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vert="horz" wrap="square" lIns="45675" tIns="45675" rIns="45675" bIns="45675" numCol="1" anchor="ctr" anchorCtr="0" compatLnSpc="1">
            <a:prstTxWarp prst="textNoShape">
              <a:avLst/>
            </a:prstTxWarp>
            <a:noAutofit/>
          </a:bodyPr>
          <a:lstStyle>
            <a:lvl1pPr lvl="0" algn="ctr" rtl="0" eaLnBrk="1" fontAlgn="base" hangingPunct="1">
              <a:lnSpc>
                <a:spcPct val="90000"/>
              </a:lnSpc>
              <a:spcBef>
                <a:spcPts val="0"/>
              </a:spcBef>
              <a:spcAft>
                <a:spcPts val="0"/>
              </a:spcAft>
              <a:buClr>
                <a:srgbClr val="000000"/>
              </a:buClr>
              <a:buSzPts val="6000"/>
              <a:buFont typeface="Calibri"/>
              <a:buNone/>
              <a:defRPr sz="6000" kern="1200">
                <a:solidFill>
                  <a:schemeClr val="tx1"/>
                </a:solidFill>
                <a:latin typeface="+mj-lt"/>
                <a:ea typeface="+mj-ea"/>
                <a:cs typeface="+mj-cs"/>
              </a:defRPr>
            </a:lvl1pPr>
            <a:lvl2pPr lvl="1" algn="l" rtl="0" eaLnBrk="1" fontAlgn="base" hangingPunct="1">
              <a:lnSpc>
                <a:spcPct val="90000"/>
              </a:lnSpc>
              <a:spcBef>
                <a:spcPts val="0"/>
              </a:spcBef>
              <a:spcAft>
                <a:spcPts val="0"/>
              </a:spcAft>
              <a:buClr>
                <a:srgbClr val="000000"/>
              </a:buClr>
              <a:buSzPts val="1800"/>
              <a:buNone/>
              <a:defRPr sz="4400">
                <a:solidFill>
                  <a:schemeClr val="tx1"/>
                </a:solidFill>
                <a:latin typeface="Calibri Light" panose="020F0302020204030204" pitchFamily="34" charset="0"/>
              </a:defRPr>
            </a:lvl2pPr>
            <a:lvl3pPr lvl="2" algn="l" rtl="0" eaLnBrk="1" fontAlgn="base" hangingPunct="1">
              <a:lnSpc>
                <a:spcPct val="90000"/>
              </a:lnSpc>
              <a:spcBef>
                <a:spcPts val="0"/>
              </a:spcBef>
              <a:spcAft>
                <a:spcPts val="0"/>
              </a:spcAft>
              <a:buClr>
                <a:srgbClr val="000000"/>
              </a:buClr>
              <a:buSzPts val="1800"/>
              <a:buNone/>
              <a:defRPr sz="4400">
                <a:solidFill>
                  <a:schemeClr val="tx1"/>
                </a:solidFill>
                <a:latin typeface="Calibri Light" panose="020F0302020204030204" pitchFamily="34" charset="0"/>
              </a:defRPr>
            </a:lvl3pPr>
            <a:lvl4pPr lvl="3" algn="l" rtl="0" eaLnBrk="1" fontAlgn="base" hangingPunct="1">
              <a:lnSpc>
                <a:spcPct val="90000"/>
              </a:lnSpc>
              <a:spcBef>
                <a:spcPts val="0"/>
              </a:spcBef>
              <a:spcAft>
                <a:spcPts val="0"/>
              </a:spcAft>
              <a:buClr>
                <a:srgbClr val="000000"/>
              </a:buClr>
              <a:buSzPts val="1800"/>
              <a:buNone/>
              <a:defRPr sz="4400">
                <a:solidFill>
                  <a:schemeClr val="tx1"/>
                </a:solidFill>
                <a:latin typeface="Calibri Light" panose="020F0302020204030204" pitchFamily="34" charset="0"/>
              </a:defRPr>
            </a:lvl4pPr>
            <a:lvl5pPr lvl="4" algn="l" rtl="0" eaLnBrk="1" fontAlgn="base" hangingPunct="1">
              <a:lnSpc>
                <a:spcPct val="90000"/>
              </a:lnSpc>
              <a:spcBef>
                <a:spcPts val="0"/>
              </a:spcBef>
              <a:spcAft>
                <a:spcPts val="0"/>
              </a:spcAft>
              <a:buClr>
                <a:srgbClr val="000000"/>
              </a:buClr>
              <a:buSzPts val="1800"/>
              <a:buNone/>
              <a:defRPr sz="4400">
                <a:solidFill>
                  <a:schemeClr val="tx1"/>
                </a:solidFill>
                <a:latin typeface="Calibri Light" panose="020F0302020204030204" pitchFamily="34" charset="0"/>
              </a:defRPr>
            </a:lvl5pPr>
            <a:lvl6pPr marL="457200" lvl="5" algn="l" rtl="0" eaLnBrk="1" fontAlgn="base" hangingPunct="1">
              <a:lnSpc>
                <a:spcPct val="90000"/>
              </a:lnSpc>
              <a:spcBef>
                <a:spcPts val="0"/>
              </a:spcBef>
              <a:spcAft>
                <a:spcPts val="0"/>
              </a:spcAft>
              <a:buClr>
                <a:srgbClr val="000000"/>
              </a:buClr>
              <a:buSzPts val="1800"/>
              <a:buNone/>
              <a:defRPr sz="4400">
                <a:solidFill>
                  <a:schemeClr val="tx1"/>
                </a:solidFill>
                <a:latin typeface="Calibri Light" panose="020F0302020204030204" pitchFamily="34" charset="0"/>
              </a:defRPr>
            </a:lvl6pPr>
            <a:lvl7pPr marL="914400" lvl="6" algn="l" rtl="0" eaLnBrk="1" fontAlgn="base" hangingPunct="1">
              <a:lnSpc>
                <a:spcPct val="90000"/>
              </a:lnSpc>
              <a:spcBef>
                <a:spcPts val="0"/>
              </a:spcBef>
              <a:spcAft>
                <a:spcPts val="0"/>
              </a:spcAft>
              <a:buClr>
                <a:srgbClr val="000000"/>
              </a:buClr>
              <a:buSzPts val="1800"/>
              <a:buNone/>
              <a:defRPr sz="4400">
                <a:solidFill>
                  <a:schemeClr val="tx1"/>
                </a:solidFill>
                <a:latin typeface="Calibri Light" panose="020F0302020204030204" pitchFamily="34" charset="0"/>
              </a:defRPr>
            </a:lvl7pPr>
            <a:lvl8pPr marL="1371600" lvl="7" algn="l" rtl="0" eaLnBrk="1" fontAlgn="base" hangingPunct="1">
              <a:lnSpc>
                <a:spcPct val="90000"/>
              </a:lnSpc>
              <a:spcBef>
                <a:spcPts val="0"/>
              </a:spcBef>
              <a:spcAft>
                <a:spcPts val="0"/>
              </a:spcAft>
              <a:buClr>
                <a:srgbClr val="000000"/>
              </a:buClr>
              <a:buSzPts val="1800"/>
              <a:buNone/>
              <a:defRPr sz="4400">
                <a:solidFill>
                  <a:schemeClr val="tx1"/>
                </a:solidFill>
                <a:latin typeface="Calibri Light" panose="020F0302020204030204" pitchFamily="34" charset="0"/>
              </a:defRPr>
            </a:lvl8pPr>
            <a:lvl9pPr marL="1828800" lvl="8" algn="l" rtl="0" eaLnBrk="1" fontAlgn="base" hangingPunct="1">
              <a:lnSpc>
                <a:spcPct val="90000"/>
              </a:lnSpc>
              <a:spcBef>
                <a:spcPts val="0"/>
              </a:spcBef>
              <a:spcAft>
                <a:spcPts val="0"/>
              </a:spcAft>
              <a:buClr>
                <a:srgbClr val="000000"/>
              </a:buClr>
              <a:buSzPts val="1800"/>
              <a:buNone/>
              <a:defRPr sz="4400">
                <a:solidFill>
                  <a:schemeClr val="tx1"/>
                </a:solidFill>
                <a:latin typeface="Calibri Light" panose="020F0302020204030204" pitchFamily="34" charset="0"/>
              </a:defRPr>
            </a:lvl9pPr>
          </a:lstStyle>
          <a:p>
            <a:r>
              <a:rPr lang="en-US" sz="2600" b="1" dirty="0">
                <a:latin typeface="Tahoma" panose="020B0604030504040204" pitchFamily="34" charset="0"/>
                <a:ea typeface="Tahoma" panose="020B0604030504040204" pitchFamily="34" charset="0"/>
                <a:cs typeface="Tahoma" panose="020B0604030504040204" pitchFamily="34" charset="0"/>
                <a:sym typeface="Tahoma"/>
              </a:rPr>
              <a:t>LOCAL BUDGET CIRCULAR NO. 148 DATED DECEMBER 23, 2022</a:t>
            </a:r>
          </a:p>
        </p:txBody>
      </p:sp>
      <p:sp>
        <p:nvSpPr>
          <p:cNvPr id="8" name="Google Shape;200;p2">
            <a:extLst>
              <a:ext uri="{FF2B5EF4-FFF2-40B4-BE49-F238E27FC236}">
                <a16:creationId xmlns:a16="http://schemas.microsoft.com/office/drawing/2014/main" id="{5FC9F6AE-B870-490B-996C-48D0BEF59865}"/>
              </a:ext>
            </a:extLst>
          </p:cNvPr>
          <p:cNvSpPr txBox="1">
            <a:spLocks/>
          </p:cNvSpPr>
          <p:nvPr/>
        </p:nvSpPr>
        <p:spPr bwMode="auto">
          <a:xfrm>
            <a:off x="381752" y="2330281"/>
            <a:ext cx="5665788" cy="2536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vert="horz" wrap="square" lIns="45675" tIns="45675" rIns="45675" bIns="45675" numCol="1" anchor="ctr" anchorCtr="0" compatLnSpc="1">
            <a:prstTxWarp prst="textNoShape">
              <a:avLst/>
            </a:prstTxWarp>
            <a:noAutofit/>
          </a:bodyPr>
          <a:lst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a:lstStyle>
          <a:p>
            <a:pPr algn="ctr">
              <a:spcBef>
                <a:spcPts val="0"/>
              </a:spcBef>
              <a:spcAft>
                <a:spcPts val="0"/>
              </a:spcAft>
              <a:buSzPts val="6000"/>
            </a:pPr>
            <a:r>
              <a:rPr lang="en-US" sz="2800" dirty="0">
                <a:latin typeface="Tahoma" panose="020B0604030504040204" pitchFamily="34" charset="0"/>
                <a:ea typeface="Tahoma" panose="020B0604030504040204" pitchFamily="34" charset="0"/>
                <a:cs typeface="Tahoma" panose="020B0604030504040204" pitchFamily="34" charset="0"/>
                <a:sym typeface="Tahoma"/>
              </a:rPr>
              <a:t>IMPLEMENTING GUIDELINES ON THE GRANT OF HONORARIUM TO SANGGUNIANG KABATAAN OFFICIALS PURSUANT TO REPUBLIC ACT NO. 11768</a:t>
            </a:r>
          </a:p>
        </p:txBody>
      </p:sp>
      <p:pic>
        <p:nvPicPr>
          <p:cNvPr id="2" name="Picture 1">
            <a:extLst>
              <a:ext uri="{FF2B5EF4-FFF2-40B4-BE49-F238E27FC236}">
                <a16:creationId xmlns:a16="http://schemas.microsoft.com/office/drawing/2014/main" id="{55EAF366-CB40-41DB-B928-771229EB4180}"/>
              </a:ext>
            </a:extLst>
          </p:cNvPr>
          <p:cNvPicPr>
            <a:picLocks noChangeAspect="1"/>
          </p:cNvPicPr>
          <p:nvPr/>
        </p:nvPicPr>
        <p:blipFill>
          <a:blip r:embed="rId3"/>
          <a:stretch>
            <a:fillRect/>
          </a:stretch>
        </p:blipFill>
        <p:spPr>
          <a:xfrm>
            <a:off x="6688213" y="0"/>
            <a:ext cx="4867240" cy="6858000"/>
          </a:xfrm>
          <a:prstGeom prst="rect">
            <a:avLst/>
          </a:prstGeom>
        </p:spPr>
      </p:pic>
      <p:sp>
        <p:nvSpPr>
          <p:cNvPr id="9" name="TextBox 8">
            <a:extLst>
              <a:ext uri="{FF2B5EF4-FFF2-40B4-BE49-F238E27FC236}">
                <a16:creationId xmlns:a16="http://schemas.microsoft.com/office/drawing/2014/main" id="{F10260C2-CB5C-4E2F-A59A-380960339CE6}"/>
              </a:ext>
            </a:extLst>
          </p:cNvPr>
          <p:cNvSpPr txBox="1"/>
          <p:nvPr/>
        </p:nvSpPr>
        <p:spPr>
          <a:xfrm>
            <a:off x="430212" y="5058656"/>
            <a:ext cx="5665788" cy="369332"/>
          </a:xfrm>
          <a:prstGeom prst="rect">
            <a:avLst/>
          </a:prstGeom>
          <a:noFill/>
        </p:spPr>
        <p:txBody>
          <a:bodyPr wrap="square" lIns="0" rIns="0" rtlCol="0" anchor="t">
            <a:spAutoFit/>
          </a:bodyPr>
          <a:lstStyle/>
          <a:p>
            <a:pPr algn="just"/>
            <a:r>
              <a:rPr lang="en-US" dirty="0">
                <a:latin typeface="Tahoma" panose="020B0604030504040204" pitchFamily="34" charset="0"/>
                <a:ea typeface="Tahoma" panose="020B0604030504040204" pitchFamily="34" charset="0"/>
                <a:cs typeface="Tahoma" panose="020B0604030504040204" pitchFamily="34" charset="0"/>
              </a:rPr>
              <a:t>Published in The Philippine Star on 29 December 2022</a:t>
            </a:r>
          </a:p>
        </p:txBody>
      </p:sp>
    </p:spTree>
    <p:extLst>
      <p:ext uri="{BB962C8B-B14F-4D97-AF65-F5344CB8AC3E}">
        <p14:creationId xmlns:p14="http://schemas.microsoft.com/office/powerpoint/2010/main" val="359788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P spid="8" grpId="0"/>
      <p:bldP spid="9" grpId="0"/>
    </p:bldLst>
  </p:timing>
</p:sld>
</file>

<file path=ppt/theme/theme1.xml><?xml version="1.0" encoding="utf-8"?>
<a:theme xmlns:a="http://schemas.openxmlformats.org/drawingml/2006/main" name="Theme1">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540D8C3C-6735-4138-8D51-663ABCC715A4}" vid="{B4AA85DC-7401-4B69-BE08-3AB76B008786}"/>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Theme1</Template>
  <TotalTime>2525</TotalTime>
  <Words>7603</Words>
  <Application>Microsoft Office PowerPoint</Application>
  <PresentationFormat>Widescreen</PresentationFormat>
  <Paragraphs>899</Paragraphs>
  <Slides>109</Slides>
  <Notes>108</Notes>
  <HiddenSlides>0</HiddenSlides>
  <MMClips>0</MMClips>
  <ScaleCrop>false</ScaleCrop>
  <HeadingPairs>
    <vt:vector size="6" baseType="variant">
      <vt:variant>
        <vt:lpstr>Fonts Used</vt:lpstr>
      </vt:variant>
      <vt:variant>
        <vt:i4>32</vt:i4>
      </vt:variant>
      <vt:variant>
        <vt:lpstr>Theme</vt:lpstr>
      </vt:variant>
      <vt:variant>
        <vt:i4>3</vt:i4>
      </vt:variant>
      <vt:variant>
        <vt:lpstr>Slide Titles</vt:lpstr>
      </vt:variant>
      <vt:variant>
        <vt:i4>109</vt:i4>
      </vt:variant>
    </vt:vector>
  </HeadingPairs>
  <TitlesOfParts>
    <vt:vector size="144" baseType="lpstr">
      <vt:lpstr>Batang</vt:lpstr>
      <vt:lpstr>LiSu</vt:lpstr>
      <vt:lpstr>MS Mincho</vt:lpstr>
      <vt:lpstr>MS PGothic</vt:lpstr>
      <vt:lpstr>Adobe Gothic Std B</vt:lpstr>
      <vt:lpstr>Arial</vt:lpstr>
      <vt:lpstr>Avenir Next LT Pro</vt:lpstr>
      <vt:lpstr>Book Antiqua</vt:lpstr>
      <vt:lpstr>Calibri</vt:lpstr>
      <vt:lpstr>Calibri Light</vt:lpstr>
      <vt:lpstr>Carlito</vt:lpstr>
      <vt:lpstr>Century Gothic</vt:lpstr>
      <vt:lpstr>Edwardian Script ITC</vt:lpstr>
      <vt:lpstr>Engravers MT</vt:lpstr>
      <vt:lpstr>Eras Light ITC</vt:lpstr>
      <vt:lpstr>Franklin Gothic Book</vt:lpstr>
      <vt:lpstr>Franklin Gothic Demi Cond</vt:lpstr>
      <vt:lpstr>Franklin Gothic Medium Cond</vt:lpstr>
      <vt:lpstr>Gothic Uralic</vt:lpstr>
      <vt:lpstr>Helvetica</vt:lpstr>
      <vt:lpstr>Libre Franklin</vt:lpstr>
      <vt:lpstr>Libre Franklin Thin</vt:lpstr>
      <vt:lpstr>Montserrat</vt:lpstr>
      <vt:lpstr>Montserrat SemiBold</vt:lpstr>
      <vt:lpstr>Segoe UI Light</vt:lpstr>
      <vt:lpstr>Tahoma</vt:lpstr>
      <vt:lpstr>TeXGyreAdventor</vt:lpstr>
      <vt:lpstr>Times New Roman</vt:lpstr>
      <vt:lpstr>Trebuchet MS</vt:lpstr>
      <vt:lpstr>Verdana</vt:lpstr>
      <vt:lpstr>Wingdings</vt:lpstr>
      <vt:lpstr>Wingdings 3</vt:lpstr>
      <vt:lpstr>Theme1</vt:lpstr>
      <vt:lpstr>Custom Design</vt:lpstr>
      <vt:lpstr>2_Custom Design</vt:lpstr>
      <vt:lpstr>PowerPoint Presentation</vt:lpstr>
      <vt:lpstr>PowerPoint Presentation</vt:lpstr>
      <vt:lpstr>PowerPoint Presentation</vt:lpstr>
      <vt:lpstr>PowerPoint Presentation</vt:lpstr>
      <vt:lpstr>THE  BARANGAY</vt:lpstr>
      <vt:lpstr>PowerPoint Presentation</vt:lpstr>
      <vt:lpstr>BARANGAY SOURCES OF FUNDS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LOCAL BUDGETING FRAMEWORK</vt:lpstr>
      <vt:lpstr>PowerPoint Presentation</vt:lpstr>
      <vt:lpstr>PowerPoint Presentation</vt:lpstr>
      <vt:lpstr>BARANGAY PLANNING  AND BUDGETING PROCESS</vt:lpstr>
      <vt:lpstr>PowerPoint Presentation</vt:lpstr>
      <vt:lpstr>PowerPoint Presentation</vt:lpstr>
      <vt:lpstr>PowerPoint Presentation</vt:lpstr>
      <vt:lpstr>PowerPoint Presentation</vt:lpstr>
      <vt:lpstr>PowerPoint Presentation</vt:lpstr>
      <vt:lpstr>PowerPoint Presentation</vt:lpstr>
      <vt:lpstr>BARANGAY  BUDGETING PROCESS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Step 2. The Punong Barangay in coordination with the BDC prepares the barangay budget.</vt:lpstr>
      <vt:lpstr>Step 2. The Punong Barangay in coordination with the BDC prepares the barangay budget.</vt:lpstr>
      <vt:lpstr>PowerPoint Presentation</vt:lpstr>
      <vt:lpstr>PowerPoint Presentation</vt:lpstr>
      <vt:lpstr>PowerPoint Presentation</vt:lpstr>
      <vt:lpstr>Step 2. The Punong Barangay in coordination with the BDC prepares the barangay budget.</vt:lpstr>
      <vt:lpstr>PowerPoint Presentation</vt:lpstr>
      <vt:lpstr>PowerPoint Presentation</vt:lpstr>
      <vt:lpstr>PowerPoint Presentation</vt:lpstr>
      <vt:lpstr>Step 2. The Punong Barangay in coordination with the BDC prepares the barangay budget.</vt:lpstr>
      <vt:lpstr>BASIC SERVICES AND FACILITIES INCLUDE, BUT ARE NOT LIMITED TO, THE FOLLOWING:</vt:lpstr>
      <vt:lpstr>Step 2. The Punong Barangay in coordination with the BDC prepares the barangay budget.</vt:lpstr>
      <vt:lpstr>Step 2. The Punong Barangay in coordination with the BDC prepares the barangay budget.</vt:lpstr>
      <vt:lpstr>PowerPoint Presentation</vt:lpstr>
      <vt:lpstr>PowerPoint Presentation</vt:lpstr>
      <vt:lpstr>BUDGET AUTHORIZATION</vt:lpstr>
      <vt:lpstr>PowerPoint Presentation</vt:lpstr>
      <vt:lpstr>LIABILITY FOR FAILURE TO SUBMIT  AN EXECUTIVE BUDGET</vt:lpstr>
      <vt:lpstr>LEGISLATIVE AUTHORIZATION OF THE BUDGET</vt:lpstr>
      <vt:lpstr>HOW THE BARANGAY BUDGET IS AUTHORIZED?</vt:lpstr>
      <vt:lpstr>HOW THE BARANGAY BUDGET IS AUTHORIZED?</vt:lpstr>
      <vt:lpstr>HOW THE BARANGAY BUDGET IS AUTHORIZED?</vt:lpstr>
      <vt:lpstr>HOW THE BARANGAY BUDGET IS AUTHORIZED?</vt:lpstr>
      <vt:lpstr>HOW THE BARANGAY BUDGET IS AUTHORIZED?</vt:lpstr>
      <vt:lpstr>HOW THE BARANGAY BUDGET IS AUTHORIZED?</vt:lpstr>
      <vt:lpstr>BUDGET REVIEW</vt:lpstr>
      <vt:lpstr>BUDGET REVIEW</vt:lpstr>
      <vt:lpstr>HOW IS BUDGET REVIEW DONE?</vt:lpstr>
      <vt:lpstr>HOW IS BUDGET  REVIEW DONE?</vt:lpstr>
      <vt:lpstr>HOW IS BUDGET  REVIEW DONE?</vt:lpstr>
      <vt:lpstr>BUDGET EXECUTION</vt:lpstr>
      <vt:lpstr>KEY PLAYERS</vt:lpstr>
      <vt:lpstr>PowerPoint Presentation</vt:lpstr>
      <vt:lpstr>PowerPoint Presentation</vt:lpstr>
      <vt:lpstr>PowerPoint Presentation</vt:lpstr>
      <vt:lpstr>PowerPoint Presentation</vt:lpstr>
      <vt:lpstr>Thank you!</vt:lpstr>
      <vt:lpstr>SANGGUNIANG KABATAAN PLANNING AND BUDGETING</vt:lpstr>
      <vt:lpstr>GUIDELINES ON THE  APPROPRIATION, RELEASE, PLANNING AND BUDGETING PROCESS FOR THE SANGGUNIANG KABATAAN FUNDS</vt:lpstr>
      <vt:lpstr>LEGAL BASIS</vt:lpstr>
      <vt:lpstr>PowerPoint Presentation</vt:lpstr>
      <vt:lpstr>PowerPoint Presentation</vt:lpstr>
      <vt:lpstr>PowerPoint Presentation</vt:lpstr>
      <vt:lpstr>PLANNING AND BUDGETING PROCESS FOR THE SK FUND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 ACT STRENGTHENING THE SANGGUNIANG KABATAAN, INSTITUTIONALIZING ADDITIONAL REFORMS TO REVITALIZE YOUTH PARTICIPATION IN LOCAL GOVERNANCE AND BY PROVIDING HONORARIUM, OTHER BENEFITS, AND PRIVILEGES, AMENDING FOR THE PURPOSE CERTAIN SECTIONS OF REPUBLIC ACT NO. 10742, OTHERWISE KNOWN AS THE “SANGGUNIANG KABATAAN REFORM ACT OF 2015”</vt:lpstr>
      <vt:lpstr>PowerPoint Presentation</vt:lpstr>
      <vt:lpstr>PowerPoint Presentation</vt:lpstr>
      <vt:lpstr>PowerPoint Presentation</vt:lpstr>
      <vt:lpstr>PowerPoint Presentation</vt:lpstr>
      <vt:lpstr>LEGAL BASIS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Emma Francisco</dc:creator>
  <cp:lastModifiedBy>John Aries S. Macaspac</cp:lastModifiedBy>
  <cp:revision>61</cp:revision>
  <dcterms:created xsi:type="dcterms:W3CDTF">2021-09-10T08:43:14Z</dcterms:created>
  <dcterms:modified xsi:type="dcterms:W3CDTF">2025-03-27T02:30:18Z</dcterms:modified>
</cp:coreProperties>
</file>